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Default Extension="gif" ContentType="image/gif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69"/>
  </p:notesMasterIdLst>
  <p:handoutMasterIdLst>
    <p:handoutMasterId r:id="rId70"/>
  </p:handoutMasterIdLst>
  <p:sldIdLst>
    <p:sldId id="259" r:id="rId2"/>
    <p:sldId id="409" r:id="rId3"/>
    <p:sldId id="410" r:id="rId4"/>
    <p:sldId id="377" r:id="rId5"/>
    <p:sldId id="390" r:id="rId6"/>
    <p:sldId id="379" r:id="rId7"/>
    <p:sldId id="398" r:id="rId8"/>
    <p:sldId id="399" r:id="rId9"/>
    <p:sldId id="437" r:id="rId10"/>
    <p:sldId id="411" r:id="rId11"/>
    <p:sldId id="403" r:id="rId12"/>
    <p:sldId id="392" r:id="rId13"/>
    <p:sldId id="380" r:id="rId14"/>
    <p:sldId id="387" r:id="rId15"/>
    <p:sldId id="384" r:id="rId16"/>
    <p:sldId id="268" r:id="rId17"/>
    <p:sldId id="412" r:id="rId18"/>
    <p:sldId id="419" r:id="rId19"/>
    <p:sldId id="385" r:id="rId20"/>
    <p:sldId id="436" r:id="rId21"/>
    <p:sldId id="420" r:id="rId22"/>
    <p:sldId id="426" r:id="rId23"/>
    <p:sldId id="427" r:id="rId24"/>
    <p:sldId id="428" r:id="rId25"/>
    <p:sldId id="421" r:id="rId26"/>
    <p:sldId id="422" r:id="rId27"/>
    <p:sldId id="343" r:id="rId28"/>
    <p:sldId id="341" r:id="rId29"/>
    <p:sldId id="351" r:id="rId30"/>
    <p:sldId id="352" r:id="rId31"/>
    <p:sldId id="353" r:id="rId32"/>
    <p:sldId id="354" r:id="rId33"/>
    <p:sldId id="356" r:id="rId34"/>
    <p:sldId id="357" r:id="rId35"/>
    <p:sldId id="358" r:id="rId36"/>
    <p:sldId id="361" r:id="rId37"/>
    <p:sldId id="363" r:id="rId38"/>
    <p:sldId id="364" r:id="rId39"/>
    <p:sldId id="362" r:id="rId40"/>
    <p:sldId id="365" r:id="rId41"/>
    <p:sldId id="369" r:id="rId42"/>
    <p:sldId id="366" r:id="rId43"/>
    <p:sldId id="367" r:id="rId44"/>
    <p:sldId id="368" r:id="rId45"/>
    <p:sldId id="370" r:id="rId46"/>
    <p:sldId id="371" r:id="rId47"/>
    <p:sldId id="372" r:id="rId48"/>
    <p:sldId id="373" r:id="rId49"/>
    <p:sldId id="374" r:id="rId50"/>
    <p:sldId id="375" r:id="rId51"/>
    <p:sldId id="376" r:id="rId52"/>
    <p:sldId id="435" r:id="rId53"/>
    <p:sldId id="430" r:id="rId54"/>
    <p:sldId id="429" r:id="rId55"/>
    <p:sldId id="424" r:id="rId56"/>
    <p:sldId id="414" r:id="rId57"/>
    <p:sldId id="431" r:id="rId58"/>
    <p:sldId id="432" r:id="rId59"/>
    <p:sldId id="433" r:id="rId60"/>
    <p:sldId id="395" r:id="rId61"/>
    <p:sldId id="413" r:id="rId62"/>
    <p:sldId id="425" r:id="rId63"/>
    <p:sldId id="434" r:id="rId64"/>
    <p:sldId id="388" r:id="rId65"/>
    <p:sldId id="389" r:id="rId66"/>
    <p:sldId id="397" r:id="rId67"/>
    <p:sldId id="396" r:id="rId6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777777"/>
    <a:srgbClr val="990033"/>
    <a:srgbClr val="990099"/>
    <a:srgbClr val="800080"/>
    <a:srgbClr val="FF0066"/>
    <a:srgbClr val="00FF00"/>
    <a:srgbClr val="FF0000"/>
    <a:srgbClr val="000000"/>
    <a:srgbClr val="0BEFF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7" autoAdjust="0"/>
    <p:restoredTop sz="68814" autoAdjust="0"/>
  </p:normalViewPr>
  <p:slideViewPr>
    <p:cSldViewPr>
      <p:cViewPr>
        <p:scale>
          <a:sx n="66" d="100"/>
          <a:sy n="66" d="100"/>
        </p:scale>
        <p:origin x="-660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49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92B57-BBCF-44EB-B3A3-5E24ABF400AA}" type="doc">
      <dgm:prSet loTypeId="urn:microsoft.com/office/officeart/2005/8/layout/process1" loCatId="process" qsTypeId="urn:microsoft.com/office/officeart/2005/8/quickstyle/simple5" qsCatId="simple" csTypeId="urn:microsoft.com/office/officeart/2005/8/colors/colorful1" csCatId="colorful" phldr="1"/>
      <dgm:spPr/>
    </dgm:pt>
    <dgm:pt modelId="{AB926A43-12A9-4B46-93DE-5DA27B1060E9}">
      <dgm:prSet phldrT="[Texte]"/>
      <dgm:spPr/>
      <dgm:t>
        <a:bodyPr/>
        <a:lstStyle/>
        <a:p>
          <a:r>
            <a:rPr lang="fr-FR" dirty="0" smtClean="0"/>
            <a:t>Réception commandes </a:t>
          </a:r>
          <a:endParaRPr lang="fr-FR" dirty="0"/>
        </a:p>
      </dgm:t>
    </dgm:pt>
    <dgm:pt modelId="{3D682419-189C-4C94-813D-A530C314B088}" type="parTrans" cxnId="{AB00834B-C8F8-474B-AB14-79EB3994EB88}">
      <dgm:prSet/>
      <dgm:spPr/>
      <dgm:t>
        <a:bodyPr/>
        <a:lstStyle/>
        <a:p>
          <a:endParaRPr lang="fr-FR"/>
        </a:p>
      </dgm:t>
    </dgm:pt>
    <dgm:pt modelId="{E3BB4C34-EB96-4A8E-81A5-D97720EA52DC}" type="sibTrans" cxnId="{AB00834B-C8F8-474B-AB14-79EB3994EB88}">
      <dgm:prSet/>
      <dgm:spPr/>
      <dgm:t>
        <a:bodyPr/>
        <a:lstStyle/>
        <a:p>
          <a:endParaRPr lang="fr-FR"/>
        </a:p>
      </dgm:t>
    </dgm:pt>
    <dgm:pt modelId="{7D59DEEF-2322-43C2-ACA8-40E7BC0AC403}">
      <dgm:prSet phldrT="[Texte]"/>
      <dgm:spPr/>
      <dgm:t>
        <a:bodyPr/>
        <a:lstStyle/>
        <a:p>
          <a:r>
            <a:rPr lang="fr-FR" dirty="0" smtClean="0"/>
            <a:t>Détermination des tournées de livraison</a:t>
          </a:r>
          <a:endParaRPr lang="fr-FR" dirty="0"/>
        </a:p>
      </dgm:t>
    </dgm:pt>
    <dgm:pt modelId="{37641080-14E0-4293-A800-DC87FF27B8B0}" type="parTrans" cxnId="{4A03A3F0-5F3F-4617-BED2-AD60947D2235}">
      <dgm:prSet/>
      <dgm:spPr/>
      <dgm:t>
        <a:bodyPr/>
        <a:lstStyle/>
        <a:p>
          <a:endParaRPr lang="fr-FR"/>
        </a:p>
      </dgm:t>
    </dgm:pt>
    <dgm:pt modelId="{06ADFFD6-7FC0-497F-8179-1A1F53BDCBEB}" type="sibTrans" cxnId="{4A03A3F0-5F3F-4617-BED2-AD60947D2235}">
      <dgm:prSet/>
      <dgm:spPr/>
      <dgm:t>
        <a:bodyPr/>
        <a:lstStyle/>
        <a:p>
          <a:endParaRPr lang="fr-FR"/>
        </a:p>
      </dgm:t>
    </dgm:pt>
    <dgm:pt modelId="{9C8B62A9-1742-402B-9539-C058B056589F}">
      <dgm:prSet phldrT="[Texte]"/>
      <dgm:spPr/>
      <dgm:t>
        <a:bodyPr/>
        <a:lstStyle/>
        <a:p>
          <a:r>
            <a:rPr lang="fr-FR" dirty="0" smtClean="0"/>
            <a:t>Lancement de la production</a:t>
          </a:r>
          <a:endParaRPr lang="fr-FR" dirty="0"/>
        </a:p>
      </dgm:t>
    </dgm:pt>
    <dgm:pt modelId="{D1E48C5D-D6FD-49A7-B6E1-88854F1F6943}" type="parTrans" cxnId="{EF895A93-B1E1-4A22-9368-9E2A9C415DFB}">
      <dgm:prSet/>
      <dgm:spPr/>
      <dgm:t>
        <a:bodyPr/>
        <a:lstStyle/>
        <a:p>
          <a:endParaRPr lang="fr-FR"/>
        </a:p>
      </dgm:t>
    </dgm:pt>
    <dgm:pt modelId="{7573560B-3EFF-46E0-9DA3-A42172C19851}" type="sibTrans" cxnId="{EF895A93-B1E1-4A22-9368-9E2A9C415DFB}">
      <dgm:prSet/>
      <dgm:spPr/>
      <dgm:t>
        <a:bodyPr/>
        <a:lstStyle/>
        <a:p>
          <a:endParaRPr lang="fr-FR"/>
        </a:p>
      </dgm:t>
    </dgm:pt>
    <dgm:pt modelId="{30D22FD1-84C4-4004-82F7-9EE858B66A7E}">
      <dgm:prSet phldrT="[Texte]"/>
      <dgm:spPr/>
      <dgm:t>
        <a:bodyPr/>
        <a:lstStyle/>
        <a:p>
          <a:r>
            <a:rPr lang="fr-FR" dirty="0" smtClean="0"/>
            <a:t>Livraison des clients</a:t>
          </a:r>
          <a:endParaRPr lang="fr-FR" dirty="0"/>
        </a:p>
      </dgm:t>
    </dgm:pt>
    <dgm:pt modelId="{901E4B50-84C1-416A-8A13-614C9BABF647}" type="parTrans" cxnId="{2EC827A7-8EA6-4635-8BBB-0651CDE60D15}">
      <dgm:prSet/>
      <dgm:spPr/>
      <dgm:t>
        <a:bodyPr/>
        <a:lstStyle/>
        <a:p>
          <a:endParaRPr lang="fr-FR"/>
        </a:p>
      </dgm:t>
    </dgm:pt>
    <dgm:pt modelId="{C7276129-41C3-4A63-A213-4F264281C566}" type="sibTrans" cxnId="{2EC827A7-8EA6-4635-8BBB-0651CDE60D15}">
      <dgm:prSet/>
      <dgm:spPr/>
      <dgm:t>
        <a:bodyPr/>
        <a:lstStyle/>
        <a:p>
          <a:endParaRPr lang="fr-FR"/>
        </a:p>
      </dgm:t>
    </dgm:pt>
    <dgm:pt modelId="{1D3F0313-4682-48E6-BD36-EC44936C466D}" type="pres">
      <dgm:prSet presAssocID="{14292B57-BBCF-44EB-B3A3-5E24ABF400AA}" presName="Name0" presStyleCnt="0">
        <dgm:presLayoutVars>
          <dgm:dir/>
          <dgm:resizeHandles val="exact"/>
        </dgm:presLayoutVars>
      </dgm:prSet>
      <dgm:spPr/>
    </dgm:pt>
    <dgm:pt modelId="{E993372B-5F33-4E8B-B506-E527FD2D7FE0}" type="pres">
      <dgm:prSet presAssocID="{AB926A43-12A9-4B46-93DE-5DA27B1060E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E1063F-B7CD-4CD3-BCA7-6DD8A9CED427}" type="pres">
      <dgm:prSet presAssocID="{E3BB4C34-EB96-4A8E-81A5-D97720EA52DC}" presName="sibTrans" presStyleLbl="sibTrans2D1" presStyleIdx="0" presStyleCnt="3"/>
      <dgm:spPr/>
      <dgm:t>
        <a:bodyPr/>
        <a:lstStyle/>
        <a:p>
          <a:endParaRPr lang="fr-FR"/>
        </a:p>
      </dgm:t>
    </dgm:pt>
    <dgm:pt modelId="{67994C99-B3D5-4F86-9A26-0B92B3019931}" type="pres">
      <dgm:prSet presAssocID="{E3BB4C34-EB96-4A8E-81A5-D97720EA52DC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E678BA79-FF8C-42A6-8CFE-387AC6BBF8E8}" type="pres">
      <dgm:prSet presAssocID="{7D59DEEF-2322-43C2-ACA8-40E7BC0AC40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254C7F-BE18-427C-B3C1-A2AF2DB6863D}" type="pres">
      <dgm:prSet presAssocID="{06ADFFD6-7FC0-497F-8179-1A1F53BDCBEB}" presName="sibTrans" presStyleLbl="sibTrans2D1" presStyleIdx="1" presStyleCnt="3"/>
      <dgm:spPr/>
      <dgm:t>
        <a:bodyPr/>
        <a:lstStyle/>
        <a:p>
          <a:endParaRPr lang="fr-FR"/>
        </a:p>
      </dgm:t>
    </dgm:pt>
    <dgm:pt modelId="{736C7FA2-D096-49EA-8F42-716241272507}" type="pres">
      <dgm:prSet presAssocID="{06ADFFD6-7FC0-497F-8179-1A1F53BDCBEB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5AF018B8-F284-4F99-B77A-A0583D9EA86C}" type="pres">
      <dgm:prSet presAssocID="{9C8B62A9-1742-402B-9539-C058B056589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AC246A-0986-4F4E-B47E-212452B6D2E8}" type="pres">
      <dgm:prSet presAssocID="{7573560B-3EFF-46E0-9DA3-A42172C19851}" presName="sibTrans" presStyleLbl="sibTrans2D1" presStyleIdx="2" presStyleCnt="3"/>
      <dgm:spPr/>
      <dgm:t>
        <a:bodyPr/>
        <a:lstStyle/>
        <a:p>
          <a:endParaRPr lang="fr-FR"/>
        </a:p>
      </dgm:t>
    </dgm:pt>
    <dgm:pt modelId="{E8BEE3CB-1619-42C2-84ED-E8B0D414105C}" type="pres">
      <dgm:prSet presAssocID="{7573560B-3EFF-46E0-9DA3-A42172C19851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754125DF-2C03-484A-9E00-FE06BA564C84}" type="pres">
      <dgm:prSet presAssocID="{30D22FD1-84C4-4004-82F7-9EE858B66A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9C40D29-7414-4B19-ACD9-9A4F30990372}" type="presOf" srcId="{7573560B-3EFF-46E0-9DA3-A42172C19851}" destId="{EFAC246A-0986-4F4E-B47E-212452B6D2E8}" srcOrd="0" destOrd="0" presId="urn:microsoft.com/office/officeart/2005/8/layout/process1"/>
    <dgm:cxn modelId="{AB00834B-C8F8-474B-AB14-79EB3994EB88}" srcId="{14292B57-BBCF-44EB-B3A3-5E24ABF400AA}" destId="{AB926A43-12A9-4B46-93DE-5DA27B1060E9}" srcOrd="0" destOrd="0" parTransId="{3D682419-189C-4C94-813D-A530C314B088}" sibTransId="{E3BB4C34-EB96-4A8E-81A5-D97720EA52DC}"/>
    <dgm:cxn modelId="{8AA2F8EF-DF6F-4CBD-86A0-678718209BAA}" type="presOf" srcId="{30D22FD1-84C4-4004-82F7-9EE858B66A7E}" destId="{754125DF-2C03-484A-9E00-FE06BA564C84}" srcOrd="0" destOrd="0" presId="urn:microsoft.com/office/officeart/2005/8/layout/process1"/>
    <dgm:cxn modelId="{4D859E19-A2E9-431E-860F-58E3AB2C3322}" type="presOf" srcId="{7D59DEEF-2322-43C2-ACA8-40E7BC0AC403}" destId="{E678BA79-FF8C-42A6-8CFE-387AC6BBF8E8}" srcOrd="0" destOrd="0" presId="urn:microsoft.com/office/officeart/2005/8/layout/process1"/>
    <dgm:cxn modelId="{EF895A93-B1E1-4A22-9368-9E2A9C415DFB}" srcId="{14292B57-BBCF-44EB-B3A3-5E24ABF400AA}" destId="{9C8B62A9-1742-402B-9539-C058B056589F}" srcOrd="2" destOrd="0" parTransId="{D1E48C5D-D6FD-49A7-B6E1-88854F1F6943}" sibTransId="{7573560B-3EFF-46E0-9DA3-A42172C19851}"/>
    <dgm:cxn modelId="{502D7C40-526C-4FD6-8506-706A0922BD8D}" type="presOf" srcId="{06ADFFD6-7FC0-497F-8179-1A1F53BDCBEB}" destId="{8C254C7F-BE18-427C-B3C1-A2AF2DB6863D}" srcOrd="0" destOrd="0" presId="urn:microsoft.com/office/officeart/2005/8/layout/process1"/>
    <dgm:cxn modelId="{E0290E6C-C4ED-4AB2-A4EC-044F61BFE0C5}" type="presOf" srcId="{E3BB4C34-EB96-4A8E-81A5-D97720EA52DC}" destId="{67994C99-B3D5-4F86-9A26-0B92B3019931}" srcOrd="1" destOrd="0" presId="urn:microsoft.com/office/officeart/2005/8/layout/process1"/>
    <dgm:cxn modelId="{52923112-99BE-4C55-8F4F-4027245E71DE}" type="presOf" srcId="{9C8B62A9-1742-402B-9539-C058B056589F}" destId="{5AF018B8-F284-4F99-B77A-A0583D9EA86C}" srcOrd="0" destOrd="0" presId="urn:microsoft.com/office/officeart/2005/8/layout/process1"/>
    <dgm:cxn modelId="{687021D7-C8FE-4208-BF42-370D0902B9D0}" type="presOf" srcId="{14292B57-BBCF-44EB-B3A3-5E24ABF400AA}" destId="{1D3F0313-4682-48E6-BD36-EC44936C466D}" srcOrd="0" destOrd="0" presId="urn:microsoft.com/office/officeart/2005/8/layout/process1"/>
    <dgm:cxn modelId="{72A1C222-6550-4A56-A19F-C36DEA1A0934}" type="presOf" srcId="{AB926A43-12A9-4B46-93DE-5DA27B1060E9}" destId="{E993372B-5F33-4E8B-B506-E527FD2D7FE0}" srcOrd="0" destOrd="0" presId="urn:microsoft.com/office/officeart/2005/8/layout/process1"/>
    <dgm:cxn modelId="{2EC827A7-8EA6-4635-8BBB-0651CDE60D15}" srcId="{14292B57-BBCF-44EB-B3A3-5E24ABF400AA}" destId="{30D22FD1-84C4-4004-82F7-9EE858B66A7E}" srcOrd="3" destOrd="0" parTransId="{901E4B50-84C1-416A-8A13-614C9BABF647}" sibTransId="{C7276129-41C3-4A63-A213-4F264281C566}"/>
    <dgm:cxn modelId="{5419ACE3-0125-4A26-B62A-1C7553680104}" type="presOf" srcId="{06ADFFD6-7FC0-497F-8179-1A1F53BDCBEB}" destId="{736C7FA2-D096-49EA-8F42-716241272507}" srcOrd="1" destOrd="0" presId="urn:microsoft.com/office/officeart/2005/8/layout/process1"/>
    <dgm:cxn modelId="{4A03A3F0-5F3F-4617-BED2-AD60947D2235}" srcId="{14292B57-BBCF-44EB-B3A3-5E24ABF400AA}" destId="{7D59DEEF-2322-43C2-ACA8-40E7BC0AC403}" srcOrd="1" destOrd="0" parTransId="{37641080-14E0-4293-A800-DC87FF27B8B0}" sibTransId="{06ADFFD6-7FC0-497F-8179-1A1F53BDCBEB}"/>
    <dgm:cxn modelId="{9B2A6FB6-6FB8-4F5D-A9EC-6BA444C1E0A6}" type="presOf" srcId="{7573560B-3EFF-46E0-9DA3-A42172C19851}" destId="{E8BEE3CB-1619-42C2-84ED-E8B0D414105C}" srcOrd="1" destOrd="0" presId="urn:microsoft.com/office/officeart/2005/8/layout/process1"/>
    <dgm:cxn modelId="{6DA5F2CB-3D33-4E5F-8FEF-FFB368912EAC}" type="presOf" srcId="{E3BB4C34-EB96-4A8E-81A5-D97720EA52DC}" destId="{9BE1063F-B7CD-4CD3-BCA7-6DD8A9CED427}" srcOrd="0" destOrd="0" presId="urn:microsoft.com/office/officeart/2005/8/layout/process1"/>
    <dgm:cxn modelId="{78D808A0-8E3D-42FE-92C8-6916FF6978C8}" type="presParOf" srcId="{1D3F0313-4682-48E6-BD36-EC44936C466D}" destId="{E993372B-5F33-4E8B-B506-E527FD2D7FE0}" srcOrd="0" destOrd="0" presId="urn:microsoft.com/office/officeart/2005/8/layout/process1"/>
    <dgm:cxn modelId="{29097DBC-0D1C-426B-8841-E7192146C136}" type="presParOf" srcId="{1D3F0313-4682-48E6-BD36-EC44936C466D}" destId="{9BE1063F-B7CD-4CD3-BCA7-6DD8A9CED427}" srcOrd="1" destOrd="0" presId="urn:microsoft.com/office/officeart/2005/8/layout/process1"/>
    <dgm:cxn modelId="{EAE3BEA8-8DC5-4800-BB52-22092DC94D91}" type="presParOf" srcId="{9BE1063F-B7CD-4CD3-BCA7-6DD8A9CED427}" destId="{67994C99-B3D5-4F86-9A26-0B92B3019931}" srcOrd="0" destOrd="0" presId="urn:microsoft.com/office/officeart/2005/8/layout/process1"/>
    <dgm:cxn modelId="{215B9672-1401-43AF-BBE1-1995A3262A48}" type="presParOf" srcId="{1D3F0313-4682-48E6-BD36-EC44936C466D}" destId="{E678BA79-FF8C-42A6-8CFE-387AC6BBF8E8}" srcOrd="2" destOrd="0" presId="urn:microsoft.com/office/officeart/2005/8/layout/process1"/>
    <dgm:cxn modelId="{D187BE23-AB02-414A-ABBD-60BCB4C8B66F}" type="presParOf" srcId="{1D3F0313-4682-48E6-BD36-EC44936C466D}" destId="{8C254C7F-BE18-427C-B3C1-A2AF2DB6863D}" srcOrd="3" destOrd="0" presId="urn:microsoft.com/office/officeart/2005/8/layout/process1"/>
    <dgm:cxn modelId="{0A6A4CF9-71B7-4496-8525-185995AD56D6}" type="presParOf" srcId="{8C254C7F-BE18-427C-B3C1-A2AF2DB6863D}" destId="{736C7FA2-D096-49EA-8F42-716241272507}" srcOrd="0" destOrd="0" presId="urn:microsoft.com/office/officeart/2005/8/layout/process1"/>
    <dgm:cxn modelId="{C1BF7A44-6610-4A0C-878D-77BC9BE81648}" type="presParOf" srcId="{1D3F0313-4682-48E6-BD36-EC44936C466D}" destId="{5AF018B8-F284-4F99-B77A-A0583D9EA86C}" srcOrd="4" destOrd="0" presId="urn:microsoft.com/office/officeart/2005/8/layout/process1"/>
    <dgm:cxn modelId="{C70153D2-6F02-4D48-A6D6-CFCE4273C187}" type="presParOf" srcId="{1D3F0313-4682-48E6-BD36-EC44936C466D}" destId="{EFAC246A-0986-4F4E-B47E-212452B6D2E8}" srcOrd="5" destOrd="0" presId="urn:microsoft.com/office/officeart/2005/8/layout/process1"/>
    <dgm:cxn modelId="{DDC31FFC-B004-473D-B3CC-FC56BE7325AA}" type="presParOf" srcId="{EFAC246A-0986-4F4E-B47E-212452B6D2E8}" destId="{E8BEE3CB-1619-42C2-84ED-E8B0D414105C}" srcOrd="0" destOrd="0" presId="urn:microsoft.com/office/officeart/2005/8/layout/process1"/>
    <dgm:cxn modelId="{E2600C39-4EDE-419C-8744-58CD3A30C5C5}" type="presParOf" srcId="{1D3F0313-4682-48E6-BD36-EC44936C466D}" destId="{754125DF-2C03-484A-9E00-FE06BA564C8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5C1BE2-D4C1-4377-BA9A-43D3F1C8EE16}" type="doc">
      <dgm:prSet loTypeId="urn:microsoft.com/office/officeart/2005/8/layout/radial6" loCatId="cycle" qsTypeId="urn:microsoft.com/office/officeart/2005/8/quickstyle/simple5" qsCatId="simple" csTypeId="urn:microsoft.com/office/officeart/2005/8/colors/colorful1" csCatId="colorful" phldr="1"/>
      <dgm:spPr>
        <a:scene3d>
          <a:camera prst="perspectiveFront" fov="2700000">
            <a:rot lat="21594000" lon="2400000" rev="0"/>
          </a:camera>
          <a:lightRig rig="threePt" dir="t">
            <a:rot lat="0" lon="0" rev="0"/>
          </a:lightRig>
        </a:scene3d>
      </dgm:spPr>
      <dgm:t>
        <a:bodyPr/>
        <a:lstStyle/>
        <a:p>
          <a:endParaRPr lang="fr-FR"/>
        </a:p>
      </dgm:t>
    </dgm:pt>
    <dgm:pt modelId="{2A22E4B0-9F3D-409E-95C6-7C7DD6E21238}">
      <dgm:prSet phldrT="[Texte]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fr-FR" dirty="0" smtClean="0"/>
            <a:t>Outil</a:t>
          </a:r>
          <a:endParaRPr lang="fr-FR" dirty="0"/>
        </a:p>
      </dgm:t>
    </dgm:pt>
    <dgm:pt modelId="{63AB4CDC-EAA1-49F3-8937-FD20A5A96682}" type="parTrans" cxnId="{DFE98024-5871-4838-A09D-1971B068BC3D}">
      <dgm:prSet/>
      <dgm:spPr/>
      <dgm:t>
        <a:bodyPr/>
        <a:lstStyle/>
        <a:p>
          <a:endParaRPr lang="fr-FR"/>
        </a:p>
      </dgm:t>
    </dgm:pt>
    <dgm:pt modelId="{F769962D-E442-45B1-BC79-D8897FE7916D}" type="sibTrans" cxnId="{DFE98024-5871-4838-A09D-1971B068BC3D}">
      <dgm:prSet/>
      <dgm:spPr/>
      <dgm:t>
        <a:bodyPr/>
        <a:lstStyle/>
        <a:p>
          <a:endParaRPr lang="fr-FR"/>
        </a:p>
      </dgm:t>
    </dgm:pt>
    <dgm:pt modelId="{8B874031-1973-469C-85F3-5BA2D5D71FFB}">
      <dgm:prSet phldrT="[Texte]" custT="1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fr-FR" sz="2000" dirty="0" smtClean="0"/>
            <a:t>Simplicité</a:t>
          </a:r>
          <a:endParaRPr lang="fr-FR" sz="2000" dirty="0"/>
        </a:p>
      </dgm:t>
    </dgm:pt>
    <dgm:pt modelId="{E9DABB8B-935F-4523-9C91-C2BE14D52392}" type="parTrans" cxnId="{8BD7DD6D-08E7-4E03-AA05-4D2E4ECEC2A5}">
      <dgm:prSet/>
      <dgm:spPr/>
      <dgm:t>
        <a:bodyPr/>
        <a:lstStyle/>
        <a:p>
          <a:endParaRPr lang="fr-FR"/>
        </a:p>
      </dgm:t>
    </dgm:pt>
    <dgm:pt modelId="{DAD43EAA-29D9-4239-9A2D-62A047079436}" type="sibTrans" cxnId="{8BD7DD6D-08E7-4E03-AA05-4D2E4ECEC2A5}">
      <dgm:prSet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fr-FR"/>
        </a:p>
      </dgm:t>
    </dgm:pt>
    <dgm:pt modelId="{09898E65-5E23-4611-AA06-3FDA33C4D6C6}">
      <dgm:prSet phldrT="[Texte]" custT="1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fr-FR" sz="2000" dirty="0" smtClean="0"/>
            <a:t>Transparence</a:t>
          </a:r>
          <a:endParaRPr lang="fr-FR" sz="1700" dirty="0"/>
        </a:p>
      </dgm:t>
    </dgm:pt>
    <dgm:pt modelId="{A189DA14-F162-4597-8B8C-17B66395274C}" type="parTrans" cxnId="{0CCBA5CE-482C-4A5A-862E-20BD3307A2F5}">
      <dgm:prSet/>
      <dgm:spPr/>
      <dgm:t>
        <a:bodyPr/>
        <a:lstStyle/>
        <a:p>
          <a:endParaRPr lang="fr-FR"/>
        </a:p>
      </dgm:t>
    </dgm:pt>
    <dgm:pt modelId="{34348CD8-1BC9-4DA7-8A0B-BF7C1FA3CCAC}" type="sibTrans" cxnId="{0CCBA5CE-482C-4A5A-862E-20BD3307A2F5}">
      <dgm:prSet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fr-FR"/>
        </a:p>
      </dgm:t>
    </dgm:pt>
    <dgm:pt modelId="{DE61035F-B6FE-470C-993F-08474E08535F}">
      <dgm:prSet phldrT="[Texte]" custT="1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fr-FR" sz="2000" dirty="0" smtClean="0"/>
            <a:t>Efficacité</a:t>
          </a:r>
          <a:endParaRPr lang="fr-FR" sz="2000" dirty="0"/>
        </a:p>
      </dgm:t>
    </dgm:pt>
    <dgm:pt modelId="{F2B62A82-E9C0-44DB-A5F1-B812177DF5A7}" type="parTrans" cxnId="{869A43D0-817A-41CA-9082-CE92C635DFD4}">
      <dgm:prSet/>
      <dgm:spPr/>
      <dgm:t>
        <a:bodyPr/>
        <a:lstStyle/>
        <a:p>
          <a:endParaRPr lang="fr-FR"/>
        </a:p>
      </dgm:t>
    </dgm:pt>
    <dgm:pt modelId="{24D7A403-7806-4089-927E-CC572B3A1688}" type="sibTrans" cxnId="{869A43D0-817A-41CA-9082-CE92C635DFD4}">
      <dgm:prSet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fr-FR"/>
        </a:p>
      </dgm:t>
    </dgm:pt>
    <dgm:pt modelId="{B6CE89EC-3F08-4440-96D3-93846EB53979}">
      <dgm:prSet phldrT="[Texte]" custT="1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fr-FR" sz="2000" dirty="0" smtClean="0"/>
            <a:t>Fonctionnalité</a:t>
          </a:r>
          <a:endParaRPr lang="fr-FR" sz="1100" dirty="0"/>
        </a:p>
      </dgm:t>
    </dgm:pt>
    <dgm:pt modelId="{3D67C846-731B-4DEC-9F5E-182D1D4EE799}" type="parTrans" cxnId="{842CDBE1-DF4B-4BFE-9764-57B083AA636C}">
      <dgm:prSet/>
      <dgm:spPr/>
      <dgm:t>
        <a:bodyPr/>
        <a:lstStyle/>
        <a:p>
          <a:endParaRPr lang="fr-FR"/>
        </a:p>
      </dgm:t>
    </dgm:pt>
    <dgm:pt modelId="{588CD8FE-F6BD-454F-BB69-4E6423E2BA42}" type="sibTrans" cxnId="{842CDBE1-DF4B-4BFE-9764-57B083AA636C}">
      <dgm:prSet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fr-FR"/>
        </a:p>
      </dgm:t>
    </dgm:pt>
    <dgm:pt modelId="{B5812FC9-8DC7-4CEC-99E6-CDECB03D25AA}" type="pres">
      <dgm:prSet presAssocID="{275C1BE2-D4C1-4377-BA9A-43D3F1C8EE1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1E4F0E0-214E-40DC-A346-0DBF2394512C}" type="pres">
      <dgm:prSet presAssocID="{2A22E4B0-9F3D-409E-95C6-7C7DD6E21238}" presName="centerShape" presStyleLbl="node0" presStyleIdx="0" presStyleCnt="1"/>
      <dgm:spPr/>
      <dgm:t>
        <a:bodyPr/>
        <a:lstStyle/>
        <a:p>
          <a:endParaRPr lang="fr-FR"/>
        </a:p>
      </dgm:t>
    </dgm:pt>
    <dgm:pt modelId="{7E1C7933-35E3-4FB3-AFDB-63642BA2B0E6}" type="pres">
      <dgm:prSet presAssocID="{B6CE89EC-3F08-4440-96D3-93846EB53979}" presName="node" presStyleLbl="node1" presStyleIdx="0" presStyleCnt="4" custScaleX="186982" custRadScaleRad="119582" custRadScaleInc="-30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150491-C7B9-4614-B82C-18E01D4C8C0C}" type="pres">
      <dgm:prSet presAssocID="{B6CE89EC-3F08-4440-96D3-93846EB53979}" presName="dummy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</dgm:pt>
    <dgm:pt modelId="{69577ADD-E69D-42C2-82AC-8C54E2A4044C}" type="pres">
      <dgm:prSet presAssocID="{588CD8FE-F6BD-454F-BB69-4E6423E2BA42}" presName="sibTrans" presStyleLbl="sibTrans2D1" presStyleIdx="0" presStyleCnt="4"/>
      <dgm:spPr/>
      <dgm:t>
        <a:bodyPr/>
        <a:lstStyle/>
        <a:p>
          <a:endParaRPr lang="fr-FR"/>
        </a:p>
      </dgm:t>
    </dgm:pt>
    <dgm:pt modelId="{54CDFBCF-C238-4633-92D6-264BB811E37B}" type="pres">
      <dgm:prSet presAssocID="{8B874031-1973-469C-85F3-5BA2D5D71FFB}" presName="node" presStyleLbl="node1" presStyleIdx="1" presStyleCnt="4" custScaleX="156501" custRadScaleRad="161970" custRadScaleInc="-72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2FF297-902F-4DFF-BCB8-33410AC6F93C}" type="pres">
      <dgm:prSet presAssocID="{8B874031-1973-469C-85F3-5BA2D5D71FFB}" presName="dummy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</dgm:pt>
    <dgm:pt modelId="{DEC109C5-1D29-48EB-8232-D6F03DE45424}" type="pres">
      <dgm:prSet presAssocID="{DAD43EAA-29D9-4239-9A2D-62A047079436}" presName="sibTrans" presStyleLbl="sibTrans2D1" presStyleIdx="1" presStyleCnt="4"/>
      <dgm:spPr/>
      <dgm:t>
        <a:bodyPr/>
        <a:lstStyle/>
        <a:p>
          <a:endParaRPr lang="fr-FR"/>
        </a:p>
      </dgm:t>
    </dgm:pt>
    <dgm:pt modelId="{F7C64EDB-46A9-4AED-84B9-F0DAE3FFDBD0}" type="pres">
      <dgm:prSet presAssocID="{09898E65-5E23-4611-AA06-3FDA33C4D6C6}" presName="node" presStyleLbl="node1" presStyleIdx="2" presStyleCnt="4" custScaleX="1685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766CC0-CB95-456A-BF89-BF44378FE586}" type="pres">
      <dgm:prSet presAssocID="{09898E65-5E23-4611-AA06-3FDA33C4D6C6}" presName="dummy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</dgm:pt>
    <dgm:pt modelId="{8B3616CD-C038-4519-9A89-F8D46F127325}" type="pres">
      <dgm:prSet presAssocID="{34348CD8-1BC9-4DA7-8A0B-BF7C1FA3CCAC}" presName="sibTrans" presStyleLbl="sibTrans2D1" presStyleIdx="2" presStyleCnt="4"/>
      <dgm:spPr/>
      <dgm:t>
        <a:bodyPr/>
        <a:lstStyle/>
        <a:p>
          <a:endParaRPr lang="fr-FR"/>
        </a:p>
      </dgm:t>
    </dgm:pt>
    <dgm:pt modelId="{222802DB-0664-4BB8-9E8D-281F7EFB6627}" type="pres">
      <dgm:prSet presAssocID="{DE61035F-B6FE-470C-993F-08474E08535F}" presName="node" presStyleLbl="node1" presStyleIdx="3" presStyleCnt="4" custScaleX="145970" custRadScaleRad="166249" custRadScaleInc="-19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0BB0E3-D3A8-4AD6-9377-0C411E3394DF}" type="pres">
      <dgm:prSet presAssocID="{DE61035F-B6FE-470C-993F-08474E08535F}" presName="dummy" presStyleCnt="0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</dgm:pt>
    <dgm:pt modelId="{162A87DD-DF31-4D0C-8A16-D1788FFEDDF2}" type="pres">
      <dgm:prSet presAssocID="{24D7A403-7806-4089-927E-CC572B3A1688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0CCBA5CE-482C-4A5A-862E-20BD3307A2F5}" srcId="{2A22E4B0-9F3D-409E-95C6-7C7DD6E21238}" destId="{09898E65-5E23-4611-AA06-3FDA33C4D6C6}" srcOrd="2" destOrd="0" parTransId="{A189DA14-F162-4597-8B8C-17B66395274C}" sibTransId="{34348CD8-1BC9-4DA7-8A0B-BF7C1FA3CCAC}"/>
    <dgm:cxn modelId="{AFD5E876-9DE9-432E-A583-DB4BA59471A4}" type="presOf" srcId="{2A22E4B0-9F3D-409E-95C6-7C7DD6E21238}" destId="{91E4F0E0-214E-40DC-A346-0DBF2394512C}" srcOrd="0" destOrd="0" presId="urn:microsoft.com/office/officeart/2005/8/layout/radial6"/>
    <dgm:cxn modelId="{DFE98024-5871-4838-A09D-1971B068BC3D}" srcId="{275C1BE2-D4C1-4377-BA9A-43D3F1C8EE16}" destId="{2A22E4B0-9F3D-409E-95C6-7C7DD6E21238}" srcOrd="0" destOrd="0" parTransId="{63AB4CDC-EAA1-49F3-8937-FD20A5A96682}" sibTransId="{F769962D-E442-45B1-BC79-D8897FE7916D}"/>
    <dgm:cxn modelId="{BB7CB736-ABDE-4416-A3B2-6AC64FEA7C84}" type="presOf" srcId="{DAD43EAA-29D9-4239-9A2D-62A047079436}" destId="{DEC109C5-1D29-48EB-8232-D6F03DE45424}" srcOrd="0" destOrd="0" presId="urn:microsoft.com/office/officeart/2005/8/layout/radial6"/>
    <dgm:cxn modelId="{D8DD973B-4FFB-4CA3-A591-4469A9AD9E9F}" type="presOf" srcId="{24D7A403-7806-4089-927E-CC572B3A1688}" destId="{162A87DD-DF31-4D0C-8A16-D1788FFEDDF2}" srcOrd="0" destOrd="0" presId="urn:microsoft.com/office/officeart/2005/8/layout/radial6"/>
    <dgm:cxn modelId="{869A43D0-817A-41CA-9082-CE92C635DFD4}" srcId="{2A22E4B0-9F3D-409E-95C6-7C7DD6E21238}" destId="{DE61035F-B6FE-470C-993F-08474E08535F}" srcOrd="3" destOrd="0" parTransId="{F2B62A82-E9C0-44DB-A5F1-B812177DF5A7}" sibTransId="{24D7A403-7806-4089-927E-CC572B3A1688}"/>
    <dgm:cxn modelId="{F7196030-D9E9-4412-B771-A6209439522C}" type="presOf" srcId="{B6CE89EC-3F08-4440-96D3-93846EB53979}" destId="{7E1C7933-35E3-4FB3-AFDB-63642BA2B0E6}" srcOrd="0" destOrd="0" presId="urn:microsoft.com/office/officeart/2005/8/layout/radial6"/>
    <dgm:cxn modelId="{8337108A-7940-420C-BBFB-C7CF3A837A0E}" type="presOf" srcId="{34348CD8-1BC9-4DA7-8A0B-BF7C1FA3CCAC}" destId="{8B3616CD-C038-4519-9A89-F8D46F127325}" srcOrd="0" destOrd="0" presId="urn:microsoft.com/office/officeart/2005/8/layout/radial6"/>
    <dgm:cxn modelId="{C716B668-E9C9-4EAC-AEB3-742962AC100D}" type="presOf" srcId="{588CD8FE-F6BD-454F-BB69-4E6423E2BA42}" destId="{69577ADD-E69D-42C2-82AC-8C54E2A4044C}" srcOrd="0" destOrd="0" presId="urn:microsoft.com/office/officeart/2005/8/layout/radial6"/>
    <dgm:cxn modelId="{842CDBE1-DF4B-4BFE-9764-57B083AA636C}" srcId="{2A22E4B0-9F3D-409E-95C6-7C7DD6E21238}" destId="{B6CE89EC-3F08-4440-96D3-93846EB53979}" srcOrd="0" destOrd="0" parTransId="{3D67C846-731B-4DEC-9F5E-182D1D4EE799}" sibTransId="{588CD8FE-F6BD-454F-BB69-4E6423E2BA42}"/>
    <dgm:cxn modelId="{86D25659-33A2-452F-80F3-01A1C736FD99}" type="presOf" srcId="{09898E65-5E23-4611-AA06-3FDA33C4D6C6}" destId="{F7C64EDB-46A9-4AED-84B9-F0DAE3FFDBD0}" srcOrd="0" destOrd="0" presId="urn:microsoft.com/office/officeart/2005/8/layout/radial6"/>
    <dgm:cxn modelId="{08F07198-1700-4888-A459-911A821C80F6}" type="presOf" srcId="{275C1BE2-D4C1-4377-BA9A-43D3F1C8EE16}" destId="{B5812FC9-8DC7-4CEC-99E6-CDECB03D25AA}" srcOrd="0" destOrd="0" presId="urn:microsoft.com/office/officeart/2005/8/layout/radial6"/>
    <dgm:cxn modelId="{8BD7DD6D-08E7-4E03-AA05-4D2E4ECEC2A5}" srcId="{2A22E4B0-9F3D-409E-95C6-7C7DD6E21238}" destId="{8B874031-1973-469C-85F3-5BA2D5D71FFB}" srcOrd="1" destOrd="0" parTransId="{E9DABB8B-935F-4523-9C91-C2BE14D52392}" sibTransId="{DAD43EAA-29D9-4239-9A2D-62A047079436}"/>
    <dgm:cxn modelId="{9F5276B3-A1BC-45E0-B5EC-F9831DA009B1}" type="presOf" srcId="{8B874031-1973-469C-85F3-5BA2D5D71FFB}" destId="{54CDFBCF-C238-4633-92D6-264BB811E37B}" srcOrd="0" destOrd="0" presId="urn:microsoft.com/office/officeart/2005/8/layout/radial6"/>
    <dgm:cxn modelId="{5854F374-DF79-4CD4-A73A-725DD0FB280A}" type="presOf" srcId="{DE61035F-B6FE-470C-993F-08474E08535F}" destId="{222802DB-0664-4BB8-9E8D-281F7EFB6627}" srcOrd="0" destOrd="0" presId="urn:microsoft.com/office/officeart/2005/8/layout/radial6"/>
    <dgm:cxn modelId="{5DD226E0-F919-45FC-920A-45D987D48A21}" type="presParOf" srcId="{B5812FC9-8DC7-4CEC-99E6-CDECB03D25AA}" destId="{91E4F0E0-214E-40DC-A346-0DBF2394512C}" srcOrd="0" destOrd="0" presId="urn:microsoft.com/office/officeart/2005/8/layout/radial6"/>
    <dgm:cxn modelId="{12A09EC7-13C2-460F-8935-C6C5BEAFB8B1}" type="presParOf" srcId="{B5812FC9-8DC7-4CEC-99E6-CDECB03D25AA}" destId="{7E1C7933-35E3-4FB3-AFDB-63642BA2B0E6}" srcOrd="1" destOrd="0" presId="urn:microsoft.com/office/officeart/2005/8/layout/radial6"/>
    <dgm:cxn modelId="{3F0C06A0-2A72-4DF9-9870-C8B3FB3B6326}" type="presParOf" srcId="{B5812FC9-8DC7-4CEC-99E6-CDECB03D25AA}" destId="{5F150491-C7B9-4614-B82C-18E01D4C8C0C}" srcOrd="2" destOrd="0" presId="urn:microsoft.com/office/officeart/2005/8/layout/radial6"/>
    <dgm:cxn modelId="{CD42DA22-B088-45B2-A4AB-F6800703C050}" type="presParOf" srcId="{B5812FC9-8DC7-4CEC-99E6-CDECB03D25AA}" destId="{69577ADD-E69D-42C2-82AC-8C54E2A4044C}" srcOrd="3" destOrd="0" presId="urn:microsoft.com/office/officeart/2005/8/layout/radial6"/>
    <dgm:cxn modelId="{F48300FB-C401-45DD-9476-DA4A631CA8F4}" type="presParOf" srcId="{B5812FC9-8DC7-4CEC-99E6-CDECB03D25AA}" destId="{54CDFBCF-C238-4633-92D6-264BB811E37B}" srcOrd="4" destOrd="0" presId="urn:microsoft.com/office/officeart/2005/8/layout/radial6"/>
    <dgm:cxn modelId="{E4942495-A54F-446D-AC51-5155388FA6D2}" type="presParOf" srcId="{B5812FC9-8DC7-4CEC-99E6-CDECB03D25AA}" destId="{812FF297-902F-4DFF-BCB8-33410AC6F93C}" srcOrd="5" destOrd="0" presId="urn:microsoft.com/office/officeart/2005/8/layout/radial6"/>
    <dgm:cxn modelId="{6AA717EA-D5D3-4EC8-9E43-CA9335F3FC71}" type="presParOf" srcId="{B5812FC9-8DC7-4CEC-99E6-CDECB03D25AA}" destId="{DEC109C5-1D29-48EB-8232-D6F03DE45424}" srcOrd="6" destOrd="0" presId="urn:microsoft.com/office/officeart/2005/8/layout/radial6"/>
    <dgm:cxn modelId="{6B7867AC-00A5-4637-9A80-9516670AAF87}" type="presParOf" srcId="{B5812FC9-8DC7-4CEC-99E6-CDECB03D25AA}" destId="{F7C64EDB-46A9-4AED-84B9-F0DAE3FFDBD0}" srcOrd="7" destOrd="0" presId="urn:microsoft.com/office/officeart/2005/8/layout/radial6"/>
    <dgm:cxn modelId="{0825824B-AED5-43BE-8DD0-64993E19B9A9}" type="presParOf" srcId="{B5812FC9-8DC7-4CEC-99E6-CDECB03D25AA}" destId="{9F766CC0-CB95-456A-BF89-BF44378FE586}" srcOrd="8" destOrd="0" presId="urn:microsoft.com/office/officeart/2005/8/layout/radial6"/>
    <dgm:cxn modelId="{1891E409-9A71-4BE5-B3BF-C0694BBC3351}" type="presParOf" srcId="{B5812FC9-8DC7-4CEC-99E6-CDECB03D25AA}" destId="{8B3616CD-C038-4519-9A89-F8D46F127325}" srcOrd="9" destOrd="0" presId="urn:microsoft.com/office/officeart/2005/8/layout/radial6"/>
    <dgm:cxn modelId="{86E2FE93-276C-4C47-82A4-BFBFBB1D86E1}" type="presParOf" srcId="{B5812FC9-8DC7-4CEC-99E6-CDECB03D25AA}" destId="{222802DB-0664-4BB8-9E8D-281F7EFB6627}" srcOrd="10" destOrd="0" presId="urn:microsoft.com/office/officeart/2005/8/layout/radial6"/>
    <dgm:cxn modelId="{276AE8DD-DB5B-4F19-B2F6-6B54D4D5DB46}" type="presParOf" srcId="{B5812FC9-8DC7-4CEC-99E6-CDECB03D25AA}" destId="{2E0BB0E3-D3A8-4AD6-9377-0C411E3394DF}" srcOrd="11" destOrd="0" presId="urn:microsoft.com/office/officeart/2005/8/layout/radial6"/>
    <dgm:cxn modelId="{FF6E91F3-7E20-4764-9D50-6F3A4FADD925}" type="presParOf" srcId="{B5812FC9-8DC7-4CEC-99E6-CDECB03D25AA}" destId="{162A87DD-DF31-4D0C-8A16-D1788FFEDDF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743A54-4B9D-411B-B89C-59F96D1CD7C4}" type="doc">
      <dgm:prSet loTypeId="urn:microsoft.com/office/officeart/2005/8/layout/gear1" loCatId="relationship" qsTypeId="urn:microsoft.com/office/officeart/2005/8/quickstyle/simple5" qsCatId="simple" csTypeId="urn:microsoft.com/office/officeart/2005/8/colors/colorful1" csCatId="colorful" phldr="1"/>
      <dgm:spPr>
        <a:scene3d>
          <a:camera prst="perspectiveFront" fov="1800000">
            <a:rot lat="0" lon="1800000" rev="0"/>
          </a:camera>
          <a:lightRig rig="threePt" dir="t">
            <a:rot lat="0" lon="0" rev="0"/>
          </a:lightRig>
        </a:scene3d>
      </dgm:spPr>
    </dgm:pt>
    <dgm:pt modelId="{78AC1AE6-BCA0-4D3C-93C7-CDFB4D9378DF}">
      <dgm:prSet phldrT="[Texte]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fr-FR" dirty="0" smtClean="0"/>
            <a:t>Optimisation des tournées</a:t>
          </a:r>
          <a:endParaRPr lang="fr-FR" dirty="0"/>
        </a:p>
      </dgm:t>
    </dgm:pt>
    <dgm:pt modelId="{CED454B6-0DBC-402C-9805-AE4122EEC6FE}" type="parTrans" cxnId="{BF069DF4-28DB-4060-A32C-B32D6489A638}">
      <dgm:prSet/>
      <dgm:spPr/>
      <dgm:t>
        <a:bodyPr/>
        <a:lstStyle/>
        <a:p>
          <a:endParaRPr lang="fr-FR"/>
        </a:p>
      </dgm:t>
    </dgm:pt>
    <dgm:pt modelId="{B64E434C-3EC7-47AE-9098-6E06D6BAB8B8}" type="sibTrans" cxnId="{BF069DF4-28DB-4060-A32C-B32D6489A638}">
      <dgm:prSet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fr-FR"/>
        </a:p>
      </dgm:t>
    </dgm:pt>
    <dgm:pt modelId="{BF2BAC69-E129-4AA7-96DE-E5FE4E8CC1F5}">
      <dgm:prSet phldrT="[Texte]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fr-FR" dirty="0" smtClean="0"/>
            <a:t>Suivi client</a:t>
          </a:r>
          <a:endParaRPr lang="fr-FR" dirty="0"/>
        </a:p>
      </dgm:t>
    </dgm:pt>
    <dgm:pt modelId="{A994EAA9-7DAC-4359-B6E2-A95640AD5127}" type="sibTrans" cxnId="{5F5C7711-45EC-4AFE-BE0D-57A86D7CF2F1}">
      <dgm:prSet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fr-FR"/>
        </a:p>
      </dgm:t>
    </dgm:pt>
    <dgm:pt modelId="{D3449539-1924-4C18-B99E-2C089AD3AEB2}" type="parTrans" cxnId="{5F5C7711-45EC-4AFE-BE0D-57A86D7CF2F1}">
      <dgm:prSet/>
      <dgm:spPr/>
      <dgm:t>
        <a:bodyPr/>
        <a:lstStyle/>
        <a:p>
          <a:endParaRPr lang="fr-FR"/>
        </a:p>
      </dgm:t>
    </dgm:pt>
    <dgm:pt modelId="{6767EB18-55DF-4685-A916-E2142D187C30}">
      <dgm:prSet phldrT="[Texte]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fr-FR" dirty="0" smtClean="0"/>
            <a:t>Anticipation des commandes</a:t>
          </a:r>
          <a:endParaRPr lang="fr-FR" dirty="0"/>
        </a:p>
      </dgm:t>
    </dgm:pt>
    <dgm:pt modelId="{96C0703D-8F7C-415C-9161-94B1786A5321}" type="sibTrans" cxnId="{EDE73209-FFE5-4117-B8FE-DA07C96A8FF3}">
      <dgm:prSet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fr-FR"/>
        </a:p>
      </dgm:t>
    </dgm:pt>
    <dgm:pt modelId="{9AE2FE9D-B5DA-42BE-B884-49C0F92FE1E3}" type="parTrans" cxnId="{EDE73209-FFE5-4117-B8FE-DA07C96A8FF3}">
      <dgm:prSet/>
      <dgm:spPr/>
      <dgm:t>
        <a:bodyPr/>
        <a:lstStyle/>
        <a:p>
          <a:endParaRPr lang="fr-FR"/>
        </a:p>
      </dgm:t>
    </dgm:pt>
    <dgm:pt modelId="{387386C3-CAD3-407B-A99E-C66B57F6B45A}" type="pres">
      <dgm:prSet presAssocID="{FA743A54-4B9D-411B-B89C-59F96D1CD7C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0373B87-DBF1-4705-A8AC-5B119581A750}" type="pres">
      <dgm:prSet presAssocID="{78AC1AE6-BCA0-4D3C-93C7-CDFB4D9378DF}" presName="gear1" presStyleLbl="node1" presStyleIdx="0" presStyleCnt="3" custLinFactNeighborX="2503" custLinFactNeighborY="-13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0E0C57-03D5-4F46-A1F2-7DF4A89AC87C}" type="pres">
      <dgm:prSet presAssocID="{78AC1AE6-BCA0-4D3C-93C7-CDFB4D9378DF}" presName="gear1srcNode" presStyleLbl="node1" presStyleIdx="0" presStyleCnt="3"/>
      <dgm:spPr/>
      <dgm:t>
        <a:bodyPr/>
        <a:lstStyle/>
        <a:p>
          <a:endParaRPr lang="fr-FR"/>
        </a:p>
      </dgm:t>
    </dgm:pt>
    <dgm:pt modelId="{6F0E3102-6CE2-4116-B269-486AAC8A7C21}" type="pres">
      <dgm:prSet presAssocID="{78AC1AE6-BCA0-4D3C-93C7-CDFB4D9378DF}" presName="gear1dstNode" presStyleLbl="node1" presStyleIdx="0" presStyleCnt="3"/>
      <dgm:spPr/>
      <dgm:t>
        <a:bodyPr/>
        <a:lstStyle/>
        <a:p>
          <a:endParaRPr lang="fr-FR"/>
        </a:p>
      </dgm:t>
    </dgm:pt>
    <dgm:pt modelId="{B3693458-4FDE-480D-8F16-0A96AD47B5AA}" type="pres">
      <dgm:prSet presAssocID="{6767EB18-55DF-4685-A916-E2142D187C3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9595A8-7966-47A5-86C5-EE91868EA1AB}" type="pres">
      <dgm:prSet presAssocID="{6767EB18-55DF-4685-A916-E2142D187C30}" presName="gear2srcNode" presStyleLbl="node1" presStyleIdx="1" presStyleCnt="3"/>
      <dgm:spPr/>
      <dgm:t>
        <a:bodyPr/>
        <a:lstStyle/>
        <a:p>
          <a:endParaRPr lang="fr-FR"/>
        </a:p>
      </dgm:t>
    </dgm:pt>
    <dgm:pt modelId="{25E5A0B0-2231-4505-8827-CB8DB507A6BC}" type="pres">
      <dgm:prSet presAssocID="{6767EB18-55DF-4685-A916-E2142D187C30}" presName="gear2dstNode" presStyleLbl="node1" presStyleIdx="1" presStyleCnt="3"/>
      <dgm:spPr/>
      <dgm:t>
        <a:bodyPr/>
        <a:lstStyle/>
        <a:p>
          <a:endParaRPr lang="fr-FR"/>
        </a:p>
      </dgm:t>
    </dgm:pt>
    <dgm:pt modelId="{823F5C59-04F4-4891-8633-05DA9A5F008C}" type="pres">
      <dgm:prSet presAssocID="{BF2BAC69-E129-4AA7-96DE-E5FE4E8CC1F5}" presName="gear3" presStyleLbl="node1" presStyleIdx="2" presStyleCnt="3"/>
      <dgm:spPr/>
      <dgm:t>
        <a:bodyPr/>
        <a:lstStyle/>
        <a:p>
          <a:endParaRPr lang="fr-FR"/>
        </a:p>
      </dgm:t>
    </dgm:pt>
    <dgm:pt modelId="{6CB28172-3D1D-4143-9A70-0FD3E5E9D413}" type="pres">
      <dgm:prSet presAssocID="{BF2BAC69-E129-4AA7-96DE-E5FE4E8CC1F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2D5076-50CA-4F45-8EA7-C1AEF9885075}" type="pres">
      <dgm:prSet presAssocID="{BF2BAC69-E129-4AA7-96DE-E5FE4E8CC1F5}" presName="gear3srcNode" presStyleLbl="node1" presStyleIdx="2" presStyleCnt="3"/>
      <dgm:spPr/>
      <dgm:t>
        <a:bodyPr/>
        <a:lstStyle/>
        <a:p>
          <a:endParaRPr lang="fr-FR"/>
        </a:p>
      </dgm:t>
    </dgm:pt>
    <dgm:pt modelId="{EE14347E-BB08-4A33-8E52-CC1AA8E8BB8A}" type="pres">
      <dgm:prSet presAssocID="{BF2BAC69-E129-4AA7-96DE-E5FE4E8CC1F5}" presName="gear3dstNode" presStyleLbl="node1" presStyleIdx="2" presStyleCnt="3"/>
      <dgm:spPr/>
      <dgm:t>
        <a:bodyPr/>
        <a:lstStyle/>
        <a:p>
          <a:endParaRPr lang="fr-FR"/>
        </a:p>
      </dgm:t>
    </dgm:pt>
    <dgm:pt modelId="{428271F4-3385-4DA9-B5FB-4B8FE8157299}" type="pres">
      <dgm:prSet presAssocID="{B64E434C-3EC7-47AE-9098-6E06D6BAB8B8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CFD0ED24-AC12-4EBD-A9CF-2512BA79E88D}" type="pres">
      <dgm:prSet presAssocID="{96C0703D-8F7C-415C-9161-94B1786A5321}" presName="connector2" presStyleLbl="sibTrans2D1" presStyleIdx="1" presStyleCnt="3"/>
      <dgm:spPr/>
      <dgm:t>
        <a:bodyPr/>
        <a:lstStyle/>
        <a:p>
          <a:endParaRPr lang="fr-FR"/>
        </a:p>
      </dgm:t>
    </dgm:pt>
    <dgm:pt modelId="{81FD032A-8BB3-4652-B923-DBD29BB43727}" type="pres">
      <dgm:prSet presAssocID="{A994EAA9-7DAC-4359-B6E2-A95640AD5127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1AC00E36-E791-4992-90FF-8CB02637A3F0}" type="presOf" srcId="{FA743A54-4B9D-411B-B89C-59F96D1CD7C4}" destId="{387386C3-CAD3-407B-A99E-C66B57F6B45A}" srcOrd="0" destOrd="0" presId="urn:microsoft.com/office/officeart/2005/8/layout/gear1"/>
    <dgm:cxn modelId="{701ECE80-9DF9-4A53-A71E-46F145619FF7}" type="presOf" srcId="{78AC1AE6-BCA0-4D3C-93C7-CDFB4D9378DF}" destId="{9E0E0C57-03D5-4F46-A1F2-7DF4A89AC87C}" srcOrd="1" destOrd="0" presId="urn:microsoft.com/office/officeart/2005/8/layout/gear1"/>
    <dgm:cxn modelId="{EDE73209-FFE5-4117-B8FE-DA07C96A8FF3}" srcId="{FA743A54-4B9D-411B-B89C-59F96D1CD7C4}" destId="{6767EB18-55DF-4685-A916-E2142D187C30}" srcOrd="1" destOrd="0" parTransId="{9AE2FE9D-B5DA-42BE-B884-49C0F92FE1E3}" sibTransId="{96C0703D-8F7C-415C-9161-94B1786A5321}"/>
    <dgm:cxn modelId="{05B15F90-64AD-407A-9718-AFD3D37DF572}" type="presOf" srcId="{A994EAA9-7DAC-4359-B6E2-A95640AD5127}" destId="{81FD032A-8BB3-4652-B923-DBD29BB43727}" srcOrd="0" destOrd="0" presId="urn:microsoft.com/office/officeart/2005/8/layout/gear1"/>
    <dgm:cxn modelId="{834BEB52-8921-45BA-A216-6C4F32510EA1}" type="presOf" srcId="{B64E434C-3EC7-47AE-9098-6E06D6BAB8B8}" destId="{428271F4-3385-4DA9-B5FB-4B8FE8157299}" srcOrd="0" destOrd="0" presId="urn:microsoft.com/office/officeart/2005/8/layout/gear1"/>
    <dgm:cxn modelId="{F534D032-FEA6-493E-A1D1-0B7E49CDA99D}" type="presOf" srcId="{78AC1AE6-BCA0-4D3C-93C7-CDFB4D9378DF}" destId="{6F0E3102-6CE2-4116-B269-486AAC8A7C21}" srcOrd="2" destOrd="0" presId="urn:microsoft.com/office/officeart/2005/8/layout/gear1"/>
    <dgm:cxn modelId="{BF069DF4-28DB-4060-A32C-B32D6489A638}" srcId="{FA743A54-4B9D-411B-B89C-59F96D1CD7C4}" destId="{78AC1AE6-BCA0-4D3C-93C7-CDFB4D9378DF}" srcOrd="0" destOrd="0" parTransId="{CED454B6-0DBC-402C-9805-AE4122EEC6FE}" sibTransId="{B64E434C-3EC7-47AE-9098-6E06D6BAB8B8}"/>
    <dgm:cxn modelId="{4521A172-8C33-4F3D-B406-5F453B104179}" type="presOf" srcId="{6767EB18-55DF-4685-A916-E2142D187C30}" destId="{B3693458-4FDE-480D-8F16-0A96AD47B5AA}" srcOrd="0" destOrd="0" presId="urn:microsoft.com/office/officeart/2005/8/layout/gear1"/>
    <dgm:cxn modelId="{E3FF3439-5B3F-46B7-9D4C-7A9516436989}" type="presOf" srcId="{96C0703D-8F7C-415C-9161-94B1786A5321}" destId="{CFD0ED24-AC12-4EBD-A9CF-2512BA79E88D}" srcOrd="0" destOrd="0" presId="urn:microsoft.com/office/officeart/2005/8/layout/gear1"/>
    <dgm:cxn modelId="{E5C54DCC-D68D-4D33-BFFE-8238A6F7A975}" type="presOf" srcId="{BF2BAC69-E129-4AA7-96DE-E5FE4E8CC1F5}" destId="{562D5076-50CA-4F45-8EA7-C1AEF9885075}" srcOrd="2" destOrd="0" presId="urn:microsoft.com/office/officeart/2005/8/layout/gear1"/>
    <dgm:cxn modelId="{8887DD65-189F-4F26-8A03-95160384CB67}" type="presOf" srcId="{6767EB18-55DF-4685-A916-E2142D187C30}" destId="{25E5A0B0-2231-4505-8827-CB8DB507A6BC}" srcOrd="2" destOrd="0" presId="urn:microsoft.com/office/officeart/2005/8/layout/gear1"/>
    <dgm:cxn modelId="{0C9BE797-4141-4AEF-A4F0-CF78C121917C}" type="presOf" srcId="{BF2BAC69-E129-4AA7-96DE-E5FE4E8CC1F5}" destId="{EE14347E-BB08-4A33-8E52-CC1AA8E8BB8A}" srcOrd="3" destOrd="0" presId="urn:microsoft.com/office/officeart/2005/8/layout/gear1"/>
    <dgm:cxn modelId="{C66B423A-7CAB-4C5C-ADC1-83B98EB9AA63}" type="presOf" srcId="{BF2BAC69-E129-4AA7-96DE-E5FE4E8CC1F5}" destId="{6CB28172-3D1D-4143-9A70-0FD3E5E9D413}" srcOrd="1" destOrd="0" presId="urn:microsoft.com/office/officeart/2005/8/layout/gear1"/>
    <dgm:cxn modelId="{A744BC7A-86F8-4D08-8130-ADA800C860B0}" type="presOf" srcId="{6767EB18-55DF-4685-A916-E2142D187C30}" destId="{7B9595A8-7966-47A5-86C5-EE91868EA1AB}" srcOrd="1" destOrd="0" presId="urn:microsoft.com/office/officeart/2005/8/layout/gear1"/>
    <dgm:cxn modelId="{45B37FB3-B139-42F7-9A72-3CD620709F74}" type="presOf" srcId="{78AC1AE6-BCA0-4D3C-93C7-CDFB4D9378DF}" destId="{E0373B87-DBF1-4705-A8AC-5B119581A750}" srcOrd="0" destOrd="0" presId="urn:microsoft.com/office/officeart/2005/8/layout/gear1"/>
    <dgm:cxn modelId="{5F5C7711-45EC-4AFE-BE0D-57A86D7CF2F1}" srcId="{FA743A54-4B9D-411B-B89C-59F96D1CD7C4}" destId="{BF2BAC69-E129-4AA7-96DE-E5FE4E8CC1F5}" srcOrd="2" destOrd="0" parTransId="{D3449539-1924-4C18-B99E-2C089AD3AEB2}" sibTransId="{A994EAA9-7DAC-4359-B6E2-A95640AD5127}"/>
    <dgm:cxn modelId="{09400862-BD42-4129-9396-7461621FAE42}" type="presOf" srcId="{BF2BAC69-E129-4AA7-96DE-E5FE4E8CC1F5}" destId="{823F5C59-04F4-4891-8633-05DA9A5F008C}" srcOrd="0" destOrd="0" presId="urn:microsoft.com/office/officeart/2005/8/layout/gear1"/>
    <dgm:cxn modelId="{795CB754-D9DA-45EA-A7EA-364691FE0B66}" type="presParOf" srcId="{387386C3-CAD3-407B-A99E-C66B57F6B45A}" destId="{E0373B87-DBF1-4705-A8AC-5B119581A750}" srcOrd="0" destOrd="0" presId="urn:microsoft.com/office/officeart/2005/8/layout/gear1"/>
    <dgm:cxn modelId="{58C80685-DCA0-4B4D-9330-EA3733639F8A}" type="presParOf" srcId="{387386C3-CAD3-407B-A99E-C66B57F6B45A}" destId="{9E0E0C57-03D5-4F46-A1F2-7DF4A89AC87C}" srcOrd="1" destOrd="0" presId="urn:microsoft.com/office/officeart/2005/8/layout/gear1"/>
    <dgm:cxn modelId="{C4A7F3BD-7952-4912-A696-DE47775ACA1B}" type="presParOf" srcId="{387386C3-CAD3-407B-A99E-C66B57F6B45A}" destId="{6F0E3102-6CE2-4116-B269-486AAC8A7C21}" srcOrd="2" destOrd="0" presId="urn:microsoft.com/office/officeart/2005/8/layout/gear1"/>
    <dgm:cxn modelId="{B820E6FC-FF55-4FBD-953C-5311B1F051F5}" type="presParOf" srcId="{387386C3-CAD3-407B-A99E-C66B57F6B45A}" destId="{B3693458-4FDE-480D-8F16-0A96AD47B5AA}" srcOrd="3" destOrd="0" presId="urn:microsoft.com/office/officeart/2005/8/layout/gear1"/>
    <dgm:cxn modelId="{8F8343E8-BC3E-4D81-849E-C0B685C2048D}" type="presParOf" srcId="{387386C3-CAD3-407B-A99E-C66B57F6B45A}" destId="{7B9595A8-7966-47A5-86C5-EE91868EA1AB}" srcOrd="4" destOrd="0" presId="urn:microsoft.com/office/officeart/2005/8/layout/gear1"/>
    <dgm:cxn modelId="{0C148A39-8700-4CE8-9E87-AFFD5206EC6D}" type="presParOf" srcId="{387386C3-CAD3-407B-A99E-C66B57F6B45A}" destId="{25E5A0B0-2231-4505-8827-CB8DB507A6BC}" srcOrd="5" destOrd="0" presId="urn:microsoft.com/office/officeart/2005/8/layout/gear1"/>
    <dgm:cxn modelId="{798CA39F-CF42-4E1E-8473-886BB1DD6526}" type="presParOf" srcId="{387386C3-CAD3-407B-A99E-C66B57F6B45A}" destId="{823F5C59-04F4-4891-8633-05DA9A5F008C}" srcOrd="6" destOrd="0" presId="urn:microsoft.com/office/officeart/2005/8/layout/gear1"/>
    <dgm:cxn modelId="{91F769FA-C2A9-4DED-8B5C-4B1D58C8881E}" type="presParOf" srcId="{387386C3-CAD3-407B-A99E-C66B57F6B45A}" destId="{6CB28172-3D1D-4143-9A70-0FD3E5E9D413}" srcOrd="7" destOrd="0" presId="urn:microsoft.com/office/officeart/2005/8/layout/gear1"/>
    <dgm:cxn modelId="{286C7028-5298-4607-A5B6-D8AA3450DF69}" type="presParOf" srcId="{387386C3-CAD3-407B-A99E-C66B57F6B45A}" destId="{562D5076-50CA-4F45-8EA7-C1AEF9885075}" srcOrd="8" destOrd="0" presId="urn:microsoft.com/office/officeart/2005/8/layout/gear1"/>
    <dgm:cxn modelId="{95389BD5-AE3A-4B1F-AD14-BCCD1DF7F123}" type="presParOf" srcId="{387386C3-CAD3-407B-A99E-C66B57F6B45A}" destId="{EE14347E-BB08-4A33-8E52-CC1AA8E8BB8A}" srcOrd="9" destOrd="0" presId="urn:microsoft.com/office/officeart/2005/8/layout/gear1"/>
    <dgm:cxn modelId="{6F7ADC2B-FD6C-4F2E-9924-483CC9920354}" type="presParOf" srcId="{387386C3-CAD3-407B-A99E-C66B57F6B45A}" destId="{428271F4-3385-4DA9-B5FB-4B8FE8157299}" srcOrd="10" destOrd="0" presId="urn:microsoft.com/office/officeart/2005/8/layout/gear1"/>
    <dgm:cxn modelId="{A2FB91CC-89F6-4A11-8572-497B25166123}" type="presParOf" srcId="{387386C3-CAD3-407B-A99E-C66B57F6B45A}" destId="{CFD0ED24-AC12-4EBD-A9CF-2512BA79E88D}" srcOrd="11" destOrd="0" presId="urn:microsoft.com/office/officeart/2005/8/layout/gear1"/>
    <dgm:cxn modelId="{8D3DE608-B92F-41C8-8884-2CCDFE61E401}" type="presParOf" srcId="{387386C3-CAD3-407B-A99E-C66B57F6B45A}" destId="{81FD032A-8BB3-4652-B923-DBD29BB4372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FAE372-9D8F-4D2C-9482-0A9117BFFC39}" type="doc">
      <dgm:prSet loTypeId="urn:microsoft.com/office/officeart/2005/8/layout/radial1" loCatId="cycle" qsTypeId="urn:microsoft.com/office/officeart/2005/8/quickstyle/simple5" qsCatId="simple" csTypeId="urn:microsoft.com/office/officeart/2005/8/colors/colorful1" csCatId="colorful" phldr="1"/>
      <dgm:spPr>
        <a:scene3d>
          <a:camera prst="isometricOffAxis1Left">
            <a:rot lat="1080000" lon="2400000" rev="0"/>
          </a:camera>
          <a:lightRig rig="threePt" dir="t">
            <a:rot lat="0" lon="0" rev="0"/>
          </a:lightRig>
        </a:scene3d>
      </dgm:spPr>
      <dgm:t>
        <a:bodyPr/>
        <a:lstStyle/>
        <a:p>
          <a:endParaRPr lang="fr-FR"/>
        </a:p>
      </dgm:t>
    </dgm:pt>
    <dgm:pt modelId="{CF503FD0-D954-4DBF-BFA6-6ECB3C644E57}">
      <dgm:prSet phldrT="[Texte]" custT="1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fr-FR" sz="4000" dirty="0" smtClean="0"/>
            <a:t>BD</a:t>
          </a:r>
          <a:endParaRPr lang="fr-FR" sz="4000" dirty="0"/>
        </a:p>
      </dgm:t>
    </dgm:pt>
    <dgm:pt modelId="{80FDDD13-1E94-4660-89AC-9A6E61307C5E}" type="parTrans" cxnId="{1BF0A3B2-3E18-4E22-B2CA-5E9F77517CD3}">
      <dgm:prSet/>
      <dgm:spPr/>
      <dgm:t>
        <a:bodyPr/>
        <a:lstStyle/>
        <a:p>
          <a:endParaRPr lang="fr-FR"/>
        </a:p>
      </dgm:t>
    </dgm:pt>
    <dgm:pt modelId="{BAF8AD64-E143-4C0A-AD86-482D132FDAC8}" type="sibTrans" cxnId="{1BF0A3B2-3E18-4E22-B2CA-5E9F77517CD3}">
      <dgm:prSet/>
      <dgm:spPr/>
      <dgm:t>
        <a:bodyPr/>
        <a:lstStyle/>
        <a:p>
          <a:endParaRPr lang="fr-FR"/>
        </a:p>
      </dgm:t>
    </dgm:pt>
    <dgm:pt modelId="{BF680065-9429-43A2-BB45-FC402D24F3E2}">
      <dgm:prSet phldrT="[Texte]" custT="1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fr-FR" sz="1050" dirty="0" smtClean="0"/>
            <a:t>Commerciaux</a:t>
          </a:r>
          <a:endParaRPr lang="fr-FR" sz="1050" dirty="0"/>
        </a:p>
      </dgm:t>
    </dgm:pt>
    <dgm:pt modelId="{2495D469-2178-4FE6-B4B6-357664420677}" type="parTrans" cxnId="{88EF41CD-6BBB-46C1-AAAA-BED1FB0C4A39}">
      <dgm:prSet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fr-FR"/>
        </a:p>
      </dgm:t>
    </dgm:pt>
    <dgm:pt modelId="{B84724C9-E3F0-4778-A495-629DD9FA7403}" type="sibTrans" cxnId="{88EF41CD-6BBB-46C1-AAAA-BED1FB0C4A39}">
      <dgm:prSet/>
      <dgm:spPr/>
      <dgm:t>
        <a:bodyPr/>
        <a:lstStyle/>
        <a:p>
          <a:endParaRPr lang="fr-FR"/>
        </a:p>
      </dgm:t>
    </dgm:pt>
    <dgm:pt modelId="{C9395089-7BC2-4EF1-8A5B-AC33E87575D5}">
      <dgm:prSet phldrT="[Texte]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fr-FR" dirty="0" smtClean="0"/>
            <a:t>Secrétaire</a:t>
          </a:r>
          <a:endParaRPr lang="fr-FR" dirty="0"/>
        </a:p>
      </dgm:t>
    </dgm:pt>
    <dgm:pt modelId="{058E4F8A-1AC8-4286-846F-17C77C324243}" type="parTrans" cxnId="{B57A0922-D94F-4997-B323-389C74A9A8B0}">
      <dgm:prSet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fr-FR"/>
        </a:p>
      </dgm:t>
    </dgm:pt>
    <dgm:pt modelId="{9F939B7C-CF22-4E4B-8A7B-05A633BDCA7F}" type="sibTrans" cxnId="{B57A0922-D94F-4997-B323-389C74A9A8B0}">
      <dgm:prSet/>
      <dgm:spPr/>
      <dgm:t>
        <a:bodyPr/>
        <a:lstStyle/>
        <a:p>
          <a:endParaRPr lang="fr-FR"/>
        </a:p>
      </dgm:t>
    </dgm:pt>
    <dgm:pt modelId="{1FF74CE8-D986-43EE-ADCC-BE17341095DF}">
      <dgm:prSet phldrT="[Texte]" custT="1"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fr-FR" sz="1100" dirty="0" smtClean="0"/>
            <a:t>Organisateur de </a:t>
          </a:r>
          <a:r>
            <a:rPr lang="fr-FR" sz="1100" dirty="0" err="1" smtClean="0"/>
            <a:t>tounrnées</a:t>
          </a:r>
          <a:endParaRPr lang="fr-FR" sz="1100" dirty="0"/>
        </a:p>
      </dgm:t>
    </dgm:pt>
    <dgm:pt modelId="{A7CA32E0-4229-4751-A175-808794FF690F}" type="parTrans" cxnId="{4B767553-502C-4B0F-8FEC-273A1431290E}">
      <dgm:prSet/>
      <dgm:spPr>
        <a:ln w="34925">
          <a:solidFill>
            <a:srgbClr val="FFFFFF"/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endParaRPr lang="fr-FR"/>
        </a:p>
      </dgm:t>
    </dgm:pt>
    <dgm:pt modelId="{AFE89077-3417-40D7-B273-73F2E7BC6F7E}" type="sibTrans" cxnId="{4B767553-502C-4B0F-8FEC-273A1431290E}">
      <dgm:prSet/>
      <dgm:spPr/>
      <dgm:t>
        <a:bodyPr/>
        <a:lstStyle/>
        <a:p>
          <a:endParaRPr lang="fr-FR"/>
        </a:p>
      </dgm:t>
    </dgm:pt>
    <dgm:pt modelId="{864D2668-3607-4332-A9AE-B34BBCA6979B}" type="pres">
      <dgm:prSet presAssocID="{85FAE372-9D8F-4D2C-9482-0A9117BFFC3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499186F-2FDE-4FDD-9C6D-CE8A5DC1228F}" type="pres">
      <dgm:prSet presAssocID="{CF503FD0-D954-4DBF-BFA6-6ECB3C644E57}" presName="centerShape" presStyleLbl="node0" presStyleIdx="0" presStyleCnt="1" custLinFactNeighborX="19224" custLinFactNeighborY="-12346"/>
      <dgm:spPr/>
      <dgm:t>
        <a:bodyPr/>
        <a:lstStyle/>
        <a:p>
          <a:endParaRPr lang="fr-FR"/>
        </a:p>
      </dgm:t>
    </dgm:pt>
    <dgm:pt modelId="{54D64953-EB90-4576-932D-0FC24E863302}" type="pres">
      <dgm:prSet presAssocID="{2495D469-2178-4FE6-B4B6-357664420677}" presName="Name9" presStyleLbl="parChTrans1D2" presStyleIdx="0" presStyleCnt="3"/>
      <dgm:spPr/>
      <dgm:t>
        <a:bodyPr/>
        <a:lstStyle/>
        <a:p>
          <a:endParaRPr lang="fr-FR"/>
        </a:p>
      </dgm:t>
    </dgm:pt>
    <dgm:pt modelId="{ED250BD8-4892-48E0-A9B8-7F0A16FA31BA}" type="pres">
      <dgm:prSet presAssocID="{2495D469-2178-4FE6-B4B6-357664420677}" presName="connTx" presStyleLbl="parChTrans1D2" presStyleIdx="0" presStyleCnt="3"/>
      <dgm:spPr/>
      <dgm:t>
        <a:bodyPr/>
        <a:lstStyle/>
        <a:p>
          <a:endParaRPr lang="fr-FR"/>
        </a:p>
      </dgm:t>
    </dgm:pt>
    <dgm:pt modelId="{91F2BE46-7E0B-4012-9F7B-D1E6383CDE2C}" type="pres">
      <dgm:prSet presAssocID="{BF680065-9429-43A2-BB45-FC402D24F3E2}" presName="node" presStyleLbl="node1" presStyleIdx="0" presStyleCnt="3" custRadScaleRad="117497" custRadScaleInc="-441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BFCFC3-1003-4691-85D1-937BDF08B94D}" type="pres">
      <dgm:prSet presAssocID="{058E4F8A-1AC8-4286-846F-17C77C324243}" presName="Name9" presStyleLbl="parChTrans1D2" presStyleIdx="1" presStyleCnt="3"/>
      <dgm:spPr/>
      <dgm:t>
        <a:bodyPr/>
        <a:lstStyle/>
        <a:p>
          <a:endParaRPr lang="fr-FR"/>
        </a:p>
      </dgm:t>
    </dgm:pt>
    <dgm:pt modelId="{F906FCD7-B4DD-4A88-B312-29102000DC0E}" type="pres">
      <dgm:prSet presAssocID="{058E4F8A-1AC8-4286-846F-17C77C324243}" presName="connTx" presStyleLbl="parChTrans1D2" presStyleIdx="1" presStyleCnt="3"/>
      <dgm:spPr/>
      <dgm:t>
        <a:bodyPr/>
        <a:lstStyle/>
        <a:p>
          <a:endParaRPr lang="fr-FR"/>
        </a:p>
      </dgm:t>
    </dgm:pt>
    <dgm:pt modelId="{E06A9B5B-B866-43D0-BDAA-AEDDA43C8DC3}" type="pres">
      <dgm:prSet presAssocID="{C9395089-7BC2-4EF1-8A5B-AC33E87575D5}" presName="node" presStyleLbl="node1" presStyleIdx="1" presStyleCnt="3" custRadScaleRad="151625" custRadScaleInc="-656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70D41E-C285-4724-A07D-036253D31093}" type="pres">
      <dgm:prSet presAssocID="{A7CA32E0-4229-4751-A175-808794FF690F}" presName="Name9" presStyleLbl="parChTrans1D2" presStyleIdx="2" presStyleCnt="3"/>
      <dgm:spPr/>
      <dgm:t>
        <a:bodyPr/>
        <a:lstStyle/>
        <a:p>
          <a:endParaRPr lang="fr-FR"/>
        </a:p>
      </dgm:t>
    </dgm:pt>
    <dgm:pt modelId="{04A4DB64-AC7E-4D61-AB92-536C7A324DBC}" type="pres">
      <dgm:prSet presAssocID="{A7CA32E0-4229-4751-A175-808794FF690F}" presName="connTx" presStyleLbl="parChTrans1D2" presStyleIdx="2" presStyleCnt="3"/>
      <dgm:spPr/>
      <dgm:t>
        <a:bodyPr/>
        <a:lstStyle/>
        <a:p>
          <a:endParaRPr lang="fr-FR"/>
        </a:p>
      </dgm:t>
    </dgm:pt>
    <dgm:pt modelId="{4892CDF7-ACE5-4672-B633-931819DDB8FF}" type="pres">
      <dgm:prSet presAssocID="{1FF74CE8-D986-43EE-ADCC-BE17341095DF}" presName="node" presStyleLbl="node1" presStyleIdx="2" presStyleCnt="3" custRadScaleRad="73372" custRadScaleInc="-218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F0A3B2-3E18-4E22-B2CA-5E9F77517CD3}" srcId="{85FAE372-9D8F-4D2C-9482-0A9117BFFC39}" destId="{CF503FD0-D954-4DBF-BFA6-6ECB3C644E57}" srcOrd="0" destOrd="0" parTransId="{80FDDD13-1E94-4660-89AC-9A6E61307C5E}" sibTransId="{BAF8AD64-E143-4C0A-AD86-482D132FDAC8}"/>
    <dgm:cxn modelId="{D6576B86-0865-46C0-9FD6-F435FFADEA7C}" type="presOf" srcId="{BF680065-9429-43A2-BB45-FC402D24F3E2}" destId="{91F2BE46-7E0B-4012-9F7B-D1E6383CDE2C}" srcOrd="0" destOrd="0" presId="urn:microsoft.com/office/officeart/2005/8/layout/radial1"/>
    <dgm:cxn modelId="{D80B8872-4ABE-4A13-A9E5-8DA4FFCC6C57}" type="presOf" srcId="{A7CA32E0-4229-4751-A175-808794FF690F}" destId="{04A4DB64-AC7E-4D61-AB92-536C7A324DBC}" srcOrd="1" destOrd="0" presId="urn:microsoft.com/office/officeart/2005/8/layout/radial1"/>
    <dgm:cxn modelId="{E388299C-009F-4B69-B17C-9BCB25CD038B}" type="presOf" srcId="{85FAE372-9D8F-4D2C-9482-0A9117BFFC39}" destId="{864D2668-3607-4332-A9AE-B34BBCA6979B}" srcOrd="0" destOrd="0" presId="urn:microsoft.com/office/officeart/2005/8/layout/radial1"/>
    <dgm:cxn modelId="{CBA9B357-4ABF-47C2-8B1F-F44D79A77B4C}" type="presOf" srcId="{C9395089-7BC2-4EF1-8A5B-AC33E87575D5}" destId="{E06A9B5B-B866-43D0-BDAA-AEDDA43C8DC3}" srcOrd="0" destOrd="0" presId="urn:microsoft.com/office/officeart/2005/8/layout/radial1"/>
    <dgm:cxn modelId="{B57A0922-D94F-4997-B323-389C74A9A8B0}" srcId="{CF503FD0-D954-4DBF-BFA6-6ECB3C644E57}" destId="{C9395089-7BC2-4EF1-8A5B-AC33E87575D5}" srcOrd="1" destOrd="0" parTransId="{058E4F8A-1AC8-4286-846F-17C77C324243}" sibTransId="{9F939B7C-CF22-4E4B-8A7B-05A633BDCA7F}"/>
    <dgm:cxn modelId="{7FE064A4-1546-4CB7-AE89-A2D1DD3B0DA2}" type="presOf" srcId="{1FF74CE8-D986-43EE-ADCC-BE17341095DF}" destId="{4892CDF7-ACE5-4672-B633-931819DDB8FF}" srcOrd="0" destOrd="0" presId="urn:microsoft.com/office/officeart/2005/8/layout/radial1"/>
    <dgm:cxn modelId="{A1FF4C7B-F791-44ED-9DC5-1659D691B7C7}" type="presOf" srcId="{CF503FD0-D954-4DBF-BFA6-6ECB3C644E57}" destId="{8499186F-2FDE-4FDD-9C6D-CE8A5DC1228F}" srcOrd="0" destOrd="0" presId="urn:microsoft.com/office/officeart/2005/8/layout/radial1"/>
    <dgm:cxn modelId="{0379C838-AA79-4CBD-BBEE-EB605FDE29D7}" type="presOf" srcId="{2495D469-2178-4FE6-B4B6-357664420677}" destId="{ED250BD8-4892-48E0-A9B8-7F0A16FA31BA}" srcOrd="1" destOrd="0" presId="urn:microsoft.com/office/officeart/2005/8/layout/radial1"/>
    <dgm:cxn modelId="{2715902B-A32F-419C-B03F-5BD78AE4B191}" type="presOf" srcId="{2495D469-2178-4FE6-B4B6-357664420677}" destId="{54D64953-EB90-4576-932D-0FC24E863302}" srcOrd="0" destOrd="0" presId="urn:microsoft.com/office/officeart/2005/8/layout/radial1"/>
    <dgm:cxn modelId="{4B767553-502C-4B0F-8FEC-273A1431290E}" srcId="{CF503FD0-D954-4DBF-BFA6-6ECB3C644E57}" destId="{1FF74CE8-D986-43EE-ADCC-BE17341095DF}" srcOrd="2" destOrd="0" parTransId="{A7CA32E0-4229-4751-A175-808794FF690F}" sibTransId="{AFE89077-3417-40D7-B273-73F2E7BC6F7E}"/>
    <dgm:cxn modelId="{16E00B57-E068-4EE0-9F20-E0453FD6154A}" type="presOf" srcId="{058E4F8A-1AC8-4286-846F-17C77C324243}" destId="{F906FCD7-B4DD-4A88-B312-29102000DC0E}" srcOrd="1" destOrd="0" presId="urn:microsoft.com/office/officeart/2005/8/layout/radial1"/>
    <dgm:cxn modelId="{7A18B6AD-A3A7-469F-8460-A2BD68FC667B}" type="presOf" srcId="{A7CA32E0-4229-4751-A175-808794FF690F}" destId="{AB70D41E-C285-4724-A07D-036253D31093}" srcOrd="0" destOrd="0" presId="urn:microsoft.com/office/officeart/2005/8/layout/radial1"/>
    <dgm:cxn modelId="{60C8A50B-8224-429F-A989-39C09DE7B1F9}" type="presOf" srcId="{058E4F8A-1AC8-4286-846F-17C77C324243}" destId="{23BFCFC3-1003-4691-85D1-937BDF08B94D}" srcOrd="0" destOrd="0" presId="urn:microsoft.com/office/officeart/2005/8/layout/radial1"/>
    <dgm:cxn modelId="{88EF41CD-6BBB-46C1-AAAA-BED1FB0C4A39}" srcId="{CF503FD0-D954-4DBF-BFA6-6ECB3C644E57}" destId="{BF680065-9429-43A2-BB45-FC402D24F3E2}" srcOrd="0" destOrd="0" parTransId="{2495D469-2178-4FE6-B4B6-357664420677}" sibTransId="{B84724C9-E3F0-4778-A495-629DD9FA7403}"/>
    <dgm:cxn modelId="{4A5067BE-95A5-4760-A04D-43D08C89228C}" type="presParOf" srcId="{864D2668-3607-4332-A9AE-B34BBCA6979B}" destId="{8499186F-2FDE-4FDD-9C6D-CE8A5DC1228F}" srcOrd="0" destOrd="0" presId="urn:microsoft.com/office/officeart/2005/8/layout/radial1"/>
    <dgm:cxn modelId="{F583D053-18FD-415C-A8FC-42F64CA1E7A3}" type="presParOf" srcId="{864D2668-3607-4332-A9AE-B34BBCA6979B}" destId="{54D64953-EB90-4576-932D-0FC24E863302}" srcOrd="1" destOrd="0" presId="urn:microsoft.com/office/officeart/2005/8/layout/radial1"/>
    <dgm:cxn modelId="{32E05729-53DD-4D81-B72C-F5ACC5213071}" type="presParOf" srcId="{54D64953-EB90-4576-932D-0FC24E863302}" destId="{ED250BD8-4892-48E0-A9B8-7F0A16FA31BA}" srcOrd="0" destOrd="0" presId="urn:microsoft.com/office/officeart/2005/8/layout/radial1"/>
    <dgm:cxn modelId="{EB876712-757B-41C4-8242-8CFB18C492F6}" type="presParOf" srcId="{864D2668-3607-4332-A9AE-B34BBCA6979B}" destId="{91F2BE46-7E0B-4012-9F7B-D1E6383CDE2C}" srcOrd="2" destOrd="0" presId="urn:microsoft.com/office/officeart/2005/8/layout/radial1"/>
    <dgm:cxn modelId="{DB08AA91-5703-4CB3-AFB7-6A883F5E8157}" type="presParOf" srcId="{864D2668-3607-4332-A9AE-B34BBCA6979B}" destId="{23BFCFC3-1003-4691-85D1-937BDF08B94D}" srcOrd="3" destOrd="0" presId="urn:microsoft.com/office/officeart/2005/8/layout/radial1"/>
    <dgm:cxn modelId="{538E8960-4CF2-40AF-94AE-D4B9F6A55943}" type="presParOf" srcId="{23BFCFC3-1003-4691-85D1-937BDF08B94D}" destId="{F906FCD7-B4DD-4A88-B312-29102000DC0E}" srcOrd="0" destOrd="0" presId="urn:microsoft.com/office/officeart/2005/8/layout/radial1"/>
    <dgm:cxn modelId="{0F9EFDE1-A713-4472-8750-C4FC7C836083}" type="presParOf" srcId="{864D2668-3607-4332-A9AE-B34BBCA6979B}" destId="{E06A9B5B-B866-43D0-BDAA-AEDDA43C8DC3}" srcOrd="4" destOrd="0" presId="urn:microsoft.com/office/officeart/2005/8/layout/radial1"/>
    <dgm:cxn modelId="{A10F18D4-7E22-4E57-866F-8E55450C6F28}" type="presParOf" srcId="{864D2668-3607-4332-A9AE-B34BBCA6979B}" destId="{AB70D41E-C285-4724-A07D-036253D31093}" srcOrd="5" destOrd="0" presId="urn:microsoft.com/office/officeart/2005/8/layout/radial1"/>
    <dgm:cxn modelId="{B2FA962A-A539-4D2E-9FC9-14FBF0BA578C}" type="presParOf" srcId="{AB70D41E-C285-4724-A07D-036253D31093}" destId="{04A4DB64-AC7E-4D61-AB92-536C7A324DBC}" srcOrd="0" destOrd="0" presId="urn:microsoft.com/office/officeart/2005/8/layout/radial1"/>
    <dgm:cxn modelId="{268D64CC-F151-45EE-A9E3-DA76904B4415}" type="presParOf" srcId="{864D2668-3607-4332-A9AE-B34BBCA6979B}" destId="{4892CDF7-ACE5-4672-B633-931819DDB8FF}" srcOrd="6" destOrd="0" presId="urn:microsoft.com/office/officeart/2005/8/layout/radial1"/>
  </dgm:cxnLst>
  <dgm:bg>
    <a:effectLst>
      <a:outerShdw blurRad="50800" dist="38100" dir="10800000" algn="r" rotWithShape="0">
        <a:prstClr val="black">
          <a:alpha val="40000"/>
        </a:prstClr>
      </a:outerShdw>
    </a:effectLst>
  </dgm:bg>
  <dgm:whole>
    <a:effectLst>
      <a:reflection blurRad="6350" stA="50000" endA="300" endPos="3850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DF2D8C-96F0-49B8-A330-730A20E50C60}" type="doc">
      <dgm:prSet loTypeId="urn:microsoft.com/office/officeart/2005/8/layout/process1" loCatId="process" qsTypeId="urn:microsoft.com/office/officeart/2005/8/quickstyle/simple5" qsCatId="simple" csTypeId="urn:microsoft.com/office/officeart/2005/8/colors/colorful1" csCatId="colorful" phldr="1"/>
      <dgm:spPr/>
    </dgm:pt>
    <dgm:pt modelId="{A36E19CB-B42E-4B53-9A72-54FE5132CE7B}">
      <dgm:prSet phldrT="[Texte]"/>
      <dgm:spPr/>
      <dgm:t>
        <a:bodyPr/>
        <a:lstStyle/>
        <a:p>
          <a:r>
            <a:rPr lang="fr-FR" dirty="0" smtClean="0"/>
            <a:t>Base de données </a:t>
          </a:r>
          <a:r>
            <a:rPr lang="fr-FR" dirty="0" err="1" smtClean="0"/>
            <a:t>mySql</a:t>
          </a:r>
          <a:endParaRPr lang="fr-FR" dirty="0"/>
        </a:p>
      </dgm:t>
    </dgm:pt>
    <dgm:pt modelId="{6739F398-A7D5-4BB3-81C5-5816622B761E}" type="parTrans" cxnId="{21C06D25-5163-48F2-95BE-3C7DDA09DE8A}">
      <dgm:prSet/>
      <dgm:spPr/>
      <dgm:t>
        <a:bodyPr/>
        <a:lstStyle/>
        <a:p>
          <a:endParaRPr lang="fr-FR"/>
        </a:p>
      </dgm:t>
    </dgm:pt>
    <dgm:pt modelId="{20590EB1-C4FF-4252-BF33-D82FCABE01CF}" type="sibTrans" cxnId="{21C06D25-5163-48F2-95BE-3C7DDA09DE8A}">
      <dgm:prSet/>
      <dgm:spPr/>
      <dgm:t>
        <a:bodyPr/>
        <a:lstStyle/>
        <a:p>
          <a:endParaRPr lang="fr-FR"/>
        </a:p>
      </dgm:t>
    </dgm:pt>
    <dgm:pt modelId="{80E33D29-C19F-433C-8C4A-1CA3C535C4A2}">
      <dgm:prSet phldrT="[Texte]"/>
      <dgm:spPr/>
      <dgm:t>
        <a:bodyPr/>
        <a:lstStyle/>
        <a:p>
          <a:r>
            <a:rPr lang="fr-FR" dirty="0" smtClean="0"/>
            <a:t>J2EE </a:t>
          </a:r>
          <a:r>
            <a:rPr lang="fr-FR" dirty="0" err="1" smtClean="0"/>
            <a:t>entity</a:t>
          </a:r>
          <a:endParaRPr lang="fr-FR" dirty="0"/>
        </a:p>
      </dgm:t>
    </dgm:pt>
    <dgm:pt modelId="{AE9EB82C-65B7-4B30-AE4C-1835D0AE869C}" type="parTrans" cxnId="{34C3229F-2F95-4888-8898-826A25A6F8DB}">
      <dgm:prSet/>
      <dgm:spPr/>
      <dgm:t>
        <a:bodyPr/>
        <a:lstStyle/>
        <a:p>
          <a:endParaRPr lang="fr-FR"/>
        </a:p>
      </dgm:t>
    </dgm:pt>
    <dgm:pt modelId="{D9D4DC0E-0811-421D-AB44-19EF2FE6EFC0}" type="sibTrans" cxnId="{34C3229F-2F95-4888-8898-826A25A6F8DB}">
      <dgm:prSet/>
      <dgm:spPr/>
      <dgm:t>
        <a:bodyPr/>
        <a:lstStyle/>
        <a:p>
          <a:endParaRPr lang="fr-FR"/>
        </a:p>
      </dgm:t>
    </dgm:pt>
    <dgm:pt modelId="{D8AD2CD8-010C-4959-8615-8ED0ADDB0FFF}">
      <dgm:prSet phldrT="[Texte]"/>
      <dgm:spPr/>
      <dgm:t>
        <a:bodyPr/>
        <a:lstStyle/>
        <a:p>
          <a:r>
            <a:rPr lang="fr-FR" dirty="0" smtClean="0"/>
            <a:t>J2EE </a:t>
          </a:r>
          <a:r>
            <a:rPr lang="fr-FR" dirty="0" err="1" smtClean="0"/>
            <a:t>facade</a:t>
          </a:r>
          <a:endParaRPr lang="fr-FR" dirty="0" smtClean="0"/>
        </a:p>
      </dgm:t>
    </dgm:pt>
    <dgm:pt modelId="{341188DE-6CE4-47AA-8AA5-F227B8116500}" type="parTrans" cxnId="{5A7B5586-D365-442C-9504-4E97E4E57208}">
      <dgm:prSet/>
      <dgm:spPr/>
      <dgm:t>
        <a:bodyPr/>
        <a:lstStyle/>
        <a:p>
          <a:endParaRPr lang="fr-FR"/>
        </a:p>
      </dgm:t>
    </dgm:pt>
    <dgm:pt modelId="{2384A203-FE27-42AF-A325-F21EFD7A6265}" type="sibTrans" cxnId="{5A7B5586-D365-442C-9504-4E97E4E57208}">
      <dgm:prSet/>
      <dgm:spPr/>
      <dgm:t>
        <a:bodyPr/>
        <a:lstStyle/>
        <a:p>
          <a:endParaRPr lang="fr-FR"/>
        </a:p>
      </dgm:t>
    </dgm:pt>
    <dgm:pt modelId="{EBA3ABA8-0190-4816-8398-808AF332F355}">
      <dgm:prSet phldrT="[Texte]"/>
      <dgm:spPr/>
      <dgm:t>
        <a:bodyPr/>
        <a:lstStyle/>
        <a:p>
          <a:r>
            <a:rPr lang="fr-FR" dirty="0" smtClean="0"/>
            <a:t>J2EE </a:t>
          </a:r>
          <a:r>
            <a:rPr lang="fr-FR" dirty="0" err="1" smtClean="0"/>
            <a:t>beans</a:t>
          </a:r>
          <a:endParaRPr lang="fr-FR" dirty="0" smtClean="0"/>
        </a:p>
      </dgm:t>
    </dgm:pt>
    <dgm:pt modelId="{57F960EE-A68A-404D-B0B2-888ED956CAC0}" type="parTrans" cxnId="{80B7B2D9-7C64-4B57-8B86-C77C7544D34D}">
      <dgm:prSet/>
      <dgm:spPr/>
      <dgm:t>
        <a:bodyPr/>
        <a:lstStyle/>
        <a:p>
          <a:endParaRPr lang="fr-FR"/>
        </a:p>
      </dgm:t>
    </dgm:pt>
    <dgm:pt modelId="{B6B8455A-5DBD-4573-A999-15131A8A2355}" type="sibTrans" cxnId="{80B7B2D9-7C64-4B57-8B86-C77C7544D34D}">
      <dgm:prSet/>
      <dgm:spPr/>
      <dgm:t>
        <a:bodyPr/>
        <a:lstStyle/>
        <a:p>
          <a:endParaRPr lang="fr-FR"/>
        </a:p>
      </dgm:t>
    </dgm:pt>
    <dgm:pt modelId="{4C15ED66-5515-47F1-9D6C-AC4364218A94}">
      <dgm:prSet phldrT="[Texte]"/>
      <dgm:spPr/>
      <dgm:t>
        <a:bodyPr/>
        <a:lstStyle/>
        <a:p>
          <a:r>
            <a:rPr lang="fr-FR" dirty="0" smtClean="0"/>
            <a:t>JSF</a:t>
          </a:r>
        </a:p>
      </dgm:t>
    </dgm:pt>
    <dgm:pt modelId="{46DFFA99-D5F6-4295-831B-908707F0E433}" type="parTrans" cxnId="{806C10C0-0ABE-425E-96DC-B0F3BC697AFC}">
      <dgm:prSet/>
      <dgm:spPr/>
      <dgm:t>
        <a:bodyPr/>
        <a:lstStyle/>
        <a:p>
          <a:endParaRPr lang="fr-FR"/>
        </a:p>
      </dgm:t>
    </dgm:pt>
    <dgm:pt modelId="{3D22E2BA-A3CF-4729-B044-5C874D3AEE11}" type="sibTrans" cxnId="{806C10C0-0ABE-425E-96DC-B0F3BC697AFC}">
      <dgm:prSet/>
      <dgm:spPr/>
      <dgm:t>
        <a:bodyPr/>
        <a:lstStyle/>
        <a:p>
          <a:endParaRPr lang="fr-FR"/>
        </a:p>
      </dgm:t>
    </dgm:pt>
    <dgm:pt modelId="{13196C00-63C2-4B59-8032-0B178EA629B0}" type="pres">
      <dgm:prSet presAssocID="{77DF2D8C-96F0-49B8-A330-730A20E50C60}" presName="Name0" presStyleCnt="0">
        <dgm:presLayoutVars>
          <dgm:dir/>
          <dgm:resizeHandles val="exact"/>
        </dgm:presLayoutVars>
      </dgm:prSet>
      <dgm:spPr/>
    </dgm:pt>
    <dgm:pt modelId="{D6A2D599-FFFE-47B3-A748-5CFB4AE5F4CA}" type="pres">
      <dgm:prSet presAssocID="{A36E19CB-B42E-4B53-9A72-54FE5132CE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82943B-B7E9-4EC4-8C27-9A445A3DC8A5}" type="pres">
      <dgm:prSet presAssocID="{20590EB1-C4FF-4252-BF33-D82FCABE01CF}" presName="sibTrans" presStyleLbl="sibTrans2D1" presStyleIdx="0" presStyleCnt="4"/>
      <dgm:spPr/>
      <dgm:t>
        <a:bodyPr/>
        <a:lstStyle/>
        <a:p>
          <a:endParaRPr lang="fr-FR"/>
        </a:p>
      </dgm:t>
    </dgm:pt>
    <dgm:pt modelId="{93EA58B0-0574-450B-B9A4-E3B736116232}" type="pres">
      <dgm:prSet presAssocID="{20590EB1-C4FF-4252-BF33-D82FCABE01CF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1997EBFF-A2A2-44F6-B4C7-39E1E2543F4D}" type="pres">
      <dgm:prSet presAssocID="{80E33D29-C19F-433C-8C4A-1CA3C535C4A2}" presName="node" presStyleLbl="node1" presStyleIdx="1" presStyleCnt="5" custLinFactNeighborX="3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D9FBB3-DC3A-4145-A489-F7ABAA202ADA}" type="pres">
      <dgm:prSet presAssocID="{D9D4DC0E-0811-421D-AB44-19EF2FE6EFC0}" presName="sibTrans" presStyleLbl="sibTrans2D1" presStyleIdx="1" presStyleCnt="4"/>
      <dgm:spPr/>
      <dgm:t>
        <a:bodyPr/>
        <a:lstStyle/>
        <a:p>
          <a:endParaRPr lang="fr-FR"/>
        </a:p>
      </dgm:t>
    </dgm:pt>
    <dgm:pt modelId="{9FF479D7-6FD2-4836-8F8A-4C91920D393E}" type="pres">
      <dgm:prSet presAssocID="{D9D4DC0E-0811-421D-AB44-19EF2FE6EFC0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A80CD2A5-8364-4766-92B6-D0CF4696A2F7}" type="pres">
      <dgm:prSet presAssocID="{D8AD2CD8-010C-4959-8615-8ED0ADDB0FF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8EF5E4-E61F-475E-AF10-1CC0400C590E}" type="pres">
      <dgm:prSet presAssocID="{2384A203-FE27-42AF-A325-F21EFD7A6265}" presName="sibTrans" presStyleLbl="sibTrans2D1" presStyleIdx="2" presStyleCnt="4"/>
      <dgm:spPr/>
      <dgm:t>
        <a:bodyPr/>
        <a:lstStyle/>
        <a:p>
          <a:endParaRPr lang="fr-FR"/>
        </a:p>
      </dgm:t>
    </dgm:pt>
    <dgm:pt modelId="{255BA343-643C-4328-B9B2-1B128E834E07}" type="pres">
      <dgm:prSet presAssocID="{2384A203-FE27-42AF-A325-F21EFD7A6265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6ECB8BEC-B542-4982-BBAD-4A4CDDC3B91C}" type="pres">
      <dgm:prSet presAssocID="{EBA3ABA8-0190-4816-8398-808AF332F355}" presName="node" presStyleLbl="node1" presStyleIdx="3" presStyleCnt="5" custLinFactNeighborX="2702" custLinFactNeighborY="24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509DA3-22F1-4630-AD18-783D38CAA742}" type="pres">
      <dgm:prSet presAssocID="{B6B8455A-5DBD-4573-A999-15131A8A2355}" presName="sibTrans" presStyleLbl="sibTrans2D1" presStyleIdx="3" presStyleCnt="4"/>
      <dgm:spPr/>
      <dgm:t>
        <a:bodyPr/>
        <a:lstStyle/>
        <a:p>
          <a:endParaRPr lang="fr-FR"/>
        </a:p>
      </dgm:t>
    </dgm:pt>
    <dgm:pt modelId="{7428FCDA-3CE5-4F05-A949-AE1075EAAAC3}" type="pres">
      <dgm:prSet presAssocID="{B6B8455A-5DBD-4573-A999-15131A8A2355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9E147B28-FA38-4BEB-91B8-444EA9DB076E}" type="pres">
      <dgm:prSet presAssocID="{4C15ED66-5515-47F1-9D6C-AC4364218A94}" presName="node" presStyleLbl="node1" presStyleIdx="4" presStyleCnt="5" custLinFactNeighborY="15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0B7B2D9-7C64-4B57-8B86-C77C7544D34D}" srcId="{77DF2D8C-96F0-49B8-A330-730A20E50C60}" destId="{EBA3ABA8-0190-4816-8398-808AF332F355}" srcOrd="3" destOrd="0" parTransId="{57F960EE-A68A-404D-B0B2-888ED956CAC0}" sibTransId="{B6B8455A-5DBD-4573-A999-15131A8A2355}"/>
    <dgm:cxn modelId="{7E40FE73-2805-4ADA-B3C6-528158B2F24F}" type="presOf" srcId="{77DF2D8C-96F0-49B8-A330-730A20E50C60}" destId="{13196C00-63C2-4B59-8032-0B178EA629B0}" srcOrd="0" destOrd="0" presId="urn:microsoft.com/office/officeart/2005/8/layout/process1"/>
    <dgm:cxn modelId="{1258635C-FB24-4177-ADD6-C3631C6DDB11}" type="presOf" srcId="{B6B8455A-5DBD-4573-A999-15131A8A2355}" destId="{7428FCDA-3CE5-4F05-A949-AE1075EAAAC3}" srcOrd="1" destOrd="0" presId="urn:microsoft.com/office/officeart/2005/8/layout/process1"/>
    <dgm:cxn modelId="{138F1E68-D8F8-455B-ABD2-C39C03939068}" type="presOf" srcId="{EBA3ABA8-0190-4816-8398-808AF332F355}" destId="{6ECB8BEC-B542-4982-BBAD-4A4CDDC3B91C}" srcOrd="0" destOrd="0" presId="urn:microsoft.com/office/officeart/2005/8/layout/process1"/>
    <dgm:cxn modelId="{34C3229F-2F95-4888-8898-826A25A6F8DB}" srcId="{77DF2D8C-96F0-49B8-A330-730A20E50C60}" destId="{80E33D29-C19F-433C-8C4A-1CA3C535C4A2}" srcOrd="1" destOrd="0" parTransId="{AE9EB82C-65B7-4B30-AE4C-1835D0AE869C}" sibTransId="{D9D4DC0E-0811-421D-AB44-19EF2FE6EFC0}"/>
    <dgm:cxn modelId="{5A7B5586-D365-442C-9504-4E97E4E57208}" srcId="{77DF2D8C-96F0-49B8-A330-730A20E50C60}" destId="{D8AD2CD8-010C-4959-8615-8ED0ADDB0FFF}" srcOrd="2" destOrd="0" parTransId="{341188DE-6CE4-47AA-8AA5-F227B8116500}" sibTransId="{2384A203-FE27-42AF-A325-F21EFD7A6265}"/>
    <dgm:cxn modelId="{E01E5EBE-ABF3-4743-9633-B94BC7815F18}" type="presOf" srcId="{2384A203-FE27-42AF-A325-F21EFD7A6265}" destId="{255BA343-643C-4328-B9B2-1B128E834E07}" srcOrd="1" destOrd="0" presId="urn:microsoft.com/office/officeart/2005/8/layout/process1"/>
    <dgm:cxn modelId="{35503684-A2ED-453A-831D-913C1E5C02D5}" type="presOf" srcId="{B6B8455A-5DBD-4573-A999-15131A8A2355}" destId="{8A509DA3-22F1-4630-AD18-783D38CAA742}" srcOrd="0" destOrd="0" presId="urn:microsoft.com/office/officeart/2005/8/layout/process1"/>
    <dgm:cxn modelId="{3CAE1AD4-80D6-4A8F-9F8D-9CE702821824}" type="presOf" srcId="{20590EB1-C4FF-4252-BF33-D82FCABE01CF}" destId="{D482943B-B7E9-4EC4-8C27-9A445A3DC8A5}" srcOrd="0" destOrd="0" presId="urn:microsoft.com/office/officeart/2005/8/layout/process1"/>
    <dgm:cxn modelId="{70076C08-1EF3-44AE-BC8F-B9EB5E91DEA3}" type="presOf" srcId="{2384A203-FE27-42AF-A325-F21EFD7A6265}" destId="{B28EF5E4-E61F-475E-AF10-1CC0400C590E}" srcOrd="0" destOrd="0" presId="urn:microsoft.com/office/officeart/2005/8/layout/process1"/>
    <dgm:cxn modelId="{468C848F-9B0C-4DFD-94E8-B0D930809946}" type="presOf" srcId="{D8AD2CD8-010C-4959-8615-8ED0ADDB0FFF}" destId="{A80CD2A5-8364-4766-92B6-D0CF4696A2F7}" srcOrd="0" destOrd="0" presId="urn:microsoft.com/office/officeart/2005/8/layout/process1"/>
    <dgm:cxn modelId="{89479B55-2B49-4E80-81FF-A2FD18EA1DB0}" type="presOf" srcId="{A36E19CB-B42E-4B53-9A72-54FE5132CE7B}" destId="{D6A2D599-FFFE-47B3-A748-5CFB4AE5F4CA}" srcOrd="0" destOrd="0" presId="urn:microsoft.com/office/officeart/2005/8/layout/process1"/>
    <dgm:cxn modelId="{21C06D25-5163-48F2-95BE-3C7DDA09DE8A}" srcId="{77DF2D8C-96F0-49B8-A330-730A20E50C60}" destId="{A36E19CB-B42E-4B53-9A72-54FE5132CE7B}" srcOrd="0" destOrd="0" parTransId="{6739F398-A7D5-4BB3-81C5-5816622B761E}" sibTransId="{20590EB1-C4FF-4252-BF33-D82FCABE01CF}"/>
    <dgm:cxn modelId="{50648371-A8EF-4AC5-8FAD-D2CAC3FF3CE8}" type="presOf" srcId="{D9D4DC0E-0811-421D-AB44-19EF2FE6EFC0}" destId="{D6D9FBB3-DC3A-4145-A489-F7ABAA202ADA}" srcOrd="0" destOrd="0" presId="urn:microsoft.com/office/officeart/2005/8/layout/process1"/>
    <dgm:cxn modelId="{000F064B-2767-4CA4-B3E2-6AF8FE7F2BF2}" type="presOf" srcId="{D9D4DC0E-0811-421D-AB44-19EF2FE6EFC0}" destId="{9FF479D7-6FD2-4836-8F8A-4C91920D393E}" srcOrd="1" destOrd="0" presId="urn:microsoft.com/office/officeart/2005/8/layout/process1"/>
    <dgm:cxn modelId="{E0CAE832-9E5F-4A6F-9748-FD96037A3B22}" type="presOf" srcId="{4C15ED66-5515-47F1-9D6C-AC4364218A94}" destId="{9E147B28-FA38-4BEB-91B8-444EA9DB076E}" srcOrd="0" destOrd="0" presId="urn:microsoft.com/office/officeart/2005/8/layout/process1"/>
    <dgm:cxn modelId="{15D0738A-BE53-434A-859A-3B8291D4C027}" type="presOf" srcId="{20590EB1-C4FF-4252-BF33-D82FCABE01CF}" destId="{93EA58B0-0574-450B-B9A4-E3B736116232}" srcOrd="1" destOrd="0" presId="urn:microsoft.com/office/officeart/2005/8/layout/process1"/>
    <dgm:cxn modelId="{08592D48-E2AC-49B8-AABF-8BEEC9AA02C4}" type="presOf" srcId="{80E33D29-C19F-433C-8C4A-1CA3C535C4A2}" destId="{1997EBFF-A2A2-44F6-B4C7-39E1E2543F4D}" srcOrd="0" destOrd="0" presId="urn:microsoft.com/office/officeart/2005/8/layout/process1"/>
    <dgm:cxn modelId="{806C10C0-0ABE-425E-96DC-B0F3BC697AFC}" srcId="{77DF2D8C-96F0-49B8-A330-730A20E50C60}" destId="{4C15ED66-5515-47F1-9D6C-AC4364218A94}" srcOrd="4" destOrd="0" parTransId="{46DFFA99-D5F6-4295-831B-908707F0E433}" sibTransId="{3D22E2BA-A3CF-4729-B044-5C874D3AEE11}"/>
    <dgm:cxn modelId="{85D3578C-5BEA-4E1C-AF4A-0A4F8F5019F0}" type="presParOf" srcId="{13196C00-63C2-4B59-8032-0B178EA629B0}" destId="{D6A2D599-FFFE-47B3-A748-5CFB4AE5F4CA}" srcOrd="0" destOrd="0" presId="urn:microsoft.com/office/officeart/2005/8/layout/process1"/>
    <dgm:cxn modelId="{6ECAD3F4-5E20-4C96-A1E1-B8C35E6A208D}" type="presParOf" srcId="{13196C00-63C2-4B59-8032-0B178EA629B0}" destId="{D482943B-B7E9-4EC4-8C27-9A445A3DC8A5}" srcOrd="1" destOrd="0" presId="urn:microsoft.com/office/officeart/2005/8/layout/process1"/>
    <dgm:cxn modelId="{765E9614-0D35-4330-8329-F5280098AECD}" type="presParOf" srcId="{D482943B-B7E9-4EC4-8C27-9A445A3DC8A5}" destId="{93EA58B0-0574-450B-B9A4-E3B736116232}" srcOrd="0" destOrd="0" presId="urn:microsoft.com/office/officeart/2005/8/layout/process1"/>
    <dgm:cxn modelId="{82B9B15B-C06B-41DB-B853-293517869537}" type="presParOf" srcId="{13196C00-63C2-4B59-8032-0B178EA629B0}" destId="{1997EBFF-A2A2-44F6-B4C7-39E1E2543F4D}" srcOrd="2" destOrd="0" presId="urn:microsoft.com/office/officeart/2005/8/layout/process1"/>
    <dgm:cxn modelId="{DFFC46BF-C539-4F66-8D68-5F318AEA546D}" type="presParOf" srcId="{13196C00-63C2-4B59-8032-0B178EA629B0}" destId="{D6D9FBB3-DC3A-4145-A489-F7ABAA202ADA}" srcOrd="3" destOrd="0" presId="urn:microsoft.com/office/officeart/2005/8/layout/process1"/>
    <dgm:cxn modelId="{AD450AD2-0766-4B52-8E3A-523182FE9D02}" type="presParOf" srcId="{D6D9FBB3-DC3A-4145-A489-F7ABAA202ADA}" destId="{9FF479D7-6FD2-4836-8F8A-4C91920D393E}" srcOrd="0" destOrd="0" presId="urn:microsoft.com/office/officeart/2005/8/layout/process1"/>
    <dgm:cxn modelId="{3C21A18E-626F-4598-A87A-8F34B4195468}" type="presParOf" srcId="{13196C00-63C2-4B59-8032-0B178EA629B0}" destId="{A80CD2A5-8364-4766-92B6-D0CF4696A2F7}" srcOrd="4" destOrd="0" presId="urn:microsoft.com/office/officeart/2005/8/layout/process1"/>
    <dgm:cxn modelId="{B5A4269B-3FBB-448F-9231-AF6E202574C2}" type="presParOf" srcId="{13196C00-63C2-4B59-8032-0B178EA629B0}" destId="{B28EF5E4-E61F-475E-AF10-1CC0400C590E}" srcOrd="5" destOrd="0" presId="urn:microsoft.com/office/officeart/2005/8/layout/process1"/>
    <dgm:cxn modelId="{FC2ABD5D-906D-4F33-BEC0-EE04529D0E41}" type="presParOf" srcId="{B28EF5E4-E61F-475E-AF10-1CC0400C590E}" destId="{255BA343-643C-4328-B9B2-1B128E834E07}" srcOrd="0" destOrd="0" presId="urn:microsoft.com/office/officeart/2005/8/layout/process1"/>
    <dgm:cxn modelId="{A374AD5D-6946-4E74-B240-DD85FDFEF0BE}" type="presParOf" srcId="{13196C00-63C2-4B59-8032-0B178EA629B0}" destId="{6ECB8BEC-B542-4982-BBAD-4A4CDDC3B91C}" srcOrd="6" destOrd="0" presId="urn:microsoft.com/office/officeart/2005/8/layout/process1"/>
    <dgm:cxn modelId="{A7ADDC8D-235C-46F6-A066-A9D3D53A0D20}" type="presParOf" srcId="{13196C00-63C2-4B59-8032-0B178EA629B0}" destId="{8A509DA3-22F1-4630-AD18-783D38CAA742}" srcOrd="7" destOrd="0" presId="urn:microsoft.com/office/officeart/2005/8/layout/process1"/>
    <dgm:cxn modelId="{6D266039-3537-4495-A2CA-03E05A0B575E}" type="presParOf" srcId="{8A509DA3-22F1-4630-AD18-783D38CAA742}" destId="{7428FCDA-3CE5-4F05-A949-AE1075EAAAC3}" srcOrd="0" destOrd="0" presId="urn:microsoft.com/office/officeart/2005/8/layout/process1"/>
    <dgm:cxn modelId="{9B80E97A-D13C-47F3-94B9-C8A4B33CB63F}" type="presParOf" srcId="{13196C00-63C2-4B59-8032-0B178EA629B0}" destId="{9E147B28-FA38-4BEB-91B8-444EA9DB076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5B544B-37F9-4A79-BB44-1DCBEAA58504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AAA6FDC-73EB-45FF-AC43-CE98152C93DA}" type="pres">
      <dgm:prSet presAssocID="{AC5B544B-37F9-4A79-BB44-1DCBEAA585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</dgm:ptLst>
  <dgm:cxnLst>
    <dgm:cxn modelId="{3FFCB996-7FF8-4564-8496-7593025B8570}" type="presOf" srcId="{AC5B544B-37F9-4A79-BB44-1DCBEAA58504}" destId="{9AAA6FDC-73EB-45FF-AC43-CE98152C93D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5B544B-37F9-4A79-BB44-1DCBEAA58504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3893A111-5CD5-4773-A746-275923B305E0}">
      <dgm:prSet phldrT="[Texte]"/>
      <dgm:spPr/>
      <dgm:t>
        <a:bodyPr/>
        <a:lstStyle/>
        <a:p>
          <a:r>
            <a:rPr lang="fr-FR" dirty="0" smtClean="0"/>
            <a:t>Stock réel</a:t>
          </a:r>
          <a:endParaRPr lang="fr-FR" dirty="0"/>
        </a:p>
      </dgm:t>
    </dgm:pt>
    <dgm:pt modelId="{E4F961FF-A1B6-4562-B61B-24732C65ED6A}" type="parTrans" cxnId="{AA8AFB54-9F47-42BE-84B9-F4DFB47F3AAD}">
      <dgm:prSet/>
      <dgm:spPr/>
      <dgm:t>
        <a:bodyPr/>
        <a:lstStyle/>
        <a:p>
          <a:endParaRPr lang="fr-FR"/>
        </a:p>
      </dgm:t>
    </dgm:pt>
    <dgm:pt modelId="{35677D31-5526-4093-9A00-CFD27877F91D}" type="sibTrans" cxnId="{AA8AFB54-9F47-42BE-84B9-F4DFB47F3AAD}">
      <dgm:prSet/>
      <dgm:spPr/>
      <dgm:t>
        <a:bodyPr/>
        <a:lstStyle/>
        <a:p>
          <a:endParaRPr lang="fr-FR"/>
        </a:p>
      </dgm:t>
    </dgm:pt>
    <dgm:pt modelId="{171C8E6B-1333-42B0-AF99-F9704552C213}">
      <dgm:prSet phldrT="[Texte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smtClean="0"/>
            <a:t>Estimation automatique</a:t>
          </a:r>
          <a:endParaRPr lang="fr-FR" dirty="0"/>
        </a:p>
      </dgm:t>
    </dgm:pt>
    <dgm:pt modelId="{0F5DAA60-B797-4721-A89C-6E072693B955}" type="parTrans" cxnId="{1655E823-E17E-488F-AA0C-427A681DCD27}">
      <dgm:prSet/>
      <dgm:spPr/>
      <dgm:t>
        <a:bodyPr/>
        <a:lstStyle/>
        <a:p>
          <a:endParaRPr lang="fr-FR"/>
        </a:p>
      </dgm:t>
    </dgm:pt>
    <dgm:pt modelId="{2B655427-27DC-4311-8DB3-B3220047CBEC}" type="sibTrans" cxnId="{1655E823-E17E-488F-AA0C-427A681DCD27}">
      <dgm:prSet/>
      <dgm:spPr/>
      <dgm:t>
        <a:bodyPr/>
        <a:lstStyle/>
        <a:p>
          <a:endParaRPr lang="fr-FR"/>
        </a:p>
      </dgm:t>
    </dgm:pt>
    <dgm:pt modelId="{288CDECC-7DAB-4357-B261-58FD7DC4549E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dirty="0" smtClean="0"/>
            <a:t>Intervention d’un commercial</a:t>
          </a:r>
          <a:endParaRPr lang="fr-FR" dirty="0"/>
        </a:p>
      </dgm:t>
    </dgm:pt>
    <dgm:pt modelId="{7F93CF27-9FA2-4AB7-82CC-CBD64974ED42}" type="parTrans" cxnId="{DF7AAE4B-529D-4370-89E6-472B34D7FDFD}">
      <dgm:prSet/>
      <dgm:spPr/>
      <dgm:t>
        <a:bodyPr/>
        <a:lstStyle/>
        <a:p>
          <a:endParaRPr lang="fr-FR"/>
        </a:p>
      </dgm:t>
    </dgm:pt>
    <dgm:pt modelId="{C4EFDEFD-B30D-4936-A9F1-43E1DC8000E7}" type="sibTrans" cxnId="{DF7AAE4B-529D-4370-89E6-472B34D7FDFD}">
      <dgm:prSet/>
      <dgm:spPr/>
      <dgm:t>
        <a:bodyPr/>
        <a:lstStyle/>
        <a:p>
          <a:endParaRPr lang="fr-FR"/>
        </a:p>
      </dgm:t>
    </dgm:pt>
    <dgm:pt modelId="{F3A2A4D9-8CE9-4DBB-82A4-B706F193C3A0}">
      <dgm:prSet phldrT="[Texte]"/>
      <dgm:spPr>
        <a:solidFill>
          <a:srgbClr val="990033"/>
        </a:solidFill>
      </dgm:spPr>
      <dgm:t>
        <a:bodyPr/>
        <a:lstStyle/>
        <a:p>
          <a:r>
            <a:rPr lang="fr-FR" dirty="0" smtClean="0"/>
            <a:t>Intervention d’un commercial et des transporteurs</a:t>
          </a:r>
          <a:endParaRPr lang="fr-FR" dirty="0"/>
        </a:p>
      </dgm:t>
    </dgm:pt>
    <dgm:pt modelId="{F6408515-570B-4826-9831-B7AB75E21214}" type="parTrans" cxnId="{28F9E06B-2AE0-41AF-91C8-12CFB6BDB03D}">
      <dgm:prSet/>
      <dgm:spPr/>
      <dgm:t>
        <a:bodyPr/>
        <a:lstStyle/>
        <a:p>
          <a:endParaRPr lang="fr-FR"/>
        </a:p>
      </dgm:t>
    </dgm:pt>
    <dgm:pt modelId="{E64130D3-98EA-4033-931A-11E25046D18D}" type="sibTrans" cxnId="{28F9E06B-2AE0-41AF-91C8-12CFB6BDB03D}">
      <dgm:prSet/>
      <dgm:spPr/>
      <dgm:t>
        <a:bodyPr/>
        <a:lstStyle/>
        <a:p>
          <a:endParaRPr lang="fr-FR"/>
        </a:p>
      </dgm:t>
    </dgm:pt>
    <dgm:pt modelId="{6B0CA857-74A7-4972-9F26-A49EAF6B3BED}">
      <dgm:prSet phldrT="[Texte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smtClean="0"/>
            <a:t>Hypothèse</a:t>
          </a:r>
          <a:endParaRPr lang="fr-FR" dirty="0"/>
        </a:p>
      </dgm:t>
    </dgm:pt>
    <dgm:pt modelId="{416247B4-8D4D-4E94-B2E7-09EA77016B16}" type="parTrans" cxnId="{2294C8F9-CCCC-4203-8AD4-2C19669E6168}">
      <dgm:prSet/>
      <dgm:spPr/>
      <dgm:t>
        <a:bodyPr/>
        <a:lstStyle/>
        <a:p>
          <a:endParaRPr lang="fr-FR"/>
        </a:p>
      </dgm:t>
    </dgm:pt>
    <dgm:pt modelId="{58343993-C13F-4334-9DB8-F310E481776E}" type="sibTrans" cxnId="{2294C8F9-CCCC-4203-8AD4-2C19669E6168}">
      <dgm:prSet/>
      <dgm:spPr/>
      <dgm:t>
        <a:bodyPr/>
        <a:lstStyle/>
        <a:p>
          <a:endParaRPr lang="fr-FR"/>
        </a:p>
      </dgm:t>
    </dgm:pt>
    <dgm:pt modelId="{9AAA6FDC-73EB-45FF-AC43-CE98152C93DA}" type="pres">
      <dgm:prSet presAssocID="{AC5B544B-37F9-4A79-BB44-1DCBEAA585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2EF7C34-4337-4B69-8DE7-0BBC7A62B72E}" type="pres">
      <dgm:prSet presAssocID="{3893A111-5CD5-4773-A746-275923B305E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3754A1-D6F5-44C7-9387-2EA54B4464FD}" type="pres">
      <dgm:prSet presAssocID="{35677D31-5526-4093-9A00-CFD27877F91D}" presName="sibTrans" presStyleCnt="0"/>
      <dgm:spPr/>
    </dgm:pt>
    <dgm:pt modelId="{04502AD7-35F5-483A-9C6E-D64FC808B6D8}" type="pres">
      <dgm:prSet presAssocID="{6B0CA857-74A7-4972-9F26-A49EAF6B3BE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1425F0-D543-482D-BF76-EE7BC991C5D5}" type="pres">
      <dgm:prSet presAssocID="{58343993-C13F-4334-9DB8-F310E481776E}" presName="sibTrans" presStyleCnt="0"/>
      <dgm:spPr/>
    </dgm:pt>
    <dgm:pt modelId="{2514B9A1-4EAE-49E7-9865-F27ECAC170D7}" type="pres">
      <dgm:prSet presAssocID="{171C8E6B-1333-42B0-AF99-F9704552C21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D6792E-F3AA-4916-9FED-32C03F1FCDEE}" type="pres">
      <dgm:prSet presAssocID="{2B655427-27DC-4311-8DB3-B3220047CBEC}" presName="sibTrans" presStyleCnt="0"/>
      <dgm:spPr/>
    </dgm:pt>
    <dgm:pt modelId="{D715A1A4-08A1-4BB8-84B0-D8CC2A7B89B4}" type="pres">
      <dgm:prSet presAssocID="{288CDECC-7DAB-4357-B261-58FD7DC4549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BD3F0C-C12F-4300-8471-EE0A0F16A63C}" type="pres">
      <dgm:prSet presAssocID="{C4EFDEFD-B30D-4936-A9F1-43E1DC8000E7}" presName="sibTrans" presStyleCnt="0"/>
      <dgm:spPr/>
    </dgm:pt>
    <dgm:pt modelId="{C6B2492D-D2C8-4F12-AF4B-0913E40B9329}" type="pres">
      <dgm:prSet presAssocID="{F3A2A4D9-8CE9-4DBB-82A4-B706F193C3A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26C833E-6738-4C12-980D-DF66A3DCDB2E}" type="presOf" srcId="{AC5B544B-37F9-4A79-BB44-1DCBEAA58504}" destId="{9AAA6FDC-73EB-45FF-AC43-CE98152C93DA}" srcOrd="0" destOrd="0" presId="urn:microsoft.com/office/officeart/2005/8/layout/default"/>
    <dgm:cxn modelId="{28F9E06B-2AE0-41AF-91C8-12CFB6BDB03D}" srcId="{AC5B544B-37F9-4A79-BB44-1DCBEAA58504}" destId="{F3A2A4D9-8CE9-4DBB-82A4-B706F193C3A0}" srcOrd="4" destOrd="0" parTransId="{F6408515-570B-4826-9831-B7AB75E21214}" sibTransId="{E64130D3-98EA-4033-931A-11E25046D18D}"/>
    <dgm:cxn modelId="{B5913B7E-FF7D-4BBF-AF5B-1C1D209AF1F4}" type="presOf" srcId="{F3A2A4D9-8CE9-4DBB-82A4-B706F193C3A0}" destId="{C6B2492D-D2C8-4F12-AF4B-0913E40B9329}" srcOrd="0" destOrd="0" presId="urn:microsoft.com/office/officeart/2005/8/layout/default"/>
    <dgm:cxn modelId="{DF7AAE4B-529D-4370-89E6-472B34D7FDFD}" srcId="{AC5B544B-37F9-4A79-BB44-1DCBEAA58504}" destId="{288CDECC-7DAB-4357-B261-58FD7DC4549E}" srcOrd="3" destOrd="0" parTransId="{7F93CF27-9FA2-4AB7-82CC-CBD64974ED42}" sibTransId="{C4EFDEFD-B30D-4936-A9F1-43E1DC8000E7}"/>
    <dgm:cxn modelId="{2A98AF45-2DDB-4B09-B974-802D315DB66F}" type="presOf" srcId="{6B0CA857-74A7-4972-9F26-A49EAF6B3BED}" destId="{04502AD7-35F5-483A-9C6E-D64FC808B6D8}" srcOrd="0" destOrd="0" presId="urn:microsoft.com/office/officeart/2005/8/layout/default"/>
    <dgm:cxn modelId="{7D110218-4F55-40AC-9263-B5539AA8D974}" type="presOf" srcId="{171C8E6B-1333-42B0-AF99-F9704552C213}" destId="{2514B9A1-4EAE-49E7-9865-F27ECAC170D7}" srcOrd="0" destOrd="0" presId="urn:microsoft.com/office/officeart/2005/8/layout/default"/>
    <dgm:cxn modelId="{E82CC0FF-6463-483F-A0EE-FB3C1BE1A7F9}" type="presOf" srcId="{288CDECC-7DAB-4357-B261-58FD7DC4549E}" destId="{D715A1A4-08A1-4BB8-84B0-D8CC2A7B89B4}" srcOrd="0" destOrd="0" presId="urn:microsoft.com/office/officeart/2005/8/layout/default"/>
    <dgm:cxn modelId="{E8E3FB40-7B4A-4D95-848F-D9845AC8C84F}" type="presOf" srcId="{3893A111-5CD5-4773-A746-275923B305E0}" destId="{52EF7C34-4337-4B69-8DE7-0BBC7A62B72E}" srcOrd="0" destOrd="0" presId="urn:microsoft.com/office/officeart/2005/8/layout/default"/>
    <dgm:cxn modelId="{2294C8F9-CCCC-4203-8AD4-2C19669E6168}" srcId="{AC5B544B-37F9-4A79-BB44-1DCBEAA58504}" destId="{6B0CA857-74A7-4972-9F26-A49EAF6B3BED}" srcOrd="1" destOrd="0" parTransId="{416247B4-8D4D-4E94-B2E7-09EA77016B16}" sibTransId="{58343993-C13F-4334-9DB8-F310E481776E}"/>
    <dgm:cxn modelId="{1655E823-E17E-488F-AA0C-427A681DCD27}" srcId="{AC5B544B-37F9-4A79-BB44-1DCBEAA58504}" destId="{171C8E6B-1333-42B0-AF99-F9704552C213}" srcOrd="2" destOrd="0" parTransId="{0F5DAA60-B797-4721-A89C-6E072693B955}" sibTransId="{2B655427-27DC-4311-8DB3-B3220047CBEC}"/>
    <dgm:cxn modelId="{AA8AFB54-9F47-42BE-84B9-F4DFB47F3AAD}" srcId="{AC5B544B-37F9-4A79-BB44-1DCBEAA58504}" destId="{3893A111-5CD5-4773-A746-275923B305E0}" srcOrd="0" destOrd="0" parTransId="{E4F961FF-A1B6-4562-B61B-24732C65ED6A}" sibTransId="{35677D31-5526-4093-9A00-CFD27877F91D}"/>
    <dgm:cxn modelId="{7184DB6D-AE7B-4C80-98A8-FBADF638D83F}" type="presParOf" srcId="{9AAA6FDC-73EB-45FF-AC43-CE98152C93DA}" destId="{52EF7C34-4337-4B69-8DE7-0BBC7A62B72E}" srcOrd="0" destOrd="0" presId="urn:microsoft.com/office/officeart/2005/8/layout/default"/>
    <dgm:cxn modelId="{42CF6E52-4C23-4A18-98E6-79629BAD8389}" type="presParOf" srcId="{9AAA6FDC-73EB-45FF-AC43-CE98152C93DA}" destId="{BE3754A1-D6F5-44C7-9387-2EA54B4464FD}" srcOrd="1" destOrd="0" presId="urn:microsoft.com/office/officeart/2005/8/layout/default"/>
    <dgm:cxn modelId="{B7471B1C-B910-4D9D-9638-52488E06DE68}" type="presParOf" srcId="{9AAA6FDC-73EB-45FF-AC43-CE98152C93DA}" destId="{04502AD7-35F5-483A-9C6E-D64FC808B6D8}" srcOrd="2" destOrd="0" presId="urn:microsoft.com/office/officeart/2005/8/layout/default"/>
    <dgm:cxn modelId="{84B9143D-3347-448D-AA64-43524856E501}" type="presParOf" srcId="{9AAA6FDC-73EB-45FF-AC43-CE98152C93DA}" destId="{431425F0-D543-482D-BF76-EE7BC991C5D5}" srcOrd="3" destOrd="0" presId="urn:microsoft.com/office/officeart/2005/8/layout/default"/>
    <dgm:cxn modelId="{7FF612A3-2565-4463-A488-E523CD3DCBDD}" type="presParOf" srcId="{9AAA6FDC-73EB-45FF-AC43-CE98152C93DA}" destId="{2514B9A1-4EAE-49E7-9865-F27ECAC170D7}" srcOrd="4" destOrd="0" presId="urn:microsoft.com/office/officeart/2005/8/layout/default"/>
    <dgm:cxn modelId="{E22EEDDF-396D-4594-AD49-CDE903C19E82}" type="presParOf" srcId="{9AAA6FDC-73EB-45FF-AC43-CE98152C93DA}" destId="{A0D6792E-F3AA-4916-9FED-32C03F1FCDEE}" srcOrd="5" destOrd="0" presId="urn:microsoft.com/office/officeart/2005/8/layout/default"/>
    <dgm:cxn modelId="{F7FA0DE0-8A6C-4527-A4C2-610666537BFF}" type="presParOf" srcId="{9AAA6FDC-73EB-45FF-AC43-CE98152C93DA}" destId="{D715A1A4-08A1-4BB8-84B0-D8CC2A7B89B4}" srcOrd="6" destOrd="0" presId="urn:microsoft.com/office/officeart/2005/8/layout/default"/>
    <dgm:cxn modelId="{54AB51D1-53EF-4D2C-9577-35345C8C0488}" type="presParOf" srcId="{9AAA6FDC-73EB-45FF-AC43-CE98152C93DA}" destId="{A3BD3F0C-C12F-4300-8471-EE0A0F16A63C}" srcOrd="7" destOrd="0" presId="urn:microsoft.com/office/officeart/2005/8/layout/default"/>
    <dgm:cxn modelId="{87D24212-BE5F-4E97-8594-4ADE1EC65BDB}" type="presParOf" srcId="{9AAA6FDC-73EB-45FF-AC43-CE98152C93DA}" destId="{C6B2492D-D2C8-4F12-AF4B-0913E40B932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7F4E18-F238-40DC-A786-44E646D52449}" type="doc">
      <dgm:prSet loTypeId="urn:microsoft.com/office/officeart/2005/8/layout/vList6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DC25238-749B-439A-82A6-BF1DC523CEDC}">
      <dgm:prSet phldrT="[Texte]"/>
      <dgm:spPr/>
      <dgm:t>
        <a:bodyPr/>
        <a:lstStyle/>
        <a:p>
          <a:endParaRPr lang="fr-FR" dirty="0"/>
        </a:p>
      </dgm:t>
    </dgm:pt>
    <dgm:pt modelId="{80CF74AD-0455-4874-81F4-B72E824675D8}" type="parTrans" cxnId="{D8CB9387-7C33-4E82-9894-A8D0FBEE9886}">
      <dgm:prSet/>
      <dgm:spPr/>
      <dgm:t>
        <a:bodyPr/>
        <a:lstStyle/>
        <a:p>
          <a:endParaRPr lang="fr-FR"/>
        </a:p>
      </dgm:t>
    </dgm:pt>
    <dgm:pt modelId="{BB548E4A-D717-49E8-8C94-5EBC16A42353}" type="sibTrans" cxnId="{D8CB9387-7C33-4E82-9894-A8D0FBEE9886}">
      <dgm:prSet/>
      <dgm:spPr/>
      <dgm:t>
        <a:bodyPr/>
        <a:lstStyle/>
        <a:p>
          <a:endParaRPr lang="fr-FR"/>
        </a:p>
      </dgm:t>
    </dgm:pt>
    <dgm:pt modelId="{296E0D26-2750-47FB-A003-1FC5D453D11E}">
      <dgm:prSet phldrT="[Texte]" custT="1"/>
      <dgm:spPr/>
      <dgm:t>
        <a:bodyPr/>
        <a:lstStyle/>
        <a:p>
          <a:r>
            <a:rPr lang="fr-FR" sz="1800" dirty="0" smtClean="0"/>
            <a:t>Camions liés à des commandes</a:t>
          </a:r>
          <a:endParaRPr lang="fr-FR" sz="1800" dirty="0"/>
        </a:p>
      </dgm:t>
    </dgm:pt>
    <dgm:pt modelId="{E5E16DD5-7B9E-41EA-B7D7-989472C660A4}" type="parTrans" cxnId="{88699710-2674-4CAD-84D1-E462A4F6D700}">
      <dgm:prSet/>
      <dgm:spPr/>
      <dgm:t>
        <a:bodyPr/>
        <a:lstStyle/>
        <a:p>
          <a:endParaRPr lang="fr-FR"/>
        </a:p>
      </dgm:t>
    </dgm:pt>
    <dgm:pt modelId="{A2E4930C-3D3C-4517-BC6B-1D834528AAB8}" type="sibTrans" cxnId="{88699710-2674-4CAD-84D1-E462A4F6D700}">
      <dgm:prSet/>
      <dgm:spPr/>
      <dgm:t>
        <a:bodyPr/>
        <a:lstStyle/>
        <a:p>
          <a:endParaRPr lang="fr-FR"/>
        </a:p>
      </dgm:t>
    </dgm:pt>
    <dgm:pt modelId="{506BD906-D29E-4BFE-97C4-85FF8A6B5938}">
      <dgm:prSet phldrT="[Texte]" custT="1"/>
      <dgm:spPr/>
      <dgm:t>
        <a:bodyPr/>
        <a:lstStyle/>
        <a:p>
          <a:pPr algn="ctr"/>
          <a:r>
            <a:rPr lang="fr-FR" sz="1800" b="1" kern="1200" dirty="0" smtClean="0"/>
            <a:t>Optimisateur de </a:t>
          </a:r>
          <a:r>
            <a:rPr lang="fr-FR" sz="1800" b="1" kern="1200" dirty="0" smtClean="0"/>
            <a:t>tournées</a:t>
          </a:r>
          <a:endParaRPr lang="fr-FR" sz="1800" b="1" kern="1200" dirty="0" smtClean="0"/>
        </a:p>
        <a:p>
          <a:pPr algn="ctr"/>
          <a:endParaRPr lang="fr-FR" sz="1800" b="1" kern="1200" dirty="0" smtClean="0"/>
        </a:p>
        <a:p>
          <a:pPr algn="ctr"/>
          <a:endParaRPr lang="fr-FR" sz="1800" b="1" kern="1200" dirty="0" smtClean="0"/>
        </a:p>
        <a:p>
          <a:pPr algn="ctr"/>
          <a:endParaRPr lang="fr-FR" sz="1800" b="1" kern="1200" dirty="0" smtClean="0"/>
        </a:p>
        <a:p>
          <a:pPr algn="ctr"/>
          <a:endParaRPr lang="fr-FR" sz="1800" b="1" kern="1200" dirty="0" smtClean="0"/>
        </a:p>
        <a:p>
          <a:pPr algn="ctr"/>
          <a:endParaRPr lang="fr-FR" sz="1800" b="1" kern="1200" dirty="0" smtClean="0"/>
        </a:p>
      </dgm:t>
    </dgm:pt>
    <dgm:pt modelId="{C8C8907D-C258-49C2-BF88-0C0C5783D8BB}" type="parTrans" cxnId="{AEDA0CA1-DA65-45F1-92CA-00C082EA3B4A}">
      <dgm:prSet/>
      <dgm:spPr/>
      <dgm:t>
        <a:bodyPr/>
        <a:lstStyle/>
        <a:p>
          <a:endParaRPr lang="fr-FR"/>
        </a:p>
      </dgm:t>
    </dgm:pt>
    <dgm:pt modelId="{645C8029-D6F1-44B6-BAD4-6451CB2DD3C5}" type="sibTrans" cxnId="{AEDA0CA1-DA65-45F1-92CA-00C082EA3B4A}">
      <dgm:prSet/>
      <dgm:spPr/>
      <dgm:t>
        <a:bodyPr/>
        <a:lstStyle/>
        <a:p>
          <a:endParaRPr lang="fr-FR"/>
        </a:p>
      </dgm:t>
    </dgm:pt>
    <dgm:pt modelId="{524C1105-AC55-47D1-9EFD-6E5D07DAE213}">
      <dgm:prSet phldrT="[Texte]" custT="1"/>
      <dgm:spPr/>
      <dgm:t>
        <a:bodyPr/>
        <a:lstStyle/>
        <a:p>
          <a:r>
            <a:rPr lang="fr-FR" sz="1800" dirty="0" smtClean="0"/>
            <a:t>Camions</a:t>
          </a:r>
          <a:endParaRPr lang="fr-FR" sz="1800" dirty="0"/>
        </a:p>
      </dgm:t>
    </dgm:pt>
    <dgm:pt modelId="{FA29C71F-854C-47FA-AA58-149E9480E8C9}" type="parTrans" cxnId="{9932D999-47BB-4CE3-B5DC-C15089A18932}">
      <dgm:prSet/>
      <dgm:spPr/>
      <dgm:t>
        <a:bodyPr/>
        <a:lstStyle/>
        <a:p>
          <a:endParaRPr lang="fr-FR"/>
        </a:p>
      </dgm:t>
    </dgm:pt>
    <dgm:pt modelId="{F2CEBB64-BFF3-49BE-B1C2-9ADF6301A482}" type="sibTrans" cxnId="{9932D999-47BB-4CE3-B5DC-C15089A18932}">
      <dgm:prSet/>
      <dgm:spPr/>
      <dgm:t>
        <a:bodyPr/>
        <a:lstStyle/>
        <a:p>
          <a:endParaRPr lang="fr-FR"/>
        </a:p>
      </dgm:t>
    </dgm:pt>
    <dgm:pt modelId="{BDCBD587-9A62-418E-A035-F37615249F68}">
      <dgm:prSet phldrT="[Texte]" custT="1"/>
      <dgm:spPr/>
      <dgm:t>
        <a:bodyPr/>
        <a:lstStyle/>
        <a:p>
          <a:r>
            <a:rPr lang="fr-FR" sz="1800" dirty="0" smtClean="0"/>
            <a:t>Commandes</a:t>
          </a:r>
          <a:endParaRPr lang="fr-FR" sz="1800" dirty="0"/>
        </a:p>
      </dgm:t>
    </dgm:pt>
    <dgm:pt modelId="{46BA4C43-5C7B-444D-A68A-A8B881303701}" type="parTrans" cxnId="{725D98B1-176D-411B-B646-C13AC5C63AC1}">
      <dgm:prSet/>
      <dgm:spPr/>
      <dgm:t>
        <a:bodyPr/>
        <a:lstStyle/>
        <a:p>
          <a:endParaRPr lang="fr-FR"/>
        </a:p>
      </dgm:t>
    </dgm:pt>
    <dgm:pt modelId="{85CDD041-1A57-48CE-8914-B240F361833B}" type="sibTrans" cxnId="{725D98B1-176D-411B-B646-C13AC5C63AC1}">
      <dgm:prSet/>
      <dgm:spPr/>
      <dgm:t>
        <a:bodyPr/>
        <a:lstStyle/>
        <a:p>
          <a:endParaRPr lang="fr-FR"/>
        </a:p>
      </dgm:t>
    </dgm:pt>
    <dgm:pt modelId="{BE5060BA-82B9-4FE4-9685-BDFD9A83E6E4}">
      <dgm:prSet phldrT="[Texte]" custT="1"/>
      <dgm:spPr/>
      <dgm:t>
        <a:bodyPr/>
        <a:lstStyle/>
        <a:p>
          <a:r>
            <a:rPr lang="fr-FR" sz="1800" dirty="0" smtClean="0"/>
            <a:t>Commandes potentielles</a:t>
          </a:r>
          <a:endParaRPr lang="fr-FR" sz="1800" dirty="0"/>
        </a:p>
      </dgm:t>
    </dgm:pt>
    <dgm:pt modelId="{51FD1C48-A9AE-4EEC-98C2-E0745291BEC5}" type="parTrans" cxnId="{00B63DD4-568D-40BF-ADEE-186B8427EABD}">
      <dgm:prSet/>
      <dgm:spPr/>
      <dgm:t>
        <a:bodyPr/>
        <a:lstStyle/>
        <a:p>
          <a:endParaRPr lang="fr-FR"/>
        </a:p>
      </dgm:t>
    </dgm:pt>
    <dgm:pt modelId="{503A848D-D436-4F44-9442-D316E788F308}" type="sibTrans" cxnId="{00B63DD4-568D-40BF-ADEE-186B8427EABD}">
      <dgm:prSet/>
      <dgm:spPr/>
      <dgm:t>
        <a:bodyPr/>
        <a:lstStyle/>
        <a:p>
          <a:endParaRPr lang="fr-FR"/>
        </a:p>
      </dgm:t>
    </dgm:pt>
    <dgm:pt modelId="{FA98FB37-C32B-4FF9-95F6-809C12A2E228}">
      <dgm:prSet phldrT="[Texte]" custT="1"/>
      <dgm:spPr/>
      <dgm:t>
        <a:bodyPr/>
        <a:lstStyle/>
        <a:p>
          <a:endParaRPr lang="fr-FR" sz="1800" dirty="0"/>
        </a:p>
      </dgm:t>
    </dgm:pt>
    <dgm:pt modelId="{5130BFFD-6AA9-4902-82CA-727918152C66}" type="parTrans" cxnId="{FC3A8B23-C272-4640-B2D2-3196A5C370F2}">
      <dgm:prSet/>
      <dgm:spPr/>
      <dgm:t>
        <a:bodyPr/>
        <a:lstStyle/>
        <a:p>
          <a:endParaRPr lang="fr-FR"/>
        </a:p>
      </dgm:t>
    </dgm:pt>
    <dgm:pt modelId="{5C785F37-3649-42D6-8407-17BAD0331F13}" type="sibTrans" cxnId="{FC3A8B23-C272-4640-B2D2-3196A5C370F2}">
      <dgm:prSet/>
      <dgm:spPr/>
      <dgm:t>
        <a:bodyPr/>
        <a:lstStyle/>
        <a:p>
          <a:endParaRPr lang="fr-FR"/>
        </a:p>
      </dgm:t>
    </dgm:pt>
    <dgm:pt modelId="{84143CDC-785E-4410-826A-D00BE9422EF0}" type="pres">
      <dgm:prSet presAssocID="{DA7F4E18-F238-40DC-A786-44E646D5244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BFA74795-B514-4739-AFA3-A021A621C03E}" type="pres">
      <dgm:prSet presAssocID="{DDC25238-749B-439A-82A6-BF1DC523CEDC}" presName="linNode" presStyleCnt="0"/>
      <dgm:spPr/>
    </dgm:pt>
    <dgm:pt modelId="{49A746E6-F229-4767-9BE3-5A25F6BD76CF}" type="pres">
      <dgm:prSet presAssocID="{DDC25238-749B-439A-82A6-BF1DC523CEDC}" presName="parentShp" presStyleLbl="node1" presStyleIdx="0" presStyleCnt="2" custFlipVert="1" custFlipHor="1" custScaleX="24172" custScaleY="135143" custLinFactX="25171" custLinFactY="7211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894FD5-7E95-40DE-B5E0-F4001ECF2359}" type="pres">
      <dgm:prSet presAssocID="{DDC25238-749B-439A-82A6-BF1DC523CEDC}" presName="childShp" presStyleLbl="bgAccFollowNode1" presStyleIdx="0" presStyleCnt="2" custScaleX="43343" custScaleY="230733" custLinFactY="100000" custLinFactNeighborX="47546" custLinFactNeighborY="1757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60A834-501B-4155-9FF1-84DB3DC84DAD}" type="pres">
      <dgm:prSet presAssocID="{BB548E4A-D717-49E8-8C94-5EBC16A42353}" presName="spacing" presStyleCnt="0"/>
      <dgm:spPr/>
    </dgm:pt>
    <dgm:pt modelId="{4B1C3081-398E-432F-B85B-0C92DF5EDCC0}" type="pres">
      <dgm:prSet presAssocID="{506BD906-D29E-4BFE-97C4-85FF8A6B5938}" presName="linNode" presStyleCnt="0"/>
      <dgm:spPr/>
    </dgm:pt>
    <dgm:pt modelId="{B11A0B29-CEC0-4069-8E2F-2CBFC41ADE5D}" type="pres">
      <dgm:prSet presAssocID="{506BD906-D29E-4BFE-97C4-85FF8A6B5938}" presName="parentShp" presStyleLbl="node1" presStyleIdx="1" presStyleCnt="2" custScaleX="71662" custScaleY="394814" custLinFactNeighborX="11403" custLinFactNeighborY="-283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36D018-05F8-450B-8E2C-FC5709D65E0A}" type="pres">
      <dgm:prSet presAssocID="{506BD906-D29E-4BFE-97C4-85FF8A6B5938}" presName="childShp" presStyleLbl="bgAccFollowNode1" presStyleIdx="1" presStyleCnt="2" custScaleX="41529" custScaleY="221124" custLinFactX="-12871" custLinFactNeighborX="-100000" custLinFactNeighborY="-2556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8CB9387-7C33-4E82-9894-A8D0FBEE9886}" srcId="{DA7F4E18-F238-40DC-A786-44E646D52449}" destId="{DDC25238-749B-439A-82A6-BF1DC523CEDC}" srcOrd="0" destOrd="0" parTransId="{80CF74AD-0455-4874-81F4-B72E824675D8}" sibTransId="{BB548E4A-D717-49E8-8C94-5EBC16A42353}"/>
    <dgm:cxn modelId="{546CBC26-BCD8-49E0-84C2-F6B663521CB7}" type="presOf" srcId="{506BD906-D29E-4BFE-97C4-85FF8A6B5938}" destId="{B11A0B29-CEC0-4069-8E2F-2CBFC41ADE5D}" srcOrd="0" destOrd="0" presId="urn:microsoft.com/office/officeart/2005/8/layout/vList6"/>
    <dgm:cxn modelId="{88C6BA6C-DB00-46D6-87F4-DADA43805AEF}" type="presOf" srcId="{DA7F4E18-F238-40DC-A786-44E646D52449}" destId="{84143CDC-785E-4410-826A-D00BE9422EF0}" srcOrd="0" destOrd="0" presId="urn:microsoft.com/office/officeart/2005/8/layout/vList6"/>
    <dgm:cxn modelId="{AEDA0CA1-DA65-45F1-92CA-00C082EA3B4A}" srcId="{DA7F4E18-F238-40DC-A786-44E646D52449}" destId="{506BD906-D29E-4BFE-97C4-85FF8A6B5938}" srcOrd="1" destOrd="0" parTransId="{C8C8907D-C258-49C2-BF88-0C0C5783D8BB}" sibTransId="{645C8029-D6F1-44B6-BAD4-6451CB2DD3C5}"/>
    <dgm:cxn modelId="{88699710-2674-4CAD-84D1-E462A4F6D700}" srcId="{DDC25238-749B-439A-82A6-BF1DC523CEDC}" destId="{296E0D26-2750-47FB-A003-1FC5D453D11E}" srcOrd="0" destOrd="0" parTransId="{E5E16DD5-7B9E-41EA-B7D7-989472C660A4}" sibTransId="{A2E4930C-3D3C-4517-BC6B-1D834528AAB8}"/>
    <dgm:cxn modelId="{9932D999-47BB-4CE3-B5DC-C15089A18932}" srcId="{506BD906-D29E-4BFE-97C4-85FF8A6B5938}" destId="{524C1105-AC55-47D1-9EFD-6E5D07DAE213}" srcOrd="1" destOrd="0" parTransId="{FA29C71F-854C-47FA-AA58-149E9480E8C9}" sibTransId="{F2CEBB64-BFF3-49BE-B1C2-9ADF6301A482}"/>
    <dgm:cxn modelId="{FC3A8B23-C272-4640-B2D2-3196A5C370F2}" srcId="{506BD906-D29E-4BFE-97C4-85FF8A6B5938}" destId="{FA98FB37-C32B-4FF9-95F6-809C12A2E228}" srcOrd="0" destOrd="0" parTransId="{5130BFFD-6AA9-4902-82CA-727918152C66}" sibTransId="{5C785F37-3649-42D6-8407-17BAD0331F13}"/>
    <dgm:cxn modelId="{61BD68B6-62E3-4DB1-8D3A-883ABF8801FD}" type="presOf" srcId="{296E0D26-2750-47FB-A003-1FC5D453D11E}" destId="{68894FD5-7E95-40DE-B5E0-F4001ECF2359}" srcOrd="0" destOrd="0" presId="urn:microsoft.com/office/officeart/2005/8/layout/vList6"/>
    <dgm:cxn modelId="{00B63DD4-568D-40BF-ADEE-186B8427EABD}" srcId="{DDC25238-749B-439A-82A6-BF1DC523CEDC}" destId="{BE5060BA-82B9-4FE4-9685-BDFD9A83E6E4}" srcOrd="1" destOrd="0" parTransId="{51FD1C48-A9AE-4EEC-98C2-E0745291BEC5}" sibTransId="{503A848D-D436-4F44-9442-D316E788F308}"/>
    <dgm:cxn modelId="{FFEB0638-8E39-495F-AD1C-0CFFE84A6BDC}" type="presOf" srcId="{FA98FB37-C32B-4FF9-95F6-809C12A2E228}" destId="{E536D018-05F8-450B-8E2C-FC5709D65E0A}" srcOrd="0" destOrd="0" presId="urn:microsoft.com/office/officeart/2005/8/layout/vList6"/>
    <dgm:cxn modelId="{0C2C7123-1343-42F1-AD18-6F1D488B11DE}" type="presOf" srcId="{BDCBD587-9A62-418E-A035-F37615249F68}" destId="{E536D018-05F8-450B-8E2C-FC5709D65E0A}" srcOrd="0" destOrd="2" presId="urn:microsoft.com/office/officeart/2005/8/layout/vList6"/>
    <dgm:cxn modelId="{1678933D-B4F4-4687-B888-01CBA3E03A40}" type="presOf" srcId="{DDC25238-749B-439A-82A6-BF1DC523CEDC}" destId="{49A746E6-F229-4767-9BE3-5A25F6BD76CF}" srcOrd="0" destOrd="0" presId="urn:microsoft.com/office/officeart/2005/8/layout/vList6"/>
    <dgm:cxn modelId="{725D98B1-176D-411B-B646-C13AC5C63AC1}" srcId="{506BD906-D29E-4BFE-97C4-85FF8A6B5938}" destId="{BDCBD587-9A62-418E-A035-F37615249F68}" srcOrd="2" destOrd="0" parTransId="{46BA4C43-5C7B-444D-A68A-A8B881303701}" sibTransId="{85CDD041-1A57-48CE-8914-B240F361833B}"/>
    <dgm:cxn modelId="{DF0BC476-5048-4083-8211-3096E181BC65}" type="presOf" srcId="{524C1105-AC55-47D1-9EFD-6E5D07DAE213}" destId="{E536D018-05F8-450B-8E2C-FC5709D65E0A}" srcOrd="0" destOrd="1" presId="urn:microsoft.com/office/officeart/2005/8/layout/vList6"/>
    <dgm:cxn modelId="{308DF3B2-343A-4D4A-91D3-3F33204FB00F}" type="presOf" srcId="{BE5060BA-82B9-4FE4-9685-BDFD9A83E6E4}" destId="{68894FD5-7E95-40DE-B5E0-F4001ECF2359}" srcOrd="0" destOrd="1" presId="urn:microsoft.com/office/officeart/2005/8/layout/vList6"/>
    <dgm:cxn modelId="{F89DB6AA-456F-44C9-8C0A-761091DE224D}" type="presParOf" srcId="{84143CDC-785E-4410-826A-D00BE9422EF0}" destId="{BFA74795-B514-4739-AFA3-A021A621C03E}" srcOrd="0" destOrd="0" presId="urn:microsoft.com/office/officeart/2005/8/layout/vList6"/>
    <dgm:cxn modelId="{4804B843-AB75-43CB-BBAF-C043F6BF092A}" type="presParOf" srcId="{BFA74795-B514-4739-AFA3-A021A621C03E}" destId="{49A746E6-F229-4767-9BE3-5A25F6BD76CF}" srcOrd="0" destOrd="0" presId="urn:microsoft.com/office/officeart/2005/8/layout/vList6"/>
    <dgm:cxn modelId="{81CEFD22-A144-4212-967F-4FC0BAB4C07A}" type="presParOf" srcId="{BFA74795-B514-4739-AFA3-A021A621C03E}" destId="{68894FD5-7E95-40DE-B5E0-F4001ECF2359}" srcOrd="1" destOrd="0" presId="urn:microsoft.com/office/officeart/2005/8/layout/vList6"/>
    <dgm:cxn modelId="{CC6F4752-D154-4BE7-BA7B-5C11FE9ADB2D}" type="presParOf" srcId="{84143CDC-785E-4410-826A-D00BE9422EF0}" destId="{0060A834-501B-4155-9FF1-84DB3DC84DAD}" srcOrd="1" destOrd="0" presId="urn:microsoft.com/office/officeart/2005/8/layout/vList6"/>
    <dgm:cxn modelId="{D1A42D0C-F59E-4398-970F-B19FED201CFE}" type="presParOf" srcId="{84143CDC-785E-4410-826A-D00BE9422EF0}" destId="{4B1C3081-398E-432F-B85B-0C92DF5EDCC0}" srcOrd="2" destOrd="0" presId="urn:microsoft.com/office/officeart/2005/8/layout/vList6"/>
    <dgm:cxn modelId="{000A7220-0885-468B-9C37-F300DABF06D9}" type="presParOf" srcId="{4B1C3081-398E-432F-B85B-0C92DF5EDCC0}" destId="{B11A0B29-CEC0-4069-8E2F-2CBFC41ADE5D}" srcOrd="0" destOrd="0" presId="urn:microsoft.com/office/officeart/2005/8/layout/vList6"/>
    <dgm:cxn modelId="{417C85B8-434D-4BF8-A8C2-0DDDCF4FDA44}" type="presParOf" srcId="{4B1C3081-398E-432F-B85B-0C92DF5EDCC0}" destId="{E536D018-05F8-450B-8E2C-FC5709D65E0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93372B-5F33-4E8B-B506-E527FD2D7FE0}">
      <dsp:nvSpPr>
        <dsp:cNvPr id="0" name=""/>
        <dsp:cNvSpPr/>
      </dsp:nvSpPr>
      <dsp:spPr>
        <a:xfrm>
          <a:off x="3776" y="1536707"/>
          <a:ext cx="1650973" cy="990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Réception commandes </a:t>
          </a:r>
          <a:endParaRPr lang="fr-FR" sz="1800" kern="1200" dirty="0"/>
        </a:p>
      </dsp:txBody>
      <dsp:txXfrm>
        <a:off x="3776" y="1536707"/>
        <a:ext cx="1650973" cy="990584"/>
      </dsp:txXfrm>
    </dsp:sp>
    <dsp:sp modelId="{9BE1063F-B7CD-4CD3-BCA7-6DD8A9CED427}">
      <dsp:nvSpPr>
        <dsp:cNvPr id="0" name=""/>
        <dsp:cNvSpPr/>
      </dsp:nvSpPr>
      <dsp:spPr>
        <a:xfrm>
          <a:off x="1819847" y="1827279"/>
          <a:ext cx="350006" cy="4094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1819847" y="1827279"/>
        <a:ext cx="350006" cy="409441"/>
      </dsp:txXfrm>
    </dsp:sp>
    <dsp:sp modelId="{E678BA79-FF8C-42A6-8CFE-387AC6BBF8E8}">
      <dsp:nvSpPr>
        <dsp:cNvPr id="0" name=""/>
        <dsp:cNvSpPr/>
      </dsp:nvSpPr>
      <dsp:spPr>
        <a:xfrm>
          <a:off x="2315139" y="1536707"/>
          <a:ext cx="1650973" cy="990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Détermination des tournées de livraison</a:t>
          </a:r>
          <a:endParaRPr lang="fr-FR" sz="1800" kern="1200" dirty="0"/>
        </a:p>
      </dsp:txBody>
      <dsp:txXfrm>
        <a:off x="2315139" y="1536707"/>
        <a:ext cx="1650973" cy="990584"/>
      </dsp:txXfrm>
    </dsp:sp>
    <dsp:sp modelId="{8C254C7F-BE18-427C-B3C1-A2AF2DB6863D}">
      <dsp:nvSpPr>
        <dsp:cNvPr id="0" name=""/>
        <dsp:cNvSpPr/>
      </dsp:nvSpPr>
      <dsp:spPr>
        <a:xfrm>
          <a:off x="4131210" y="1827279"/>
          <a:ext cx="350006" cy="4094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4131210" y="1827279"/>
        <a:ext cx="350006" cy="409441"/>
      </dsp:txXfrm>
    </dsp:sp>
    <dsp:sp modelId="{5AF018B8-F284-4F99-B77A-A0583D9EA86C}">
      <dsp:nvSpPr>
        <dsp:cNvPr id="0" name=""/>
        <dsp:cNvSpPr/>
      </dsp:nvSpPr>
      <dsp:spPr>
        <a:xfrm>
          <a:off x="4626502" y="1536707"/>
          <a:ext cx="1650973" cy="990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Lancement de la production</a:t>
          </a:r>
          <a:endParaRPr lang="fr-FR" sz="1800" kern="1200" dirty="0"/>
        </a:p>
      </dsp:txBody>
      <dsp:txXfrm>
        <a:off x="4626502" y="1536707"/>
        <a:ext cx="1650973" cy="990584"/>
      </dsp:txXfrm>
    </dsp:sp>
    <dsp:sp modelId="{EFAC246A-0986-4F4E-B47E-212452B6D2E8}">
      <dsp:nvSpPr>
        <dsp:cNvPr id="0" name=""/>
        <dsp:cNvSpPr/>
      </dsp:nvSpPr>
      <dsp:spPr>
        <a:xfrm>
          <a:off x="6442573" y="1827279"/>
          <a:ext cx="350006" cy="4094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6442573" y="1827279"/>
        <a:ext cx="350006" cy="409441"/>
      </dsp:txXfrm>
    </dsp:sp>
    <dsp:sp modelId="{754125DF-2C03-484A-9E00-FE06BA564C84}">
      <dsp:nvSpPr>
        <dsp:cNvPr id="0" name=""/>
        <dsp:cNvSpPr/>
      </dsp:nvSpPr>
      <dsp:spPr>
        <a:xfrm>
          <a:off x="6937866" y="1536707"/>
          <a:ext cx="1650973" cy="990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Livraison des clients</a:t>
          </a:r>
          <a:endParaRPr lang="fr-FR" sz="1800" kern="1200" dirty="0"/>
        </a:p>
      </dsp:txBody>
      <dsp:txXfrm>
        <a:off x="6937866" y="1536707"/>
        <a:ext cx="1650973" cy="9905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2A87DD-DF31-4D0C-8A16-D1788FFEDDF2}">
      <dsp:nvSpPr>
        <dsp:cNvPr id="0" name=""/>
        <dsp:cNvSpPr/>
      </dsp:nvSpPr>
      <dsp:spPr>
        <a:xfrm>
          <a:off x="987179" y="585656"/>
          <a:ext cx="4433973" cy="4433973"/>
        </a:xfrm>
        <a:prstGeom prst="blockArc">
          <a:avLst>
            <a:gd name="adj1" fmla="val 10619456"/>
            <a:gd name="adj2" fmla="val 17116459"/>
            <a:gd name="adj3" fmla="val 4635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21594000" lon="2400000" rev="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3616CD-C038-4519-9A89-F8D46F127325}">
      <dsp:nvSpPr>
        <dsp:cNvPr id="0" name=""/>
        <dsp:cNvSpPr/>
      </dsp:nvSpPr>
      <dsp:spPr>
        <a:xfrm>
          <a:off x="989778" y="740263"/>
          <a:ext cx="4433973" cy="4433973"/>
        </a:xfrm>
        <a:prstGeom prst="blockArc">
          <a:avLst>
            <a:gd name="adj1" fmla="val 4480945"/>
            <a:gd name="adj2" fmla="val 10864970"/>
            <a:gd name="adj3" fmla="val 4635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21594000" lon="2400000" rev="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C109C5-1D29-48EB-8232-D6F03DE45424}">
      <dsp:nvSpPr>
        <dsp:cNvPr id="0" name=""/>
        <dsp:cNvSpPr/>
      </dsp:nvSpPr>
      <dsp:spPr>
        <a:xfrm>
          <a:off x="2144080" y="743063"/>
          <a:ext cx="4433973" cy="4433973"/>
        </a:xfrm>
        <a:prstGeom prst="blockArc">
          <a:avLst>
            <a:gd name="adj1" fmla="val 21261128"/>
            <a:gd name="adj2" fmla="val 6335733"/>
            <a:gd name="adj3" fmla="val 4635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21594000" lon="2400000" rev="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577ADD-E69D-42C2-82AC-8C54E2A4044C}">
      <dsp:nvSpPr>
        <dsp:cNvPr id="0" name=""/>
        <dsp:cNvSpPr/>
      </dsp:nvSpPr>
      <dsp:spPr>
        <a:xfrm>
          <a:off x="2134242" y="583997"/>
          <a:ext cx="4433973" cy="4433973"/>
        </a:xfrm>
        <a:prstGeom prst="blockArc">
          <a:avLst>
            <a:gd name="adj1" fmla="val 15273595"/>
            <a:gd name="adj2" fmla="val 21514174"/>
            <a:gd name="adj3" fmla="val 463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21594000" lon="2400000" rev="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E4F0E0-214E-40DC-A346-0DBF2394512C}">
      <dsp:nvSpPr>
        <dsp:cNvPr id="0" name=""/>
        <dsp:cNvSpPr/>
      </dsp:nvSpPr>
      <dsp:spPr>
        <a:xfrm>
          <a:off x="2759525" y="1860991"/>
          <a:ext cx="2038656" cy="20386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21594000" lon="2400000" rev="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200" kern="1200" dirty="0" smtClean="0"/>
            <a:t>Outil</a:t>
          </a:r>
          <a:endParaRPr lang="fr-FR" sz="5200" kern="1200" dirty="0"/>
        </a:p>
      </dsp:txBody>
      <dsp:txXfrm>
        <a:off x="2759525" y="1860991"/>
        <a:ext cx="2038656" cy="2038656"/>
      </dsp:txXfrm>
    </dsp:sp>
    <dsp:sp modelId="{7E1C7933-35E3-4FB3-AFDB-63642BA2B0E6}">
      <dsp:nvSpPr>
        <dsp:cNvPr id="0" name=""/>
        <dsp:cNvSpPr/>
      </dsp:nvSpPr>
      <dsp:spPr>
        <a:xfrm>
          <a:off x="2440504" y="0"/>
          <a:ext cx="2668344" cy="142705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21594000" lon="2400000" rev="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Fonctionnalité</a:t>
          </a:r>
          <a:endParaRPr lang="fr-FR" sz="1100" kern="1200" dirty="0"/>
        </a:p>
      </dsp:txBody>
      <dsp:txXfrm>
        <a:off x="2440504" y="0"/>
        <a:ext cx="2668344" cy="1427059"/>
      </dsp:txXfrm>
    </dsp:sp>
    <dsp:sp modelId="{54CDFBCF-C238-4633-92D6-264BB811E37B}">
      <dsp:nvSpPr>
        <dsp:cNvPr id="0" name=""/>
        <dsp:cNvSpPr/>
      </dsp:nvSpPr>
      <dsp:spPr>
        <a:xfrm>
          <a:off x="5399485" y="2033393"/>
          <a:ext cx="2233362" cy="142705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21594000" lon="2400000" rev="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Simplicité</a:t>
          </a:r>
          <a:endParaRPr lang="fr-FR" sz="2000" kern="1200" dirty="0"/>
        </a:p>
      </dsp:txBody>
      <dsp:txXfrm>
        <a:off x="5399485" y="2033393"/>
        <a:ext cx="2233362" cy="1427059"/>
      </dsp:txXfrm>
    </dsp:sp>
    <dsp:sp modelId="{F7C64EDB-46A9-4AED-84B9-F0DAE3FFDBD0}">
      <dsp:nvSpPr>
        <dsp:cNvPr id="0" name=""/>
        <dsp:cNvSpPr/>
      </dsp:nvSpPr>
      <dsp:spPr>
        <a:xfrm>
          <a:off x="2576491" y="4332403"/>
          <a:ext cx="2404723" cy="142705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21594000" lon="2400000" rev="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Transparence</a:t>
          </a:r>
          <a:endParaRPr lang="fr-FR" sz="1700" kern="1200" dirty="0"/>
        </a:p>
      </dsp:txBody>
      <dsp:txXfrm>
        <a:off x="2576491" y="4332403"/>
        <a:ext cx="2404723" cy="1427059"/>
      </dsp:txXfrm>
    </dsp:sp>
    <dsp:sp modelId="{222802DB-0664-4BB8-9E8D-281F7EFB6627}">
      <dsp:nvSpPr>
        <dsp:cNvPr id="0" name=""/>
        <dsp:cNvSpPr/>
      </dsp:nvSpPr>
      <dsp:spPr>
        <a:xfrm>
          <a:off x="0" y="2202795"/>
          <a:ext cx="2083078" cy="142705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2700000">
            <a:rot lat="21594000" lon="2400000" rev="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Efficacité</a:t>
          </a:r>
          <a:endParaRPr lang="fr-FR" sz="2000" kern="1200" dirty="0"/>
        </a:p>
      </dsp:txBody>
      <dsp:txXfrm>
        <a:off x="0" y="2202795"/>
        <a:ext cx="2083078" cy="142705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373B87-DBF1-4705-A8AC-5B119581A750}">
      <dsp:nvSpPr>
        <dsp:cNvPr id="0" name=""/>
        <dsp:cNvSpPr/>
      </dsp:nvSpPr>
      <dsp:spPr>
        <a:xfrm>
          <a:off x="3829461" y="2070484"/>
          <a:ext cx="2534681" cy="2534681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1800000">
            <a:rot lat="0" lon="1800000" rev="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Optimisation des tournées</a:t>
          </a:r>
          <a:endParaRPr lang="fr-FR" sz="1300" kern="1200" dirty="0"/>
        </a:p>
      </dsp:txBody>
      <dsp:txXfrm>
        <a:off x="3829461" y="2070484"/>
        <a:ext cx="2534681" cy="2534681"/>
      </dsp:txXfrm>
    </dsp:sp>
    <dsp:sp modelId="{B3693458-4FDE-480D-8F16-0A96AD47B5AA}">
      <dsp:nvSpPr>
        <dsp:cNvPr id="0" name=""/>
        <dsp:cNvSpPr/>
      </dsp:nvSpPr>
      <dsp:spPr>
        <a:xfrm>
          <a:off x="2291294" y="1474723"/>
          <a:ext cx="1843404" cy="1843404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1800000">
            <a:rot lat="0" lon="1800000" rev="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Anticipation des commandes</a:t>
          </a:r>
          <a:endParaRPr lang="fr-FR" sz="1300" kern="1200" dirty="0"/>
        </a:p>
      </dsp:txBody>
      <dsp:txXfrm>
        <a:off x="2291294" y="1474723"/>
        <a:ext cx="1843404" cy="1843404"/>
      </dsp:txXfrm>
    </dsp:sp>
    <dsp:sp modelId="{823F5C59-04F4-4891-8633-05DA9A5F008C}">
      <dsp:nvSpPr>
        <dsp:cNvPr id="0" name=""/>
        <dsp:cNvSpPr/>
      </dsp:nvSpPr>
      <dsp:spPr>
        <a:xfrm rot="20700000">
          <a:off x="3323789" y="202962"/>
          <a:ext cx="1806160" cy="1806160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1800000">
            <a:rot lat="0" lon="1800000" rev="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Suivi client</a:t>
          </a:r>
          <a:endParaRPr lang="fr-FR" sz="1300" kern="1200" dirty="0"/>
        </a:p>
      </dsp:txBody>
      <dsp:txXfrm>
        <a:off x="3719933" y="599106"/>
        <a:ext cx="1013872" cy="1013872"/>
      </dsp:txXfrm>
    </dsp:sp>
    <dsp:sp modelId="{428271F4-3385-4DA9-B5FB-4B8FE8157299}">
      <dsp:nvSpPr>
        <dsp:cNvPr id="0" name=""/>
        <dsp:cNvSpPr/>
      </dsp:nvSpPr>
      <dsp:spPr>
        <a:xfrm>
          <a:off x="3575688" y="1688747"/>
          <a:ext cx="3244392" cy="3244392"/>
        </a:xfrm>
        <a:prstGeom prst="circularArrow">
          <a:avLst>
            <a:gd name="adj1" fmla="val 4688"/>
            <a:gd name="adj2" fmla="val 299029"/>
            <a:gd name="adj3" fmla="val 2525252"/>
            <a:gd name="adj4" fmla="val 15841841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1800000">
            <a:rot lat="0" lon="1800000" rev="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D0ED24-AC12-4EBD-A9CF-2512BA79E88D}">
      <dsp:nvSpPr>
        <dsp:cNvPr id="0" name=""/>
        <dsp:cNvSpPr/>
      </dsp:nvSpPr>
      <dsp:spPr>
        <a:xfrm>
          <a:off x="1964831" y="1065070"/>
          <a:ext cx="2357253" cy="235725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1800000">
            <a:rot lat="0" lon="1800000" rev="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FD032A-8BB3-4652-B923-DBD29BB43727}">
      <dsp:nvSpPr>
        <dsp:cNvPr id="0" name=""/>
        <dsp:cNvSpPr/>
      </dsp:nvSpPr>
      <dsp:spPr>
        <a:xfrm>
          <a:off x="2906005" y="-194432"/>
          <a:ext cx="2541594" cy="25415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fov="1800000">
            <a:rot lat="0" lon="1800000" rev="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99186F-2FDE-4FDD-9C6D-CE8A5DC1228F}">
      <dsp:nvSpPr>
        <dsp:cNvPr id="0" name=""/>
        <dsp:cNvSpPr/>
      </dsp:nvSpPr>
      <dsp:spPr>
        <a:xfrm>
          <a:off x="2952337" y="1076058"/>
          <a:ext cx="1097032" cy="10970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isometricOffAxis1Left">
            <a:rot lat="1080000" lon="2400000" rev="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 smtClean="0"/>
            <a:t>BD</a:t>
          </a:r>
          <a:endParaRPr lang="fr-FR" sz="4000" kern="1200" dirty="0"/>
        </a:p>
      </dsp:txBody>
      <dsp:txXfrm>
        <a:off x="2952337" y="1076058"/>
        <a:ext cx="1097032" cy="1097032"/>
      </dsp:txXfrm>
    </dsp:sp>
    <dsp:sp modelId="{54D64953-EB90-4576-932D-0FC24E863302}">
      <dsp:nvSpPr>
        <dsp:cNvPr id="0" name=""/>
        <dsp:cNvSpPr/>
      </dsp:nvSpPr>
      <dsp:spPr>
        <a:xfrm rot="13181947">
          <a:off x="2558982" y="1069823"/>
          <a:ext cx="587583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587583" y="16721"/>
              </a:lnTo>
            </a:path>
          </a:pathLst>
        </a:custGeom>
        <a:noFill/>
        <a:ln w="34925" cap="flat" cmpd="sng" algn="ctr">
          <a:solidFill>
            <a:srgbClr val="FFFFFF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isometricOffAxis1Left">
            <a:rot lat="1080000" lon="2400000" rev="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3181947">
        <a:off x="2838084" y="1071855"/>
        <a:ext cx="29379" cy="29379"/>
      </dsp:txXfrm>
    </dsp:sp>
    <dsp:sp modelId="{91F2BE46-7E0B-4012-9F7B-D1E6383CDE2C}">
      <dsp:nvSpPr>
        <dsp:cNvPr id="0" name=""/>
        <dsp:cNvSpPr/>
      </dsp:nvSpPr>
      <dsp:spPr>
        <a:xfrm>
          <a:off x="1656178" y="0"/>
          <a:ext cx="1097032" cy="109703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isometricOffAxis1Left">
            <a:rot lat="1080000" lon="2400000" rev="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/>
            <a:t>Commerciaux</a:t>
          </a:r>
          <a:endParaRPr lang="fr-FR" sz="1050" kern="1200" dirty="0"/>
        </a:p>
      </dsp:txBody>
      <dsp:txXfrm>
        <a:off x="1656178" y="0"/>
        <a:ext cx="1097032" cy="1097032"/>
      </dsp:txXfrm>
    </dsp:sp>
    <dsp:sp modelId="{23BFCFC3-1003-4691-85D1-937BDF08B94D}">
      <dsp:nvSpPr>
        <dsp:cNvPr id="0" name=""/>
        <dsp:cNvSpPr/>
      </dsp:nvSpPr>
      <dsp:spPr>
        <a:xfrm rot="25">
          <a:off x="4049369" y="1607858"/>
          <a:ext cx="488754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488754" y="16721"/>
              </a:lnTo>
            </a:path>
          </a:pathLst>
        </a:custGeom>
        <a:noFill/>
        <a:ln w="34925" cap="flat" cmpd="sng" algn="ctr">
          <a:solidFill>
            <a:srgbClr val="FFFFFF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isometricOffAxis1Left">
            <a:rot lat="1080000" lon="2400000" rev="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25">
        <a:off x="4281527" y="1612361"/>
        <a:ext cx="24437" cy="24437"/>
      </dsp:txXfrm>
    </dsp:sp>
    <dsp:sp modelId="{E06A9B5B-B866-43D0-BDAA-AEDDA43C8DC3}">
      <dsp:nvSpPr>
        <dsp:cNvPr id="0" name=""/>
        <dsp:cNvSpPr/>
      </dsp:nvSpPr>
      <dsp:spPr>
        <a:xfrm>
          <a:off x="4538124" y="1076069"/>
          <a:ext cx="1097032" cy="109703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isometricOffAxis1Left">
            <a:rot lat="1080000" lon="2400000" rev="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Secrétaire</a:t>
          </a:r>
          <a:endParaRPr lang="fr-FR" sz="1400" kern="1200" dirty="0"/>
        </a:p>
      </dsp:txBody>
      <dsp:txXfrm>
        <a:off x="4538124" y="1076069"/>
        <a:ext cx="1097032" cy="1097032"/>
      </dsp:txXfrm>
    </dsp:sp>
    <dsp:sp modelId="{AB70D41E-C285-4724-A07D-036253D31093}">
      <dsp:nvSpPr>
        <dsp:cNvPr id="0" name=""/>
        <dsp:cNvSpPr/>
      </dsp:nvSpPr>
      <dsp:spPr>
        <a:xfrm rot="8453744">
          <a:off x="2546785" y="2141485"/>
          <a:ext cx="595068" cy="33442"/>
        </a:xfrm>
        <a:custGeom>
          <a:avLst/>
          <a:gdLst/>
          <a:ahLst/>
          <a:cxnLst/>
          <a:rect l="0" t="0" r="0" b="0"/>
          <a:pathLst>
            <a:path>
              <a:moveTo>
                <a:pt x="0" y="16721"/>
              </a:moveTo>
              <a:lnTo>
                <a:pt x="595068" y="16721"/>
              </a:lnTo>
            </a:path>
          </a:pathLst>
        </a:custGeom>
        <a:noFill/>
        <a:ln w="34925" cap="flat" cmpd="sng" algn="ctr">
          <a:solidFill>
            <a:srgbClr val="FFFFFF"/>
          </a:solidFill>
          <a:prstDash val="solid"/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isometricOffAxis1Left">
            <a:rot lat="1080000" lon="2400000" rev="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8453744">
        <a:off x="2829442" y="2143329"/>
        <a:ext cx="29753" cy="29753"/>
      </dsp:txXfrm>
    </dsp:sp>
    <dsp:sp modelId="{4892CDF7-ACE5-4672-B633-931819DDB8FF}">
      <dsp:nvSpPr>
        <dsp:cNvPr id="0" name=""/>
        <dsp:cNvSpPr/>
      </dsp:nvSpPr>
      <dsp:spPr>
        <a:xfrm>
          <a:off x="1639268" y="2143322"/>
          <a:ext cx="1097032" cy="109703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34925">
          <a:solidFill>
            <a:srgbClr val="FFFFFF"/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isometricOffAxis1Left">
            <a:rot lat="1080000" lon="2400000" rev="0"/>
          </a:camera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Organisateur de </a:t>
          </a:r>
          <a:r>
            <a:rPr lang="fr-FR" sz="1100" kern="1200" dirty="0" err="1" smtClean="0"/>
            <a:t>tounrnées</a:t>
          </a:r>
          <a:endParaRPr lang="fr-FR" sz="1100" kern="1200" dirty="0"/>
        </a:p>
      </dsp:txBody>
      <dsp:txXfrm>
        <a:off x="1639268" y="2143322"/>
        <a:ext cx="1097032" cy="109703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A2D599-FFFE-47B3-A748-5CFB4AE5F4CA}">
      <dsp:nvSpPr>
        <dsp:cNvPr id="0" name=""/>
        <dsp:cNvSpPr/>
      </dsp:nvSpPr>
      <dsp:spPr>
        <a:xfrm>
          <a:off x="2976" y="345864"/>
          <a:ext cx="922734" cy="865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Base de données </a:t>
          </a:r>
          <a:r>
            <a:rPr lang="fr-FR" sz="1600" kern="1200" dirty="0" err="1" smtClean="0"/>
            <a:t>mySql</a:t>
          </a:r>
          <a:endParaRPr lang="fr-FR" sz="1600" kern="1200" dirty="0"/>
        </a:p>
      </dsp:txBody>
      <dsp:txXfrm>
        <a:off x="2976" y="345864"/>
        <a:ext cx="922734" cy="865063"/>
      </dsp:txXfrm>
    </dsp:sp>
    <dsp:sp modelId="{D482943B-B7E9-4EC4-8C27-9A445A3DC8A5}">
      <dsp:nvSpPr>
        <dsp:cNvPr id="0" name=""/>
        <dsp:cNvSpPr/>
      </dsp:nvSpPr>
      <dsp:spPr>
        <a:xfrm>
          <a:off x="1018319" y="663976"/>
          <a:ext cx="196329" cy="2288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1018319" y="663976"/>
        <a:ext cx="196329" cy="228838"/>
      </dsp:txXfrm>
    </dsp:sp>
    <dsp:sp modelId="{1997EBFF-A2A2-44F6-B4C7-39E1E2543F4D}">
      <dsp:nvSpPr>
        <dsp:cNvPr id="0" name=""/>
        <dsp:cNvSpPr/>
      </dsp:nvSpPr>
      <dsp:spPr>
        <a:xfrm>
          <a:off x="1296144" y="345864"/>
          <a:ext cx="922734" cy="865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J2EE </a:t>
          </a:r>
          <a:r>
            <a:rPr lang="fr-FR" sz="1600" kern="1200" dirty="0" err="1" smtClean="0"/>
            <a:t>entity</a:t>
          </a:r>
          <a:endParaRPr lang="fr-FR" sz="1600" kern="1200" dirty="0"/>
        </a:p>
      </dsp:txBody>
      <dsp:txXfrm>
        <a:off x="1296144" y="345864"/>
        <a:ext cx="922734" cy="865063"/>
      </dsp:txXfrm>
    </dsp:sp>
    <dsp:sp modelId="{D6D9FBB3-DC3A-4145-A489-F7ABAA202ADA}">
      <dsp:nvSpPr>
        <dsp:cNvPr id="0" name=""/>
        <dsp:cNvSpPr/>
      </dsp:nvSpPr>
      <dsp:spPr>
        <a:xfrm>
          <a:off x="2310817" y="663976"/>
          <a:ext cx="194909" cy="2288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2310817" y="663976"/>
        <a:ext cx="194909" cy="228838"/>
      </dsp:txXfrm>
    </dsp:sp>
    <dsp:sp modelId="{A80CD2A5-8364-4766-92B6-D0CF4696A2F7}">
      <dsp:nvSpPr>
        <dsp:cNvPr id="0" name=""/>
        <dsp:cNvSpPr/>
      </dsp:nvSpPr>
      <dsp:spPr>
        <a:xfrm>
          <a:off x="2586632" y="345864"/>
          <a:ext cx="922734" cy="865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J2EE </a:t>
          </a:r>
          <a:r>
            <a:rPr lang="fr-FR" sz="1600" kern="1200" dirty="0" err="1" smtClean="0"/>
            <a:t>facade</a:t>
          </a:r>
          <a:endParaRPr lang="fr-FR" sz="1600" kern="1200" dirty="0" smtClean="0"/>
        </a:p>
      </dsp:txBody>
      <dsp:txXfrm>
        <a:off x="2586632" y="345864"/>
        <a:ext cx="922734" cy="865063"/>
      </dsp:txXfrm>
    </dsp:sp>
    <dsp:sp modelId="{B28EF5E4-E61F-475E-AF10-1CC0400C590E}">
      <dsp:nvSpPr>
        <dsp:cNvPr id="0" name=""/>
        <dsp:cNvSpPr/>
      </dsp:nvSpPr>
      <dsp:spPr>
        <a:xfrm rot="55507">
          <a:off x="3604120" y="674579"/>
          <a:ext cx="200931" cy="2288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 rot="55507">
        <a:off x="3604120" y="674579"/>
        <a:ext cx="200931" cy="228838"/>
      </dsp:txXfrm>
    </dsp:sp>
    <dsp:sp modelId="{6ECB8BEC-B542-4982-BBAD-4A4CDDC3B91C}">
      <dsp:nvSpPr>
        <dsp:cNvPr id="0" name=""/>
        <dsp:cNvSpPr/>
      </dsp:nvSpPr>
      <dsp:spPr>
        <a:xfrm>
          <a:off x="3888433" y="366885"/>
          <a:ext cx="922734" cy="865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J2EE </a:t>
          </a:r>
          <a:r>
            <a:rPr lang="fr-FR" sz="1600" kern="1200" dirty="0" err="1" smtClean="0"/>
            <a:t>beans</a:t>
          </a:r>
          <a:endParaRPr lang="fr-FR" sz="1600" kern="1200" dirty="0" smtClean="0"/>
        </a:p>
      </dsp:txBody>
      <dsp:txXfrm>
        <a:off x="3888433" y="366885"/>
        <a:ext cx="922734" cy="865063"/>
      </dsp:txXfrm>
    </dsp:sp>
    <dsp:sp modelId="{8A509DA3-22F1-4630-AD18-783D38CAA742}">
      <dsp:nvSpPr>
        <dsp:cNvPr id="0" name=""/>
        <dsp:cNvSpPr/>
      </dsp:nvSpPr>
      <dsp:spPr>
        <a:xfrm rot="21579051">
          <a:off x="4900946" y="681059"/>
          <a:ext cx="190337" cy="2288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 rot="21579051">
        <a:off x="4900946" y="681059"/>
        <a:ext cx="190337" cy="228838"/>
      </dsp:txXfrm>
    </dsp:sp>
    <dsp:sp modelId="{9E147B28-FA38-4BEB-91B8-444EA9DB076E}">
      <dsp:nvSpPr>
        <dsp:cNvPr id="0" name=""/>
        <dsp:cNvSpPr/>
      </dsp:nvSpPr>
      <dsp:spPr>
        <a:xfrm>
          <a:off x="5170289" y="359073"/>
          <a:ext cx="922734" cy="865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JSF</a:t>
          </a:r>
        </a:p>
      </dsp:txBody>
      <dsp:txXfrm>
        <a:off x="5170289" y="359073"/>
        <a:ext cx="922734" cy="86506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EF7C34-4337-4B69-8DE7-0BBC7A62B72E}">
      <dsp:nvSpPr>
        <dsp:cNvPr id="0" name=""/>
        <dsp:cNvSpPr/>
      </dsp:nvSpPr>
      <dsp:spPr>
        <a:xfrm>
          <a:off x="513373" y="2876"/>
          <a:ext cx="1205501" cy="7233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Stock réel</a:t>
          </a:r>
          <a:endParaRPr lang="fr-FR" sz="1200" kern="1200" dirty="0"/>
        </a:p>
      </dsp:txBody>
      <dsp:txXfrm>
        <a:off x="513373" y="2876"/>
        <a:ext cx="1205501" cy="723300"/>
      </dsp:txXfrm>
    </dsp:sp>
    <dsp:sp modelId="{04502AD7-35F5-483A-9C6E-D64FC808B6D8}">
      <dsp:nvSpPr>
        <dsp:cNvPr id="0" name=""/>
        <dsp:cNvSpPr/>
      </dsp:nvSpPr>
      <dsp:spPr>
        <a:xfrm>
          <a:off x="513373" y="846726"/>
          <a:ext cx="1205501" cy="723300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Hypothèse</a:t>
          </a:r>
          <a:endParaRPr lang="fr-FR" sz="1200" kern="1200" dirty="0"/>
        </a:p>
      </dsp:txBody>
      <dsp:txXfrm>
        <a:off x="513373" y="846726"/>
        <a:ext cx="1205501" cy="723300"/>
      </dsp:txXfrm>
    </dsp:sp>
    <dsp:sp modelId="{2514B9A1-4EAE-49E7-9865-F27ECAC170D7}">
      <dsp:nvSpPr>
        <dsp:cNvPr id="0" name=""/>
        <dsp:cNvSpPr/>
      </dsp:nvSpPr>
      <dsp:spPr>
        <a:xfrm>
          <a:off x="513373" y="1690577"/>
          <a:ext cx="1205501" cy="723300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Estimation automatique</a:t>
          </a:r>
          <a:endParaRPr lang="fr-FR" sz="1200" kern="1200" dirty="0"/>
        </a:p>
      </dsp:txBody>
      <dsp:txXfrm>
        <a:off x="513373" y="1690577"/>
        <a:ext cx="1205501" cy="723300"/>
      </dsp:txXfrm>
    </dsp:sp>
    <dsp:sp modelId="{D715A1A4-08A1-4BB8-84B0-D8CC2A7B89B4}">
      <dsp:nvSpPr>
        <dsp:cNvPr id="0" name=""/>
        <dsp:cNvSpPr/>
      </dsp:nvSpPr>
      <dsp:spPr>
        <a:xfrm>
          <a:off x="513373" y="2534428"/>
          <a:ext cx="1205501" cy="72330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Intervention d’un commercial</a:t>
          </a:r>
          <a:endParaRPr lang="fr-FR" sz="1200" kern="1200" dirty="0"/>
        </a:p>
      </dsp:txBody>
      <dsp:txXfrm>
        <a:off x="513373" y="2534428"/>
        <a:ext cx="1205501" cy="723300"/>
      </dsp:txXfrm>
    </dsp:sp>
    <dsp:sp modelId="{C6B2492D-D2C8-4F12-AF4B-0913E40B9329}">
      <dsp:nvSpPr>
        <dsp:cNvPr id="0" name=""/>
        <dsp:cNvSpPr/>
      </dsp:nvSpPr>
      <dsp:spPr>
        <a:xfrm>
          <a:off x="513373" y="3378279"/>
          <a:ext cx="1205501" cy="723300"/>
        </a:xfrm>
        <a:prstGeom prst="rect">
          <a:avLst/>
        </a:prstGeom>
        <a:solidFill>
          <a:srgbClr val="9900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Intervention d’un commercial et des transporteurs</a:t>
          </a:r>
          <a:endParaRPr lang="fr-FR" sz="1200" kern="1200" dirty="0"/>
        </a:p>
      </dsp:txBody>
      <dsp:txXfrm>
        <a:off x="513373" y="3378279"/>
        <a:ext cx="1205501" cy="7233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894FD5-7E95-40DE-B5E0-F4001ECF2359}">
      <dsp:nvSpPr>
        <dsp:cNvPr id="0" name=""/>
        <dsp:cNvSpPr/>
      </dsp:nvSpPr>
      <dsp:spPr>
        <a:xfrm>
          <a:off x="6439947" y="1763182"/>
          <a:ext cx="2750071" cy="14743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Camions liés à des commandes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Commandes potentielles</a:t>
          </a:r>
          <a:endParaRPr lang="fr-FR" sz="1800" kern="1200" dirty="0"/>
        </a:p>
      </dsp:txBody>
      <dsp:txXfrm>
        <a:off x="6439947" y="1763182"/>
        <a:ext cx="2750071" cy="1474311"/>
      </dsp:txXfrm>
    </dsp:sp>
    <dsp:sp modelId="{49A746E6-F229-4767-9BE3-5A25F6BD76CF}">
      <dsp:nvSpPr>
        <dsp:cNvPr id="0" name=""/>
        <dsp:cNvSpPr/>
      </dsp:nvSpPr>
      <dsp:spPr>
        <a:xfrm flipH="1" flipV="1">
          <a:off x="9562715" y="991966"/>
          <a:ext cx="1022460" cy="86352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300" kern="1200" dirty="0"/>
        </a:p>
      </dsp:txBody>
      <dsp:txXfrm flipH="1" flipV="1">
        <a:off x="9562715" y="991966"/>
        <a:ext cx="1022460" cy="863521"/>
      </dsp:txXfrm>
    </dsp:sp>
    <dsp:sp modelId="{E536D018-05F8-450B-8E2C-FC5709D65E0A}">
      <dsp:nvSpPr>
        <dsp:cNvPr id="0" name=""/>
        <dsp:cNvSpPr/>
      </dsp:nvSpPr>
      <dsp:spPr>
        <a:xfrm>
          <a:off x="444140" y="1931282"/>
          <a:ext cx="2634974" cy="14129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Camions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Commandes</a:t>
          </a:r>
          <a:endParaRPr lang="fr-FR" sz="1800" kern="1200" dirty="0"/>
        </a:p>
      </dsp:txBody>
      <dsp:txXfrm>
        <a:off x="444140" y="1931282"/>
        <a:ext cx="2634974" cy="1412913"/>
      </dsp:txXfrm>
    </dsp:sp>
    <dsp:sp modelId="{B11A0B29-CEC0-4069-8E2F-2CBFC41ADE5D}">
      <dsp:nvSpPr>
        <dsp:cNvPr id="0" name=""/>
        <dsp:cNvSpPr/>
      </dsp:nvSpPr>
      <dsp:spPr>
        <a:xfrm>
          <a:off x="3182981" y="1358542"/>
          <a:ext cx="3031256" cy="252273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Optimisateur de </a:t>
          </a:r>
          <a:r>
            <a:rPr lang="fr-FR" sz="1800" b="1" kern="1200" dirty="0" smtClean="0"/>
            <a:t>tournées</a:t>
          </a:r>
          <a:endParaRPr lang="fr-FR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 smtClean="0"/>
        </a:p>
      </dsp:txBody>
      <dsp:txXfrm>
        <a:off x="3182981" y="1358542"/>
        <a:ext cx="3031256" cy="2522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48655-0F1A-4C3B-AAA3-F35E58169C73}" type="datetimeFigureOut">
              <a:rPr lang="fr-FR" smtClean="0"/>
              <a:pPr/>
              <a:t>17/12/2010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F5E72-CD82-45CE-83AB-844FF11E75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75F57-5781-408B-9331-40C0BF0BFB49}" type="datetimeFigureOut">
              <a:rPr lang="fr-FR" smtClean="0"/>
              <a:pPr/>
              <a:t>17/12/2010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EFC39-A7FC-4BCF-85B4-715B4AECB3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FC39-A7FC-4BCF-85B4-715B4AECB392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FC39-A7FC-4BCF-85B4-715B4AECB392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FC39-A7FC-4BCF-85B4-715B4AECB392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FC39-A7FC-4BCF-85B4-715B4AECB392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FC39-A7FC-4BCF-85B4-715B4AECB392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FC39-A7FC-4BCF-85B4-715B4AECB392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FC39-A7FC-4BCF-85B4-715B4AECB392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FC39-A7FC-4BCF-85B4-715B4AECB392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</a:t>
            </a:r>
            <a:r>
              <a:rPr lang="fr-FR" dirty="0" err="1" smtClean="0"/>
              <a:t>nbr</a:t>
            </a:r>
            <a:r>
              <a:rPr lang="fr-FR" dirty="0" smtClean="0"/>
              <a:t> de commandes</a:t>
            </a:r>
            <a:r>
              <a:rPr lang="fr-FR" baseline="0" dirty="0" smtClean="0"/>
              <a:t> livrées et le plus important, </a:t>
            </a:r>
          </a:p>
          <a:p>
            <a:r>
              <a:rPr lang="fr-FR" baseline="0" dirty="0" smtClean="0"/>
              <a:t>Si on a deux affectations qui livrent autant de commande, il faut prendre celle </a:t>
            </a:r>
            <a:r>
              <a:rPr lang="fr-FR" baseline="0" dirty="0" err="1" smtClean="0"/>
              <a:t>ac</a:t>
            </a:r>
            <a:r>
              <a:rPr lang="fr-FR" baseline="0" dirty="0" smtClean="0"/>
              <a:t> le meilleur taux de remplissage car signifie qu’on est plus efficace </a:t>
            </a:r>
            <a:r>
              <a:rPr lang="fr-FR" baseline="0" dirty="0" err="1" smtClean="0"/>
              <a:t>ac</a:t>
            </a:r>
            <a:r>
              <a:rPr lang="fr-FR" baseline="0" dirty="0" smtClean="0"/>
              <a:t> cette affectation : on livre plus.</a:t>
            </a:r>
          </a:p>
          <a:p>
            <a:r>
              <a:rPr lang="fr-FR" baseline="0" dirty="0" smtClean="0"/>
              <a:t>La distance ne vient qu’en dernier.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FC39-A7FC-4BCF-85B4-715B4AECB392}" type="slidenum">
              <a:rPr lang="fr-FR" smtClean="0"/>
              <a:pPr/>
              <a:t>50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</a:t>
            </a:r>
            <a:r>
              <a:rPr lang="fr-FR" dirty="0" err="1" smtClean="0"/>
              <a:t>nbr</a:t>
            </a:r>
            <a:r>
              <a:rPr lang="fr-FR" dirty="0" smtClean="0"/>
              <a:t> de commandes</a:t>
            </a:r>
            <a:r>
              <a:rPr lang="fr-FR" baseline="0" dirty="0" smtClean="0"/>
              <a:t> livrées et le plus important, </a:t>
            </a:r>
          </a:p>
          <a:p>
            <a:r>
              <a:rPr lang="fr-FR" baseline="0" dirty="0" smtClean="0"/>
              <a:t>Si on a deux affectations qui livrent autant de commande, il faut prendre celle </a:t>
            </a:r>
            <a:r>
              <a:rPr lang="fr-FR" baseline="0" dirty="0" err="1" smtClean="0"/>
              <a:t>ac</a:t>
            </a:r>
            <a:r>
              <a:rPr lang="fr-FR" baseline="0" dirty="0" smtClean="0"/>
              <a:t> le meilleur taux de remplissage car signifie qu’on est plus efficace </a:t>
            </a:r>
            <a:r>
              <a:rPr lang="fr-FR" baseline="0" dirty="0" err="1" smtClean="0"/>
              <a:t>ac</a:t>
            </a:r>
            <a:r>
              <a:rPr lang="fr-FR" baseline="0" dirty="0" smtClean="0"/>
              <a:t> cette affectation : on livre plus.</a:t>
            </a:r>
          </a:p>
          <a:p>
            <a:r>
              <a:rPr lang="fr-FR" baseline="0" dirty="0" smtClean="0"/>
              <a:t>La distance ne vient </a:t>
            </a:r>
            <a:r>
              <a:rPr lang="fr-FR" baseline="0" smtClean="0"/>
              <a:t>qu’en dernier.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FC39-A7FC-4BCF-85B4-715B4AECB392}" type="slidenum">
              <a:rPr lang="fr-FR" smtClean="0"/>
              <a:pPr/>
              <a:t>51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</a:t>
            </a:r>
            <a:r>
              <a:rPr lang="fr-FR" dirty="0" err="1" smtClean="0"/>
              <a:t>nbr</a:t>
            </a:r>
            <a:r>
              <a:rPr lang="fr-FR" dirty="0" smtClean="0"/>
              <a:t> de commandes</a:t>
            </a:r>
            <a:r>
              <a:rPr lang="fr-FR" baseline="0" dirty="0" smtClean="0"/>
              <a:t> livrées et le plus important, </a:t>
            </a:r>
          </a:p>
          <a:p>
            <a:r>
              <a:rPr lang="fr-FR" baseline="0" dirty="0" smtClean="0"/>
              <a:t>Si on a deux affectations qui livrent autant de commande, il faut prendre celle </a:t>
            </a:r>
            <a:r>
              <a:rPr lang="fr-FR" baseline="0" dirty="0" err="1" smtClean="0"/>
              <a:t>ac</a:t>
            </a:r>
            <a:r>
              <a:rPr lang="fr-FR" baseline="0" dirty="0" smtClean="0"/>
              <a:t> le meilleur taux de remplissage car signifie qu’on est plus efficace </a:t>
            </a:r>
            <a:r>
              <a:rPr lang="fr-FR" baseline="0" dirty="0" err="1" smtClean="0"/>
              <a:t>ac</a:t>
            </a:r>
            <a:r>
              <a:rPr lang="fr-FR" baseline="0" dirty="0" smtClean="0"/>
              <a:t> cette affectation : on livre plus.</a:t>
            </a:r>
          </a:p>
          <a:p>
            <a:r>
              <a:rPr lang="fr-FR" baseline="0" dirty="0" smtClean="0"/>
              <a:t>La distance ne vient </a:t>
            </a:r>
            <a:r>
              <a:rPr lang="fr-FR" baseline="0" smtClean="0"/>
              <a:t>qu’en dernier.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FC39-A7FC-4BCF-85B4-715B4AECB392}" type="slidenum">
              <a:rPr lang="fr-FR" smtClean="0"/>
              <a:pPr/>
              <a:t>52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FC39-A7FC-4BCF-85B4-715B4AECB392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FC39-A7FC-4BCF-85B4-715B4AECB392}" type="slidenum">
              <a:rPr lang="fr-FR" smtClean="0"/>
              <a:pPr/>
              <a:t>55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FC39-A7FC-4BCF-85B4-715B4AECB392}" type="slidenum">
              <a:rPr lang="fr-FR" smtClean="0"/>
              <a:pPr/>
              <a:t>56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FC39-A7FC-4BCF-85B4-715B4AECB392}" type="slidenum">
              <a:rPr lang="fr-FR" smtClean="0"/>
              <a:pPr/>
              <a:t>61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FC39-A7FC-4BCF-85B4-715B4AECB392}" type="slidenum">
              <a:rPr lang="fr-FR" smtClean="0"/>
              <a:pPr/>
              <a:t>64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FC39-A7FC-4BCF-85B4-715B4AECB392}" type="slidenum">
              <a:rPr lang="fr-FR" smtClean="0"/>
              <a:pPr/>
              <a:t>65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FC39-A7FC-4BCF-85B4-715B4AECB392}" type="slidenum">
              <a:rPr lang="fr-FR" smtClean="0"/>
              <a:pPr/>
              <a:t>66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FC39-A7FC-4BCF-85B4-715B4AECB392}" type="slidenum">
              <a:rPr lang="fr-FR" smtClean="0"/>
              <a:pPr/>
              <a:t>67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FC39-A7FC-4BCF-85B4-715B4AECB392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DEAL : base de donnée de l’entreprise,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premiere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base de données de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lentreprise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400" b="1" dirty="0" smtClean="0">
                <a:latin typeface="Calibri" pitchFamily="34" charset="0"/>
                <a:cs typeface="Arial" pitchFamily="34" charset="0"/>
              </a:rPr>
              <a:t>ERESIS</a:t>
            </a: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logiciel de Production</a:t>
            </a:r>
            <a:r>
              <a:rPr kumimoji="0" lang="fr-FR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assisté par ordinateur, a été implémenté lors de</a:t>
            </a: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la modernisation de l’usine de production</a:t>
            </a:r>
            <a:endParaRPr kumimoji="0" lang="fr-FR" sz="4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latin typeface="Calibri" pitchFamily="34" charset="0"/>
                <a:cs typeface="Arial" pitchFamily="34" charset="0"/>
              </a:rPr>
              <a:t>ASAPE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interface permettant aux commerciaux d’avoir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acces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aux informations depuis leur Pc portable et  de passer des commandes,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synchronisaaiton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ac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DEAL par internet en fin de journée.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FC39-A7FC-4BCF-85B4-715B4AECB392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FC39-A7FC-4BCF-85B4-715B4AECB392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Fonctionnel</a:t>
            </a:r>
            <a:r>
              <a:rPr lang="fr-FR" baseline="0" dirty="0" smtClean="0"/>
              <a:t> : qui répond avant tout à une fonction pratique.</a:t>
            </a:r>
          </a:p>
          <a:p>
            <a:r>
              <a:rPr lang="fr-FR" baseline="0" dirty="0" smtClean="0"/>
              <a:t>Simple : </a:t>
            </a:r>
            <a:r>
              <a:rPr lang="fr-FR" baseline="0" dirty="0" err="1" smtClean="0"/>
              <a:t>cad</a:t>
            </a:r>
            <a:r>
              <a:rPr lang="fr-FR" baseline="0" dirty="0" smtClean="0"/>
              <a:t> il faut que l’outil soit utilisable, que l’utilisation soit possible</a:t>
            </a:r>
          </a:p>
          <a:p>
            <a:r>
              <a:rPr lang="fr-FR" baseline="0" dirty="0" smtClean="0"/>
              <a:t>Transparence : il ne faut pas un outil qui </a:t>
            </a:r>
            <a:r>
              <a:rPr lang="fr-FR" baseline="0" dirty="0" err="1" smtClean="0"/>
              <a:t>touhce</a:t>
            </a:r>
            <a:r>
              <a:rPr lang="fr-FR" baseline="0" dirty="0" smtClean="0"/>
              <a:t> à toute la base de données et qui abime tout.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FC39-A7FC-4BCF-85B4-715B4AECB392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FC39-A7FC-4BCF-85B4-715B4AECB392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FC39-A7FC-4BCF-85B4-715B4AECB392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FC39-A7FC-4BCF-85B4-715B4AECB392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C468-767E-437B-97CC-CE884AD1F099}" type="datetime1">
              <a:rPr lang="fr-FR" smtClean="0"/>
              <a:pPr/>
              <a:t>17/12/2010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5790-A48F-4623-88BB-0BD7A36B6570}" type="datetime1">
              <a:rPr lang="fr-FR" smtClean="0"/>
              <a:pPr/>
              <a:t>17/12/2010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4B48-19DA-4268-821A-04B38BD5B868}" type="datetime1">
              <a:rPr lang="fr-FR" smtClean="0"/>
              <a:pPr/>
              <a:t>17/12/2010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3A02-F906-48AD-ADBA-7BCE28CB540A}" type="datetime1">
              <a:rPr lang="fr-FR" smtClean="0"/>
              <a:pPr/>
              <a:t>17/12/2010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0016-2B09-4FCF-AF41-C9D93B22ED5B}" type="datetime1">
              <a:rPr lang="fr-FR" smtClean="0"/>
              <a:pPr/>
              <a:t>17/12/2010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4334-DA4C-4AE5-A761-6D0938781BD4}" type="datetime1">
              <a:rPr lang="fr-FR" smtClean="0"/>
              <a:pPr/>
              <a:t>17/12/2010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13BE-C1D2-41BE-B40B-BDBD58564729}" type="datetime1">
              <a:rPr lang="fr-FR" smtClean="0"/>
              <a:pPr/>
              <a:t>17/12/2010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8CF1-65A7-46DE-B1ED-F4ECA2CF8E8E}" type="datetime1">
              <a:rPr lang="fr-FR" smtClean="0"/>
              <a:pPr/>
              <a:t>17/12/2010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/11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19C8-F1B8-4446-AE21-97F2DABE849C}" type="datetime1">
              <a:rPr lang="fr-FR" smtClean="0"/>
              <a:pPr/>
              <a:t>17/12/2010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/11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BE094-1ACC-41B7-8E7D-D2E9E0F6A0E1}" type="datetime1">
              <a:rPr lang="fr-FR" smtClean="0"/>
              <a:pPr/>
              <a:t>17/12/2010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/11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615B0-642A-4FC7-B4E8-CA8A2CBF3145}" type="datetime1">
              <a:rPr lang="fr-FR" smtClean="0"/>
              <a:pPr/>
              <a:t>17/12/2010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accent5">
                <a:lumMod val="75000"/>
              </a:schemeClr>
            </a:gs>
            <a:gs pos="0">
              <a:srgbClr val="FFEBFA"/>
            </a:gs>
            <a:gs pos="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733256"/>
            <a:ext cx="9144000" cy="1124744"/>
          </a:xfrm>
          <a:prstGeom prst="rect">
            <a:avLst/>
          </a:prstGeom>
          <a:gradFill flip="none" rotWithShape="1">
            <a:gsLst>
              <a:gs pos="23000">
                <a:schemeClr val="tx1">
                  <a:lumMod val="95000"/>
                  <a:lumOff val="5000"/>
                </a:schemeClr>
              </a:gs>
              <a:gs pos="10000">
                <a:schemeClr val="accent5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DB76E-46C4-4710-A7BC-CDF2D10EFC0A}" type="datetime1">
              <a:rPr lang="fr-FR" smtClean="0"/>
              <a:pPr/>
              <a:t>17/12/2010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/34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7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18.png"/><Relationship Id="rId5" Type="http://schemas.openxmlformats.org/officeDocument/2006/relationships/diagramLayout" Target="../diagrams/layout7.xml"/><Relationship Id="rId10" Type="http://schemas.openxmlformats.org/officeDocument/2006/relationships/image" Target="../media/image15.png"/><Relationship Id="rId4" Type="http://schemas.openxmlformats.org/officeDocument/2006/relationships/diagramData" Target="../diagrams/data7.xml"/><Relationship Id="rId9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4544" y="1628800"/>
            <a:ext cx="91440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dirty="0" smtClean="0"/>
              <a:t>Logistique, optimisation et aide à la décision </a:t>
            </a:r>
            <a:r>
              <a:rPr lang="fr-FR" sz="3600" dirty="0"/>
              <a:t/>
            </a:r>
            <a:br>
              <a:rPr lang="fr-FR" sz="3600" dirty="0"/>
            </a:b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7920880" cy="1752600"/>
          </a:xfrm>
        </p:spPr>
        <p:txBody>
          <a:bodyPr/>
          <a:lstStyle/>
          <a:p>
            <a:pPr algn="l"/>
            <a:r>
              <a:rPr lang="en-US" cap="small" dirty="0" err="1" smtClean="0">
                <a:solidFill>
                  <a:srgbClr val="FFFFFF"/>
                </a:solidFill>
                <a:ea typeface="Calibri"/>
                <a:cs typeface="Times New Roman"/>
              </a:rPr>
              <a:t>Entreprise</a:t>
            </a:r>
            <a:r>
              <a:rPr lang="en-US" cap="small" dirty="0" smtClean="0">
                <a:solidFill>
                  <a:srgbClr val="FFFFFF"/>
                </a:solidFill>
                <a:ea typeface="Calibri"/>
                <a:cs typeface="Times New Roman"/>
              </a:rPr>
              <a:t> </a:t>
            </a:r>
            <a:r>
              <a:rPr lang="en-US" cap="small" dirty="0" err="1" smtClean="0">
                <a:solidFill>
                  <a:srgbClr val="FFFFFF"/>
                </a:solidFill>
                <a:ea typeface="Calibri"/>
                <a:cs typeface="Times New Roman"/>
              </a:rPr>
              <a:t>partenaire</a:t>
            </a:r>
            <a:r>
              <a:rPr lang="en-US" cap="small" dirty="0" smtClean="0">
                <a:solidFill>
                  <a:srgbClr val="FFFFFF"/>
                </a:solidFill>
                <a:ea typeface="Calibri"/>
                <a:cs typeface="Times New Roman"/>
              </a:rPr>
              <a:t> G.A.I.C François </a:t>
            </a:r>
            <a:r>
              <a:rPr lang="en-US" cap="small" dirty="0" err="1" smtClean="0">
                <a:solidFill>
                  <a:srgbClr val="FFFFFF"/>
                </a:solidFill>
                <a:ea typeface="Calibri"/>
                <a:cs typeface="Times New Roman"/>
              </a:rPr>
              <a:t>Cholat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5719561"/>
            <a:ext cx="7056784" cy="120032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Antoine </a:t>
            </a:r>
            <a:r>
              <a:rPr lang="fr-FR" dirty="0" err="1" smtClean="0">
                <a:solidFill>
                  <a:schemeClr val="bg1"/>
                </a:solidFill>
              </a:rPr>
              <a:t>Braud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err="1" smtClean="0">
                <a:solidFill>
                  <a:schemeClr val="bg1"/>
                </a:solidFill>
              </a:rPr>
              <a:t>Soukaina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Chaouqui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Mounia </a:t>
            </a:r>
            <a:r>
              <a:rPr lang="fr-FR" dirty="0" err="1" smtClean="0">
                <a:solidFill>
                  <a:schemeClr val="bg1"/>
                </a:solidFill>
              </a:rPr>
              <a:t>Chorbi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err="1" smtClean="0">
                <a:solidFill>
                  <a:schemeClr val="bg1"/>
                </a:solidFill>
              </a:rPr>
              <a:t>Naoufal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Drouach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François </a:t>
            </a:r>
            <a:r>
              <a:rPr lang="fr-FR" dirty="0" err="1" smtClean="0">
                <a:solidFill>
                  <a:schemeClr val="bg1"/>
                </a:solidFill>
              </a:rPr>
              <a:t>Falou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Fabrice Jouve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Jurij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Lender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Basile Mayeur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Florian Ramis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Vincent </a:t>
            </a:r>
            <a:r>
              <a:rPr lang="fr-FR" dirty="0" err="1" smtClean="0">
                <a:solidFill>
                  <a:schemeClr val="bg1"/>
                </a:solidFill>
              </a:rPr>
              <a:t>Schamberger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Hugo </a:t>
            </a:r>
            <a:r>
              <a:rPr lang="fr-FR" dirty="0" err="1" smtClean="0">
                <a:solidFill>
                  <a:schemeClr val="bg1"/>
                </a:solidFill>
              </a:rPr>
              <a:t>Straziota</a:t>
            </a:r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1520" y="5229200"/>
            <a:ext cx="2448272" cy="52322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fr-FR" sz="2800" i="1" dirty="0" smtClean="0"/>
              <a:t>Etudiants :</a:t>
            </a:r>
            <a:endParaRPr lang="fr-FR" sz="2800" i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19457"/>
          <a:stretch>
            <a:fillRect/>
          </a:stretch>
        </p:blipFill>
        <p:spPr bwMode="auto">
          <a:xfrm rot="302790">
            <a:off x="7133771" y="5536013"/>
            <a:ext cx="1891887" cy="102672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21000000" lon="1200000" rev="0"/>
            </a:camera>
            <a:lightRig rig="harsh" dir="t">
              <a:rot lat="0" lon="0" rev="16200000"/>
            </a:lightRig>
          </a:scene3d>
          <a:sp3d extrusionH="254000" contourW="19050" prstMaterial="flat">
            <a:bevelB w="82550" h="44450"/>
            <a:contourClr>
              <a:srgbClr val="FFFFFF"/>
            </a:contourClr>
          </a:sp3d>
        </p:spPr>
      </p:pic>
      <p:sp>
        <p:nvSpPr>
          <p:cNvPr id="8" name="ZoneTexte 7"/>
          <p:cNvSpPr txBox="1"/>
          <p:nvPr/>
        </p:nvSpPr>
        <p:spPr>
          <a:xfrm>
            <a:off x="5436096" y="38610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Vendredi 17 </a:t>
            </a:r>
            <a:r>
              <a:rPr lang="fr-FR" dirty="0" err="1" smtClean="0">
                <a:solidFill>
                  <a:schemeClr val="bg1"/>
                </a:solidFill>
              </a:rPr>
              <a:t>Decembre</a:t>
            </a:r>
            <a:r>
              <a:rPr lang="fr-FR" dirty="0" smtClean="0">
                <a:solidFill>
                  <a:schemeClr val="bg1"/>
                </a:solidFill>
              </a:rPr>
              <a:t> 2010 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4544" y="1628800"/>
            <a:ext cx="9504040" cy="1470025"/>
          </a:xfrm>
        </p:spPr>
        <p:txBody>
          <a:bodyPr>
            <a:normAutofit/>
          </a:bodyPr>
          <a:lstStyle/>
          <a:p>
            <a:pPr algn="l"/>
            <a:r>
              <a:rPr lang="fr-FR" sz="4000" u="sng" dirty="0" smtClean="0"/>
              <a:t>Cahier des charges                                             .</a:t>
            </a:r>
            <a:endParaRPr lang="fr-FR" sz="3600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7920880" cy="2880320"/>
          </a:xfrm>
        </p:spPr>
        <p:txBody>
          <a:bodyPr>
            <a:normAutofit/>
          </a:bodyPr>
          <a:lstStyle/>
          <a:p>
            <a:pPr algn="l"/>
            <a:endParaRPr lang="en-US" cap="small" dirty="0" smtClean="0">
              <a:solidFill>
                <a:srgbClr val="FFFFFF"/>
              </a:solidFill>
              <a:cs typeface="Times New Roman"/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en-US" cap="small" dirty="0" err="1" smtClean="0">
                <a:solidFill>
                  <a:srgbClr val="FFFFFF"/>
                </a:solidFill>
                <a:cs typeface="Times New Roman"/>
              </a:rPr>
              <a:t>Objectifs</a:t>
            </a:r>
            <a:r>
              <a:rPr lang="en-US" cap="small" dirty="0" smtClean="0">
                <a:solidFill>
                  <a:srgbClr val="FFFFFF"/>
                </a:solidFill>
                <a:cs typeface="Times New Roman"/>
              </a:rPr>
              <a:t> et </a:t>
            </a:r>
            <a:r>
              <a:rPr lang="en-US" cap="small" dirty="0" err="1" smtClean="0">
                <a:solidFill>
                  <a:srgbClr val="FFFFFF"/>
                </a:solidFill>
                <a:cs typeface="Times New Roman"/>
              </a:rPr>
              <a:t>Exigences</a:t>
            </a:r>
            <a:r>
              <a:rPr lang="en-US" cap="small" dirty="0" smtClean="0">
                <a:solidFill>
                  <a:srgbClr val="FFFFFF"/>
                </a:solidFill>
                <a:cs typeface="Times New Roman"/>
              </a:rPr>
              <a:t> 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cap="small" dirty="0" smtClean="0">
                <a:solidFill>
                  <a:srgbClr val="FFFFFF"/>
                </a:solidFill>
                <a:cs typeface="Times New Roman"/>
              </a:rPr>
              <a:t>Concept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cap="small" dirty="0" smtClean="0">
                <a:solidFill>
                  <a:srgbClr val="FFFFFF"/>
                </a:solidFill>
                <a:cs typeface="Times New Roman"/>
              </a:rPr>
              <a:t>Architecture</a:t>
            </a:r>
          </a:p>
          <a:p>
            <a:pPr marL="514350" indent="-514350" algn="l"/>
            <a:endParaRPr lang="en-US" cap="small" dirty="0" smtClean="0">
              <a:solidFill>
                <a:srgbClr val="FFFFFF"/>
              </a:solidFill>
              <a:cs typeface="Times New Roman"/>
            </a:endParaRPr>
          </a:p>
          <a:p>
            <a:pPr marL="514350" indent="-514350" algn="l"/>
            <a:endParaRPr lang="fr-FR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19457"/>
          <a:stretch>
            <a:fillRect/>
          </a:stretch>
        </p:blipFill>
        <p:spPr bwMode="auto">
          <a:xfrm rot="302790">
            <a:off x="7133771" y="5526444"/>
            <a:ext cx="1891887" cy="102672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21000000" lon="1200000" rev="0"/>
            </a:camera>
            <a:lightRig rig="harsh" dir="t">
              <a:rot lat="0" lon="0" rev="16200000"/>
            </a:lightRig>
          </a:scene3d>
          <a:sp3d extrusionH="254000" contourW="19050" prstMaterial="flat">
            <a:bevelB w="82550" h="444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C:\Users\Fabrice\Desktop\alimentation.jpeg"/>
          <p:cNvPicPr>
            <a:picLocks noChangeAspect="1" noChangeArrowheads="1"/>
          </p:cNvPicPr>
          <p:nvPr/>
        </p:nvPicPr>
        <p:blipFill>
          <a:blip r:embed="rId2" cstate="print"/>
          <a:srcRect r="6799"/>
          <a:stretch>
            <a:fillRect/>
          </a:stretch>
        </p:blipFill>
        <p:spPr bwMode="auto">
          <a:xfrm>
            <a:off x="323528" y="-73992"/>
            <a:ext cx="3384376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3995936" y="-1010096"/>
            <a:ext cx="8229600" cy="1944215"/>
          </a:xfrm>
        </p:spPr>
        <p:txBody>
          <a:bodyPr/>
          <a:lstStyle/>
          <a:p>
            <a:pPr>
              <a:spcBef>
                <a:spcPts val="5400"/>
              </a:spcBef>
              <a:buNone/>
            </a:pPr>
            <a:endParaRPr lang="fr-FR" dirty="0" smtClean="0"/>
          </a:p>
          <a:p>
            <a:pPr>
              <a:spcBef>
                <a:spcPts val="5400"/>
              </a:spcBef>
              <a:buNone/>
            </a:pPr>
            <a:r>
              <a:rPr lang="fr-FR" dirty="0" smtClean="0"/>
              <a:t>Alimentation pour bétail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539552" y="1196752"/>
            <a:ext cx="860444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kumimoji="0" lang="fr-FR" sz="2800" i="1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Problématique :</a:t>
            </a:r>
            <a:r>
              <a:rPr kumimoji="0" lang="fr-FR" sz="2800" i="1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552" y="1700808"/>
            <a:ext cx="72008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514350">
              <a:spcBef>
                <a:spcPct val="20000"/>
              </a:spcBef>
              <a:defRPr/>
            </a:pPr>
            <a:r>
              <a:rPr lang="fr-FR" sz="2400" i="1" dirty="0" smtClean="0"/>
              <a:t>comment diminuer des coûts de transport et résorber le nombre de  dépannages?</a:t>
            </a:r>
            <a:r>
              <a:rPr lang="fr-FR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fr-FR" sz="2800" i="1" dirty="0" smtClean="0"/>
          </a:p>
          <a:p>
            <a:pPr marL="742950" lvl="1" indent="-285750">
              <a:spcBef>
                <a:spcPct val="20000"/>
              </a:spcBef>
              <a:defRPr/>
            </a:pPr>
            <a:endParaRPr lang="fr-FR" sz="3200" dirty="0"/>
          </a:p>
        </p:txBody>
      </p:sp>
      <p:sp>
        <p:nvSpPr>
          <p:cNvPr id="27" name="Rectangle 26"/>
          <p:cNvSpPr/>
          <p:nvPr/>
        </p:nvSpPr>
        <p:spPr>
          <a:xfrm>
            <a:off x="1475656" y="3861048"/>
            <a:ext cx="2664296" cy="10801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 defTabSz="0">
              <a:tabLst>
                <a:tab pos="108000" algn="l"/>
              </a:tabLst>
            </a:pPr>
            <a:r>
              <a:rPr lang="fr-FR" dirty="0" smtClean="0">
                <a:solidFill>
                  <a:schemeClr val="bg1"/>
                </a:solidFill>
              </a:rPr>
              <a:t>Système d’information permettant un meilleur suivi des clients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83968" y="3861048"/>
            <a:ext cx="2664296" cy="10801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 defTabSz="0">
              <a:tabLst>
                <a:tab pos="108000" algn="l"/>
              </a:tabLst>
            </a:pPr>
            <a:r>
              <a:rPr lang="fr-FR" dirty="0" smtClean="0">
                <a:solidFill>
                  <a:schemeClr val="bg1"/>
                </a:solidFill>
              </a:rPr>
              <a:t>Moteur d’optimisation des tournées de livraisons</a:t>
            </a:r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611560" y="3140968"/>
            <a:ext cx="439248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i="1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Solution</a:t>
            </a:r>
            <a:r>
              <a:rPr kumimoji="0" lang="fr-FR" sz="2800" i="1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en deux parties :</a:t>
            </a:r>
            <a:endParaRPr lang="fr-FR" sz="2800" i="1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19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22" name="Rectangle à coins arrondis 21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Cahier des charges</a:t>
                </a:r>
              </a:p>
            </p:txBody>
          </p:sp>
          <p:sp>
            <p:nvSpPr>
              <p:cNvPr id="23" name="Rectangle à coins arrondis 22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24" name="Rectangle à coins arrondis 23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Réalisation</a:t>
                </a:r>
              </a:p>
            </p:txBody>
          </p:sp>
          <p:sp>
            <p:nvSpPr>
              <p:cNvPr id="25" name="Rectangle à coins arrondis 24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26" name="Rectangle à coins arrondis 25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20" name="Rectangle à coins arrondis 19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179512" y="6453336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chemeClr val="bg1"/>
                </a:solidFill>
              </a:rPr>
              <a:t>Objectifs</a:t>
            </a:r>
            <a:r>
              <a:rPr lang="fr-FR" sz="24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et</a:t>
            </a:r>
            <a:r>
              <a:rPr lang="fr-FR" sz="24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exigences</a:t>
            </a:r>
            <a:r>
              <a:rPr lang="fr-FR" sz="2400" i="1" dirty="0" smtClean="0">
                <a:solidFill>
                  <a:schemeClr val="bg1"/>
                </a:solidFill>
              </a:rPr>
              <a:t>	</a:t>
            </a:r>
            <a:r>
              <a:rPr lang="fr-FR" sz="2400" b="1" i="1" dirty="0" smtClean="0">
                <a:solidFill>
                  <a:schemeClr val="bg1"/>
                </a:solidFill>
              </a:rPr>
              <a:t>	</a:t>
            </a:r>
            <a:r>
              <a:rPr lang="fr-FR" i="1" dirty="0" smtClean="0">
                <a:solidFill>
                  <a:schemeClr val="bg1"/>
                </a:solidFill>
              </a:rPr>
              <a:t>Concept</a:t>
            </a:r>
            <a:r>
              <a:rPr lang="fr-FR" i="1" dirty="0" smtClean="0">
                <a:solidFill>
                  <a:schemeClr val="bg1"/>
                </a:solidFill>
              </a:rPr>
              <a:t>		Architecture	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11/65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Les exigences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7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9" name="Rectangle à coins arrondis 8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Cahier des charges</a:t>
                </a:r>
              </a:p>
            </p:txBody>
          </p:sp>
          <p:sp>
            <p:nvSpPr>
              <p:cNvPr id="10" name="Rectangle à coins arrondis 9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11" name="Rectangle à coins arrondis 10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Réalisation</a:t>
                </a:r>
              </a:p>
            </p:txBody>
          </p:sp>
          <p:sp>
            <p:nvSpPr>
              <p:cNvPr id="12" name="Rectangle à coins arrondis 11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13" name="Rectangle à coins arrondis 12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8" name="Rectangle à coins arrondis 7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graphicFrame>
        <p:nvGraphicFramePr>
          <p:cNvPr id="6" name="Diagramme 5"/>
          <p:cNvGraphicFramePr/>
          <p:nvPr/>
        </p:nvGraphicFramePr>
        <p:xfrm>
          <a:off x="1331640" y="404664"/>
          <a:ext cx="763284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79512" y="6453336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chemeClr val="bg1"/>
                </a:solidFill>
              </a:rPr>
              <a:t>Objectifs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et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exigences	</a:t>
            </a:r>
            <a:r>
              <a:rPr lang="fr-FR" i="1" dirty="0" smtClean="0">
                <a:solidFill>
                  <a:schemeClr val="bg1"/>
                </a:solidFill>
              </a:rPr>
              <a:t>	Concept		Architecture	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12/65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noProof="0" dirty="0" smtClean="0">
                <a:latin typeface="+mj-lt"/>
                <a:ea typeface="+mj-ea"/>
                <a:cs typeface="+mj-cs"/>
              </a:rPr>
              <a:t>Concept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99592" y="2132856"/>
            <a:ext cx="3312368" cy="1483483"/>
          </a:xfrm>
          <a:prstGeom prst="rect">
            <a:avLst/>
          </a:prstGeom>
          <a:noFill/>
          <a:ln>
            <a:noFill/>
          </a:ln>
          <a:effectLst>
            <a:outerShdw blurRad="45720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fr-FR" sz="3200" dirty="0" smtClean="0"/>
              <a:t>Solution Web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fr-FR" sz="3200" dirty="0" smtClean="0"/>
          </a:p>
          <a:p>
            <a:pPr marL="108000" defTabSz="0">
              <a:tabLst>
                <a:tab pos="108000" algn="l"/>
              </a:tabLst>
            </a:pPr>
            <a:endParaRPr lang="fr-FR" sz="2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Diagramme 5"/>
          <p:cNvGraphicFramePr/>
          <p:nvPr/>
        </p:nvGraphicFramePr>
        <p:xfrm>
          <a:off x="2267744" y="476672"/>
          <a:ext cx="799288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899592" y="3861048"/>
            <a:ext cx="4572000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fr-FR" sz="2800" dirty="0" smtClean="0"/>
              <a:t>Transparence complète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dirty="0" smtClean="0"/>
              <a:t>Base de données propre synchronisé sen lecture seule avec la BD de DEAL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9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11" name="Rectangle à coins arrondis 10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Cahier des charges</a:t>
                </a:r>
              </a:p>
            </p:txBody>
          </p:sp>
          <p:sp>
            <p:nvSpPr>
              <p:cNvPr id="12" name="Rectangle à coins arrondis 11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13" name="Rectangle à coins arrondis 12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Réalisation</a:t>
                </a:r>
              </a:p>
            </p:txBody>
          </p:sp>
          <p:sp>
            <p:nvSpPr>
              <p:cNvPr id="14" name="Rectangle à coins arrondis 13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15" name="Rectangle à coins arrondis 14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10" name="Rectangle à coins arrondis 9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79512" y="6453336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Objectifs et </a:t>
            </a:r>
            <a:r>
              <a:rPr lang="fr-FR" i="1" dirty="0" smtClean="0">
                <a:solidFill>
                  <a:schemeClr val="bg1"/>
                </a:solidFill>
              </a:rPr>
              <a:t>exigences</a:t>
            </a:r>
            <a:r>
              <a:rPr lang="fr-FR" i="1" dirty="0" smtClean="0">
                <a:solidFill>
                  <a:schemeClr val="bg1"/>
                </a:solidFill>
              </a:rPr>
              <a:t>	</a:t>
            </a:r>
            <a:r>
              <a:rPr lang="fr-FR" sz="2400" b="1" i="1" dirty="0" smtClean="0">
                <a:solidFill>
                  <a:schemeClr val="bg1"/>
                </a:solidFill>
              </a:rPr>
              <a:t>Concept</a:t>
            </a:r>
            <a:r>
              <a:rPr lang="fr-FR" i="1" dirty="0" smtClean="0">
                <a:solidFill>
                  <a:schemeClr val="bg1"/>
                </a:solidFill>
              </a:rPr>
              <a:t>		Architecture	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13/65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Les interfaces</a:t>
            </a:r>
            <a:endParaRPr lang="fr-FR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1" name="Diagramme 70"/>
          <p:cNvGraphicFramePr/>
          <p:nvPr/>
        </p:nvGraphicFramePr>
        <p:xfrm>
          <a:off x="2411760" y="2204864"/>
          <a:ext cx="590465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" name="Rectangle 80"/>
          <p:cNvSpPr/>
          <p:nvPr/>
        </p:nvSpPr>
        <p:spPr>
          <a:xfrm>
            <a:off x="251520" y="1556792"/>
            <a:ext cx="4176464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 smtClean="0"/>
              <a:t>Commercial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fr-FR" sz="2000" dirty="0" smtClean="0"/>
              <a:t>Affichage de ses propres clients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fr-FR" sz="2000" dirty="0" smtClean="0"/>
              <a:t>Modification de informations relatives aux clients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fr-FR" sz="2000" dirty="0" smtClean="0"/>
              <a:t>Export Excel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51520" y="3284984"/>
            <a:ext cx="3888432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 smtClean="0"/>
              <a:t>Organisateur des tournées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fr-FR" sz="2000" dirty="0" smtClean="0"/>
              <a:t>Génération souple de tournées optimisées à partir de commandes faites à l’avance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fr-FR" sz="2000" dirty="0" smtClean="0"/>
              <a:t>Visualisation des Clients dont le stock est bas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580112" y="980728"/>
            <a:ext cx="3563888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 smtClean="0"/>
              <a:t>Vision des clients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fr-FR" sz="2000" dirty="0" smtClean="0"/>
              <a:t>Liste pour une recherche aisée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fr-FR" sz="2000" dirty="0" smtClean="0"/>
              <a:t>Modification des données clefs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fr-FR" sz="2000" dirty="0" smtClean="0"/>
              <a:t>Visuel sur les stocks Clients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14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16" name="Rectangle à coins arrondis 15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Cahier des charges</a:t>
                </a:r>
              </a:p>
            </p:txBody>
          </p:sp>
          <p:sp>
            <p:nvSpPr>
              <p:cNvPr id="17" name="Rectangle à coins arrondis 16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18" name="Rectangle à coins arrondis 17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Réalisation</a:t>
                </a:r>
              </a:p>
            </p:txBody>
          </p:sp>
          <p:sp>
            <p:nvSpPr>
              <p:cNvPr id="19" name="Rectangle à coins arrondis 18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20" name="Rectangle à coins arrondis 19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15" name="Rectangle à coins arrondis 14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179512" y="6453336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Objectifs et </a:t>
            </a:r>
            <a:r>
              <a:rPr lang="fr-FR" i="1" dirty="0" smtClean="0">
                <a:solidFill>
                  <a:schemeClr val="bg1"/>
                </a:solidFill>
              </a:rPr>
              <a:t>exigences</a:t>
            </a:r>
            <a:r>
              <a:rPr lang="fr-FR" i="1" dirty="0" smtClean="0">
                <a:solidFill>
                  <a:schemeClr val="bg1"/>
                </a:solidFill>
              </a:rPr>
              <a:t>	</a:t>
            </a:r>
            <a:r>
              <a:rPr lang="fr-FR" sz="2400" b="1" i="1" dirty="0" smtClean="0">
                <a:solidFill>
                  <a:schemeClr val="bg1"/>
                </a:solidFill>
              </a:rPr>
              <a:t>Concept</a:t>
            </a:r>
            <a:r>
              <a:rPr lang="fr-FR" i="1" dirty="0" smtClean="0">
                <a:solidFill>
                  <a:schemeClr val="bg1"/>
                </a:solidFill>
              </a:rPr>
              <a:t>		Architecture	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14/65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3" grpId="0"/>
      <p:bldP spid="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noProof="0" dirty="0" smtClean="0">
                <a:latin typeface="+mj-lt"/>
                <a:ea typeface="+mj-ea"/>
                <a:cs typeface="+mj-cs"/>
              </a:rPr>
              <a:t>Architecture Client Serveur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9" name="Line 86"/>
          <p:cNvSpPr>
            <a:spLocks noChangeShapeType="1"/>
          </p:cNvSpPr>
          <p:nvPr/>
        </p:nvSpPr>
        <p:spPr bwMode="auto">
          <a:xfrm flipH="1" flipV="1">
            <a:off x="2483768" y="3606924"/>
            <a:ext cx="0" cy="504056"/>
          </a:xfrm>
          <a:prstGeom prst="line">
            <a:avLst/>
          </a:prstGeom>
          <a:noFill/>
          <a:ln w="38100">
            <a:solidFill>
              <a:srgbClr val="FF14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0" name=" 4"/>
          <p:cNvSpPr/>
          <p:nvPr/>
        </p:nvSpPr>
        <p:spPr>
          <a:xfrm>
            <a:off x="6049209" y="926396"/>
            <a:ext cx="1584176" cy="1279162"/>
          </a:xfrm>
          <a:prstGeom prst="rect">
            <a:avLst/>
          </a:prstGeo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2800" b="1" kern="1200" dirty="0">
              <a:solidFill>
                <a:schemeClr val="bg1"/>
              </a:solidFill>
            </a:endParaRPr>
          </a:p>
        </p:txBody>
      </p:sp>
      <p:sp>
        <p:nvSpPr>
          <p:cNvPr id="133" name="Rectangle 76"/>
          <p:cNvSpPr>
            <a:spLocks noChangeArrowheads="1"/>
          </p:cNvSpPr>
          <p:nvPr/>
        </p:nvSpPr>
        <p:spPr bwMode="auto">
          <a:xfrm>
            <a:off x="8094546" y="1916832"/>
            <a:ext cx="1049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+mj-lt"/>
                <a:cs typeface="Arial" charset="0"/>
              </a:rPr>
              <a:t>Internet</a:t>
            </a:r>
            <a:endParaRPr lang="fr-FR" sz="2000" b="1" dirty="0">
              <a:latin typeface="+mj-lt"/>
              <a:cs typeface="Arial" charset="0"/>
            </a:endParaRPr>
          </a:p>
        </p:txBody>
      </p:sp>
      <p:grpSp>
        <p:nvGrpSpPr>
          <p:cNvPr id="154" name="Groupe 153"/>
          <p:cNvGrpSpPr/>
          <p:nvPr/>
        </p:nvGrpSpPr>
        <p:grpSpPr>
          <a:xfrm>
            <a:off x="1907704" y="4149080"/>
            <a:ext cx="1152128" cy="968871"/>
            <a:chOff x="2976" y="293960"/>
            <a:chExt cx="922734" cy="968871"/>
          </a:xfrm>
        </p:grpSpPr>
        <p:sp>
          <p:nvSpPr>
            <p:cNvPr id="155" name="Rectangle à coins arrondis 154"/>
            <p:cNvSpPr/>
            <p:nvPr/>
          </p:nvSpPr>
          <p:spPr>
            <a:xfrm>
              <a:off x="2976" y="293960"/>
              <a:ext cx="922734" cy="96887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6" name="Rectangle 155"/>
            <p:cNvSpPr/>
            <p:nvPr/>
          </p:nvSpPr>
          <p:spPr>
            <a:xfrm>
              <a:off x="30002" y="320986"/>
              <a:ext cx="868682" cy="914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Base de données DEAL</a:t>
              </a:r>
              <a:endParaRPr lang="fr-FR" sz="1800" kern="1200" dirty="0"/>
            </a:p>
          </p:txBody>
        </p:sp>
      </p:grpSp>
      <p:grpSp>
        <p:nvGrpSpPr>
          <p:cNvPr id="157" name="Groupe 156"/>
          <p:cNvGrpSpPr/>
          <p:nvPr/>
        </p:nvGrpSpPr>
        <p:grpSpPr>
          <a:xfrm>
            <a:off x="7164288" y="803945"/>
            <a:ext cx="1224136" cy="968871"/>
            <a:chOff x="2976" y="293960"/>
            <a:chExt cx="980405" cy="968871"/>
          </a:xfrm>
        </p:grpSpPr>
        <p:sp>
          <p:nvSpPr>
            <p:cNvPr id="158" name="Rectangle à coins arrondis 157"/>
            <p:cNvSpPr/>
            <p:nvPr/>
          </p:nvSpPr>
          <p:spPr>
            <a:xfrm>
              <a:off x="2976" y="293960"/>
              <a:ext cx="922734" cy="96887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9" name="Rectangle 158"/>
            <p:cNvSpPr/>
            <p:nvPr/>
          </p:nvSpPr>
          <p:spPr>
            <a:xfrm>
              <a:off x="30002" y="320986"/>
              <a:ext cx="953379" cy="914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Utilisateur</a:t>
              </a:r>
              <a:endParaRPr lang="fr-FR" sz="1800" kern="1200" dirty="0"/>
            </a:p>
          </p:txBody>
        </p:sp>
      </p:grpSp>
      <p:sp>
        <p:nvSpPr>
          <p:cNvPr id="160" name="Rectangle 76"/>
          <p:cNvSpPr>
            <a:spLocks noChangeArrowheads="1"/>
          </p:cNvSpPr>
          <p:nvPr/>
        </p:nvSpPr>
        <p:spPr bwMode="auto">
          <a:xfrm>
            <a:off x="0" y="3429000"/>
            <a:ext cx="1944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+mj-lt"/>
                <a:cs typeface="Arial" charset="0"/>
              </a:rPr>
              <a:t>Export Excel des commandes</a:t>
            </a:r>
            <a:endParaRPr lang="fr-FR" sz="2000" b="1" dirty="0">
              <a:latin typeface="+mj-lt"/>
              <a:cs typeface="Arial" charset="0"/>
            </a:endParaRPr>
          </a:p>
        </p:txBody>
      </p:sp>
      <p:sp>
        <p:nvSpPr>
          <p:cNvPr id="161" name="Line 60"/>
          <p:cNvSpPr>
            <a:spLocks noChangeShapeType="1"/>
          </p:cNvSpPr>
          <p:nvPr/>
        </p:nvSpPr>
        <p:spPr bwMode="auto">
          <a:xfrm flipV="1">
            <a:off x="7812360" y="1912640"/>
            <a:ext cx="12576" cy="580256"/>
          </a:xfrm>
          <a:prstGeom prst="line">
            <a:avLst/>
          </a:prstGeom>
          <a:noFill/>
          <a:ln w="38100">
            <a:solidFill>
              <a:srgbClr val="FF14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2" name="Line 61"/>
          <p:cNvSpPr>
            <a:spLocks noChangeShapeType="1"/>
          </p:cNvSpPr>
          <p:nvPr/>
        </p:nvSpPr>
        <p:spPr bwMode="auto">
          <a:xfrm flipH="1">
            <a:off x="7596336" y="1916832"/>
            <a:ext cx="0" cy="576064"/>
          </a:xfrm>
          <a:prstGeom prst="line">
            <a:avLst/>
          </a:prstGeom>
          <a:noFill/>
          <a:ln w="38100">
            <a:solidFill>
              <a:srgbClr val="FF14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5" name="Rectangle à coins arrondis 164"/>
          <p:cNvSpPr/>
          <p:nvPr/>
        </p:nvSpPr>
        <p:spPr>
          <a:xfrm>
            <a:off x="1907705" y="2532137"/>
            <a:ext cx="6266295" cy="968871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4800" dirty="0" smtClean="0"/>
              <a:t>Application</a:t>
            </a:r>
            <a:endParaRPr lang="fr-FR" sz="4800" dirty="0"/>
          </a:p>
        </p:txBody>
      </p:sp>
      <p:grpSp>
        <p:nvGrpSpPr>
          <p:cNvPr id="17" name="Groupe 16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18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20" name="Rectangle à coins arrondis 19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Cahier des charges</a:t>
                </a:r>
              </a:p>
            </p:txBody>
          </p:sp>
          <p:sp>
            <p:nvSpPr>
              <p:cNvPr id="21" name="Rectangle à coins arrondis 20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22" name="Rectangle à coins arrondis 21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Réalisation</a:t>
                </a:r>
              </a:p>
            </p:txBody>
          </p:sp>
          <p:sp>
            <p:nvSpPr>
              <p:cNvPr id="23" name="Rectangle à coins arrondis 22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24" name="Rectangle à coins arrondis 23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19" name="Rectangle à coins arrondis 18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179512" y="645333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Objectifs et </a:t>
            </a:r>
            <a:r>
              <a:rPr lang="fr-FR" i="1" dirty="0" smtClean="0">
                <a:solidFill>
                  <a:schemeClr val="bg1"/>
                </a:solidFill>
              </a:rPr>
              <a:t>exigences</a:t>
            </a:r>
            <a:r>
              <a:rPr lang="fr-FR" i="1" dirty="0" smtClean="0">
                <a:solidFill>
                  <a:schemeClr val="bg1"/>
                </a:solidFill>
              </a:rPr>
              <a:t>	</a:t>
            </a:r>
            <a:r>
              <a:rPr lang="fr-FR" b="1" i="1" dirty="0" smtClean="0">
                <a:solidFill>
                  <a:schemeClr val="bg1"/>
                </a:solidFill>
              </a:rPr>
              <a:t>Concept</a:t>
            </a:r>
            <a:r>
              <a:rPr lang="fr-FR" i="1" dirty="0" smtClean="0">
                <a:solidFill>
                  <a:schemeClr val="bg1"/>
                </a:solidFill>
              </a:rPr>
              <a:t>		</a:t>
            </a:r>
            <a:r>
              <a:rPr lang="fr-FR" sz="2400" b="1" i="1" dirty="0" smtClean="0">
                <a:solidFill>
                  <a:schemeClr val="bg1"/>
                </a:solidFill>
              </a:rPr>
              <a:t>Architecture</a:t>
            </a:r>
            <a:r>
              <a:rPr lang="fr-FR" i="1" dirty="0" smtClean="0">
                <a:solidFill>
                  <a:schemeClr val="bg1"/>
                </a:solidFill>
              </a:rPr>
              <a:t>	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15/65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 4"/>
          <p:cNvSpPr/>
          <p:nvPr/>
        </p:nvSpPr>
        <p:spPr>
          <a:xfrm>
            <a:off x="6049209" y="926396"/>
            <a:ext cx="1584176" cy="1279162"/>
          </a:xfrm>
          <a:prstGeom prst="rect">
            <a:avLst/>
          </a:prstGeo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2800" b="1" kern="1200" dirty="0">
              <a:solidFill>
                <a:schemeClr val="bg1"/>
              </a:solidFill>
            </a:endParaRPr>
          </a:p>
        </p:txBody>
      </p:sp>
      <p:sp>
        <p:nvSpPr>
          <p:cNvPr id="70" name="Titr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5976664" cy="1143000"/>
          </a:xfrm>
        </p:spPr>
        <p:txBody>
          <a:bodyPr/>
          <a:lstStyle/>
          <a:p>
            <a:pPr algn="l"/>
            <a:r>
              <a:rPr lang="fr-FR" dirty="0" smtClean="0"/>
              <a:t>Architecture 3 tiers</a:t>
            </a:r>
            <a:endParaRPr lang="fr-FR" dirty="0"/>
          </a:p>
        </p:txBody>
      </p:sp>
      <p:sp>
        <p:nvSpPr>
          <p:cNvPr id="114" name="Line 60"/>
          <p:cNvSpPr>
            <a:spLocks noChangeShapeType="1"/>
          </p:cNvSpPr>
          <p:nvPr/>
        </p:nvSpPr>
        <p:spPr bwMode="auto">
          <a:xfrm flipV="1">
            <a:off x="7812360" y="1912640"/>
            <a:ext cx="12576" cy="580256"/>
          </a:xfrm>
          <a:prstGeom prst="line">
            <a:avLst/>
          </a:prstGeom>
          <a:noFill/>
          <a:ln w="38100">
            <a:solidFill>
              <a:srgbClr val="FF14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5" name="Line 61"/>
          <p:cNvSpPr>
            <a:spLocks noChangeShapeType="1"/>
          </p:cNvSpPr>
          <p:nvPr/>
        </p:nvSpPr>
        <p:spPr bwMode="auto">
          <a:xfrm flipH="1">
            <a:off x="7596336" y="1916832"/>
            <a:ext cx="0" cy="576064"/>
          </a:xfrm>
          <a:prstGeom prst="line">
            <a:avLst/>
          </a:prstGeom>
          <a:noFill/>
          <a:ln w="38100">
            <a:solidFill>
              <a:srgbClr val="FF14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5" name="Rectangle 76"/>
          <p:cNvSpPr>
            <a:spLocks noChangeArrowheads="1"/>
          </p:cNvSpPr>
          <p:nvPr/>
        </p:nvSpPr>
        <p:spPr bwMode="auto">
          <a:xfrm>
            <a:off x="8094546" y="1916832"/>
            <a:ext cx="1049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+mj-lt"/>
                <a:cs typeface="Arial" charset="0"/>
              </a:rPr>
              <a:t>Internet</a:t>
            </a:r>
            <a:endParaRPr lang="fr-FR" sz="2000" b="1" dirty="0">
              <a:latin typeface="+mj-lt"/>
              <a:cs typeface="Arial" charset="0"/>
            </a:endParaRPr>
          </a:p>
        </p:txBody>
      </p:sp>
      <p:graphicFrame>
        <p:nvGraphicFramePr>
          <p:cNvPr id="155" name="Diagramme 154"/>
          <p:cNvGraphicFramePr/>
          <p:nvPr/>
        </p:nvGraphicFramePr>
        <p:xfrm>
          <a:off x="2076400" y="2276872"/>
          <a:ext cx="6096000" cy="155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86" name="Groupe 185"/>
          <p:cNvGrpSpPr/>
          <p:nvPr/>
        </p:nvGrpSpPr>
        <p:grpSpPr>
          <a:xfrm>
            <a:off x="1907704" y="4149080"/>
            <a:ext cx="1152128" cy="968871"/>
            <a:chOff x="2976" y="293960"/>
            <a:chExt cx="922734" cy="968871"/>
          </a:xfrm>
        </p:grpSpPr>
        <p:sp>
          <p:nvSpPr>
            <p:cNvPr id="187" name="Rectangle à coins arrondis 186"/>
            <p:cNvSpPr/>
            <p:nvPr/>
          </p:nvSpPr>
          <p:spPr>
            <a:xfrm>
              <a:off x="2976" y="293960"/>
              <a:ext cx="922734" cy="96887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8" name="Rectangle 187"/>
            <p:cNvSpPr/>
            <p:nvPr/>
          </p:nvSpPr>
          <p:spPr>
            <a:xfrm>
              <a:off x="30002" y="320986"/>
              <a:ext cx="868682" cy="914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Base de données DEAL</a:t>
              </a:r>
              <a:endParaRPr lang="fr-FR" sz="1800" kern="1200" dirty="0"/>
            </a:p>
          </p:txBody>
        </p:sp>
      </p:grpSp>
      <p:grpSp>
        <p:nvGrpSpPr>
          <p:cNvPr id="189" name="Groupe 188"/>
          <p:cNvGrpSpPr/>
          <p:nvPr/>
        </p:nvGrpSpPr>
        <p:grpSpPr>
          <a:xfrm>
            <a:off x="7164288" y="803945"/>
            <a:ext cx="1152128" cy="968871"/>
            <a:chOff x="2976" y="293960"/>
            <a:chExt cx="922734" cy="968871"/>
          </a:xfrm>
        </p:grpSpPr>
        <p:sp>
          <p:nvSpPr>
            <p:cNvPr id="190" name="Rectangle à coins arrondis 189"/>
            <p:cNvSpPr/>
            <p:nvPr/>
          </p:nvSpPr>
          <p:spPr>
            <a:xfrm>
              <a:off x="2976" y="293960"/>
              <a:ext cx="922734" cy="96887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1" name="Rectangle 190"/>
            <p:cNvSpPr/>
            <p:nvPr/>
          </p:nvSpPr>
          <p:spPr>
            <a:xfrm>
              <a:off x="30002" y="320986"/>
              <a:ext cx="868682" cy="914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Client</a:t>
              </a:r>
              <a:endParaRPr lang="fr-FR" sz="1800" kern="1200" dirty="0"/>
            </a:p>
          </p:txBody>
        </p:sp>
      </p:grpSp>
      <p:sp>
        <p:nvSpPr>
          <p:cNvPr id="192" name="Rectangle 76"/>
          <p:cNvSpPr>
            <a:spLocks noChangeArrowheads="1"/>
          </p:cNvSpPr>
          <p:nvPr/>
        </p:nvSpPr>
        <p:spPr bwMode="auto">
          <a:xfrm>
            <a:off x="0" y="3429000"/>
            <a:ext cx="1944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+mj-lt"/>
                <a:cs typeface="Arial" charset="0"/>
              </a:rPr>
              <a:t>Export Excel des commandes</a:t>
            </a:r>
            <a:endParaRPr lang="fr-FR" sz="2000" b="1" dirty="0">
              <a:latin typeface="+mj-lt"/>
              <a:cs typeface="Arial" charset="0"/>
            </a:endParaRPr>
          </a:p>
        </p:txBody>
      </p:sp>
      <p:grpSp>
        <p:nvGrpSpPr>
          <p:cNvPr id="193" name="Groupe 192"/>
          <p:cNvGrpSpPr/>
          <p:nvPr/>
        </p:nvGrpSpPr>
        <p:grpSpPr>
          <a:xfrm rot="10800000">
            <a:off x="3059832" y="3140968"/>
            <a:ext cx="196329" cy="228838"/>
            <a:chOff x="1018319" y="663976"/>
            <a:chExt cx="196329" cy="228838"/>
          </a:xfrm>
        </p:grpSpPr>
        <p:sp>
          <p:nvSpPr>
            <p:cNvPr id="194" name="Flèche droite 193"/>
            <p:cNvSpPr/>
            <p:nvPr/>
          </p:nvSpPr>
          <p:spPr>
            <a:xfrm>
              <a:off x="1018319" y="663976"/>
              <a:ext cx="196329" cy="22883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5" name="Flèche droite 4"/>
            <p:cNvSpPr/>
            <p:nvPr/>
          </p:nvSpPr>
          <p:spPr>
            <a:xfrm>
              <a:off x="1018319" y="709744"/>
              <a:ext cx="137430" cy="137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900" kern="1200"/>
            </a:p>
          </p:txBody>
        </p:sp>
      </p:grpSp>
      <p:grpSp>
        <p:nvGrpSpPr>
          <p:cNvPr id="196" name="Groupe 195"/>
          <p:cNvGrpSpPr/>
          <p:nvPr/>
        </p:nvGrpSpPr>
        <p:grpSpPr>
          <a:xfrm rot="10800000">
            <a:off x="4355976" y="3140968"/>
            <a:ext cx="196329" cy="228838"/>
            <a:chOff x="1018319" y="663976"/>
            <a:chExt cx="196329" cy="228838"/>
          </a:xfrm>
        </p:grpSpPr>
        <p:sp>
          <p:nvSpPr>
            <p:cNvPr id="197" name="Flèche droite 196"/>
            <p:cNvSpPr/>
            <p:nvPr/>
          </p:nvSpPr>
          <p:spPr>
            <a:xfrm>
              <a:off x="1018319" y="663976"/>
              <a:ext cx="196329" cy="22883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8" name="Flèche droite 4"/>
            <p:cNvSpPr/>
            <p:nvPr/>
          </p:nvSpPr>
          <p:spPr>
            <a:xfrm>
              <a:off x="1018319" y="709744"/>
              <a:ext cx="137430" cy="137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900" kern="1200"/>
            </a:p>
          </p:txBody>
        </p:sp>
      </p:grpSp>
      <p:grpSp>
        <p:nvGrpSpPr>
          <p:cNvPr id="199" name="Groupe 198"/>
          <p:cNvGrpSpPr/>
          <p:nvPr/>
        </p:nvGrpSpPr>
        <p:grpSpPr>
          <a:xfrm rot="10800000">
            <a:off x="5652120" y="3140968"/>
            <a:ext cx="196329" cy="228838"/>
            <a:chOff x="1018319" y="663976"/>
            <a:chExt cx="196329" cy="228838"/>
          </a:xfrm>
        </p:grpSpPr>
        <p:sp>
          <p:nvSpPr>
            <p:cNvPr id="200" name="Flèche droite 199"/>
            <p:cNvSpPr/>
            <p:nvPr/>
          </p:nvSpPr>
          <p:spPr>
            <a:xfrm>
              <a:off x="1018319" y="663976"/>
              <a:ext cx="196329" cy="22883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201" name="Flèche droite 4"/>
            <p:cNvSpPr/>
            <p:nvPr/>
          </p:nvSpPr>
          <p:spPr>
            <a:xfrm>
              <a:off x="1018319" y="709744"/>
              <a:ext cx="137430" cy="13730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900" kern="1200"/>
            </a:p>
          </p:txBody>
        </p:sp>
      </p:grpSp>
      <p:grpSp>
        <p:nvGrpSpPr>
          <p:cNvPr id="202" name="Groupe 201"/>
          <p:cNvGrpSpPr/>
          <p:nvPr/>
        </p:nvGrpSpPr>
        <p:grpSpPr>
          <a:xfrm rot="10800000">
            <a:off x="6948264" y="3140968"/>
            <a:ext cx="196329" cy="228838"/>
            <a:chOff x="1018319" y="663976"/>
            <a:chExt cx="196329" cy="228838"/>
          </a:xfrm>
        </p:grpSpPr>
        <p:sp>
          <p:nvSpPr>
            <p:cNvPr id="203" name="Flèche droite 202"/>
            <p:cNvSpPr/>
            <p:nvPr/>
          </p:nvSpPr>
          <p:spPr>
            <a:xfrm>
              <a:off x="1018319" y="663976"/>
              <a:ext cx="196329" cy="22883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04" name="Flèche droite 4"/>
            <p:cNvSpPr/>
            <p:nvPr/>
          </p:nvSpPr>
          <p:spPr>
            <a:xfrm>
              <a:off x="1018319" y="709744"/>
              <a:ext cx="137430" cy="13730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900" kern="1200"/>
            </a:p>
          </p:txBody>
        </p:sp>
      </p:grpSp>
      <p:sp>
        <p:nvSpPr>
          <p:cNvPr id="80" name="Line 86"/>
          <p:cNvSpPr>
            <a:spLocks noChangeShapeType="1"/>
          </p:cNvSpPr>
          <p:nvPr/>
        </p:nvSpPr>
        <p:spPr bwMode="auto">
          <a:xfrm flipH="1" flipV="1">
            <a:off x="2483768" y="3606924"/>
            <a:ext cx="0" cy="504056"/>
          </a:xfrm>
          <a:prstGeom prst="line">
            <a:avLst/>
          </a:prstGeom>
          <a:noFill/>
          <a:ln w="38100">
            <a:solidFill>
              <a:srgbClr val="FF14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Rectangle à coins arrondis 28"/>
          <p:cNvSpPr/>
          <p:nvPr/>
        </p:nvSpPr>
        <p:spPr>
          <a:xfrm>
            <a:off x="1956473" y="2577096"/>
            <a:ext cx="6266295" cy="968871"/>
          </a:xfrm>
          <a:prstGeom prst="roundRect">
            <a:avLst>
              <a:gd name="adj" fmla="val 10000"/>
            </a:avLst>
          </a:prstGeom>
          <a:noFill/>
          <a:ln w="38100">
            <a:solidFill>
              <a:schemeClr val="accent6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fr-FR" sz="4800" dirty="0"/>
          </a:p>
        </p:txBody>
      </p:sp>
      <p:grpSp>
        <p:nvGrpSpPr>
          <p:cNvPr id="30" name="Groupe 29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31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33" name="Rectangle à coins arrondis 32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Cahier des charges</a:t>
                </a:r>
              </a:p>
            </p:txBody>
          </p:sp>
          <p:sp>
            <p:nvSpPr>
              <p:cNvPr id="34" name="Rectangle à coins arrondis 33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35" name="Rectangle à coins arrondis 34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Réalisation</a:t>
                </a:r>
              </a:p>
            </p:txBody>
          </p:sp>
          <p:sp>
            <p:nvSpPr>
              <p:cNvPr id="36" name="Rectangle à coins arrondis 35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37" name="Rectangle à coins arrondis 36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32" name="Rectangle à coins arrondis 31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38" name="ZoneTexte 37"/>
          <p:cNvSpPr txBox="1"/>
          <p:nvPr/>
        </p:nvSpPr>
        <p:spPr>
          <a:xfrm>
            <a:off x="179512" y="645333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Objectifs et </a:t>
            </a:r>
            <a:r>
              <a:rPr lang="fr-FR" i="1" dirty="0" smtClean="0">
                <a:solidFill>
                  <a:schemeClr val="bg1"/>
                </a:solidFill>
              </a:rPr>
              <a:t>exigences</a:t>
            </a:r>
            <a:r>
              <a:rPr lang="fr-FR" i="1" dirty="0" smtClean="0">
                <a:solidFill>
                  <a:schemeClr val="bg1"/>
                </a:solidFill>
              </a:rPr>
              <a:t>	Concept		</a:t>
            </a:r>
            <a:r>
              <a:rPr lang="fr-FR" sz="2400" b="1" i="1" dirty="0" smtClean="0">
                <a:solidFill>
                  <a:schemeClr val="bg1"/>
                </a:solidFill>
              </a:rPr>
              <a:t>Architecture</a:t>
            </a:r>
            <a:r>
              <a:rPr lang="fr-FR" i="1" dirty="0" smtClean="0">
                <a:solidFill>
                  <a:schemeClr val="bg1"/>
                </a:solidFill>
              </a:rPr>
              <a:t>	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16/65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4544" y="1628800"/>
            <a:ext cx="9504040" cy="1470025"/>
          </a:xfrm>
        </p:spPr>
        <p:txBody>
          <a:bodyPr>
            <a:normAutofit/>
          </a:bodyPr>
          <a:lstStyle/>
          <a:p>
            <a:pPr algn="l"/>
            <a:r>
              <a:rPr lang="fr-FR" sz="4000" u="sng" dirty="0" smtClean="0"/>
              <a:t>Réalisation                                                            .</a:t>
            </a:r>
            <a:endParaRPr lang="fr-FR" sz="3600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7920880" cy="2880320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cap="small" dirty="0" smtClean="0">
              <a:solidFill>
                <a:srgbClr val="FFFFFF"/>
              </a:solidFill>
              <a:cs typeface="Times New Roman"/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en-US" cap="small" dirty="0" err="1" smtClean="0">
                <a:solidFill>
                  <a:srgbClr val="FFFFFF"/>
                </a:solidFill>
                <a:cs typeface="Times New Roman"/>
              </a:rPr>
              <a:t>Suivi</a:t>
            </a:r>
            <a:r>
              <a:rPr lang="en-US" cap="small" dirty="0" smtClean="0">
                <a:solidFill>
                  <a:srgbClr val="FFFFFF"/>
                </a:solidFill>
                <a:cs typeface="Times New Roman"/>
              </a:rPr>
              <a:t> clients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cap="small" dirty="0" smtClean="0">
                <a:solidFill>
                  <a:srgbClr val="FFFFFF"/>
                </a:solidFill>
                <a:cs typeface="Times New Roman"/>
              </a:rPr>
              <a:t>Base de </a:t>
            </a:r>
            <a:r>
              <a:rPr lang="en-US" cap="small" dirty="0" err="1" smtClean="0">
                <a:solidFill>
                  <a:srgbClr val="FFFFFF"/>
                </a:solidFill>
                <a:cs typeface="Times New Roman"/>
              </a:rPr>
              <a:t>données</a:t>
            </a:r>
            <a:endParaRPr lang="en-US" cap="small" dirty="0" smtClean="0">
              <a:solidFill>
                <a:srgbClr val="FFFFFF"/>
              </a:solidFill>
              <a:cs typeface="Times New Roman"/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en-US" cap="small" dirty="0" smtClean="0">
                <a:solidFill>
                  <a:srgbClr val="FFFFFF"/>
                </a:solidFill>
                <a:cs typeface="Times New Roman"/>
              </a:rPr>
              <a:t>Estimation des stocks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cap="small" dirty="0" smtClean="0">
                <a:solidFill>
                  <a:srgbClr val="FFFFFF"/>
                </a:solidFill>
                <a:cs typeface="Times New Roman"/>
              </a:rPr>
              <a:t>Le </a:t>
            </a:r>
            <a:r>
              <a:rPr lang="en-US" cap="small" dirty="0" err="1" smtClean="0">
                <a:solidFill>
                  <a:srgbClr val="FFFFFF"/>
                </a:solidFill>
                <a:cs typeface="Times New Roman"/>
              </a:rPr>
              <a:t>moteur</a:t>
            </a:r>
            <a:r>
              <a:rPr lang="en-US" cap="small" dirty="0" smtClean="0">
                <a:solidFill>
                  <a:srgbClr val="FFFFFF"/>
                </a:solidFill>
                <a:cs typeface="Times New Roman"/>
              </a:rPr>
              <a:t> </a:t>
            </a:r>
            <a:r>
              <a:rPr lang="en-US" cap="small" dirty="0" err="1" smtClean="0">
                <a:solidFill>
                  <a:srgbClr val="FFFFFF"/>
                </a:solidFill>
                <a:cs typeface="Times New Roman"/>
              </a:rPr>
              <a:t>d’optimisation</a:t>
            </a:r>
            <a:r>
              <a:rPr lang="en-US" cap="small" dirty="0" smtClean="0">
                <a:solidFill>
                  <a:srgbClr val="FFFFFF"/>
                </a:solidFill>
                <a:cs typeface="Times New Roman"/>
              </a:rPr>
              <a:t> de </a:t>
            </a:r>
            <a:r>
              <a:rPr lang="en-US" cap="small" dirty="0" err="1" smtClean="0">
                <a:solidFill>
                  <a:srgbClr val="FFFFFF"/>
                </a:solidFill>
                <a:cs typeface="Times New Roman"/>
              </a:rPr>
              <a:t>tournées</a:t>
            </a:r>
            <a:endParaRPr lang="en-US" cap="small" dirty="0" smtClean="0">
              <a:solidFill>
                <a:srgbClr val="FFFFFF"/>
              </a:solidFill>
              <a:cs typeface="Times New Roman"/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en-US" cap="small" dirty="0" err="1" smtClean="0">
                <a:solidFill>
                  <a:srgbClr val="FFFFFF"/>
                </a:solidFill>
                <a:cs typeface="Times New Roman"/>
              </a:rPr>
              <a:t>Affichage</a:t>
            </a:r>
            <a:r>
              <a:rPr lang="en-US" cap="small" dirty="0" smtClean="0">
                <a:solidFill>
                  <a:srgbClr val="FFFFFF"/>
                </a:solidFill>
                <a:cs typeface="Times New Roman"/>
              </a:rPr>
              <a:t> Google Map</a:t>
            </a:r>
          </a:p>
          <a:p>
            <a:pPr marL="514350" indent="-514350" algn="l">
              <a:buFont typeface="Arial" pitchFamily="34" charset="0"/>
              <a:buChar char="•"/>
            </a:pPr>
            <a:endParaRPr lang="en-US" cap="small" dirty="0" smtClean="0">
              <a:solidFill>
                <a:srgbClr val="FFFFFF"/>
              </a:solidFill>
              <a:cs typeface="Times New Roman"/>
            </a:endParaRPr>
          </a:p>
          <a:p>
            <a:pPr marL="514350" indent="-514350" algn="l"/>
            <a:endParaRPr lang="fr-FR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19457"/>
          <a:stretch>
            <a:fillRect/>
          </a:stretch>
        </p:blipFill>
        <p:spPr bwMode="auto">
          <a:xfrm rot="302790">
            <a:off x="7133771" y="5526444"/>
            <a:ext cx="1891887" cy="102672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21000000" lon="1200000" rev="0"/>
            </a:camera>
            <a:lightRig rig="harsh" dir="t">
              <a:rot lat="0" lon="0" rev="16200000"/>
            </a:lightRig>
          </a:scene3d>
          <a:sp3d extrusionH="254000" contourW="19050" prstMaterial="flat">
            <a:bevelB w="82550" h="444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Suivi client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Commercial</a:t>
            </a:r>
          </a:p>
          <a:p>
            <a:r>
              <a:rPr lang="fr-FR" sz="2000" dirty="0" smtClean="0"/>
              <a:t>Consulter la liste de ses clients</a:t>
            </a:r>
          </a:p>
          <a:p>
            <a:r>
              <a:rPr lang="fr-FR" sz="2000" dirty="0" smtClean="0"/>
              <a:t>Rechercher dans la liste</a:t>
            </a:r>
          </a:p>
          <a:p>
            <a:r>
              <a:rPr lang="fr-FR" sz="2000" dirty="0" smtClean="0"/>
              <a:t>Consulter et modifier les informations des clients 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340768"/>
            <a:ext cx="4392488" cy="412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26" name="Picture 2" descr="C:\Users\Naoufal\AppData\Local\Temp\Rar$DR02.897\liste clien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72816"/>
            <a:ext cx="5580112" cy="315882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7" name="Groupe 6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8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10" name="Rectangle à coins arrondis 9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11" name="Rectangle à coins arrondis 10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12" name="Rectangle à coins arrondis 11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13" name="Rectangle à coins arrondis 12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14" name="Rectangle à coins arrondis 13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9" name="Rectangle à coins arrondis 8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79512" y="6453336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chemeClr val="bg1"/>
                </a:solidFill>
              </a:rPr>
              <a:t>Suivi</a:t>
            </a:r>
            <a:r>
              <a:rPr lang="fr-FR" sz="24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client</a:t>
            </a:r>
            <a:r>
              <a:rPr lang="fr-FR" sz="2400" b="1" i="1" dirty="0" smtClean="0">
                <a:solidFill>
                  <a:schemeClr val="bg1"/>
                </a:solidFill>
              </a:rPr>
              <a:t>       </a:t>
            </a:r>
            <a:r>
              <a:rPr lang="fr-FR" i="1" dirty="0" smtClean="0">
                <a:solidFill>
                  <a:schemeClr val="bg1"/>
                </a:solidFill>
              </a:rPr>
              <a:t>BD          Estimation stock	Optimisation </a:t>
            </a:r>
            <a:r>
              <a:rPr lang="fr-FR" i="1" dirty="0" smtClean="0">
                <a:solidFill>
                  <a:schemeClr val="bg1"/>
                </a:solidFill>
              </a:rPr>
              <a:t>tournées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18/65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Base de données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2737892" y="1641500"/>
            <a:ext cx="2304256" cy="100811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RESPONSABLE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40296" y="1660048"/>
            <a:ext cx="1512168" cy="9361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COMMERCIAL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131840" y="3140968"/>
            <a:ext cx="1512168" cy="9361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CLIENT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236296" y="3140968"/>
            <a:ext cx="1512168" cy="9361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FORMULE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131840" y="4581128"/>
            <a:ext cx="1512168" cy="9361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dirty="0" smtClean="0"/>
              <a:t>COMMANDE</a:t>
            </a:r>
          </a:p>
          <a:p>
            <a:pPr algn="ctr">
              <a:lnSpc>
                <a:spcPct val="150000"/>
              </a:lnSpc>
            </a:pPr>
            <a:r>
              <a:rPr lang="fr-FR" sz="1400" dirty="0" smtClean="0"/>
              <a:t>Date</a:t>
            </a:r>
          </a:p>
          <a:p>
            <a:pPr algn="ctr"/>
            <a:r>
              <a:rPr lang="fr-FR" sz="1400" dirty="0" smtClean="0"/>
              <a:t>Montant</a:t>
            </a:r>
            <a:endParaRPr lang="fr-FR" sz="1400" dirty="0"/>
          </a:p>
        </p:txBody>
      </p:sp>
      <p:sp>
        <p:nvSpPr>
          <p:cNvPr id="11" name="Ellipse 10"/>
          <p:cNvSpPr/>
          <p:nvPr/>
        </p:nvSpPr>
        <p:spPr>
          <a:xfrm>
            <a:off x="4932040" y="3104392"/>
            <a:ext cx="2016224" cy="100811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fr-FR" dirty="0" smtClean="0"/>
              <a:t>STOCK</a:t>
            </a:r>
          </a:p>
          <a:p>
            <a:pPr algn="ctr"/>
            <a:r>
              <a:rPr lang="fr-FR" sz="1400" dirty="0" smtClean="0"/>
              <a:t>Date dernière mesure</a:t>
            </a:r>
            <a:endParaRPr lang="fr-FR" sz="1400" dirty="0"/>
          </a:p>
        </p:txBody>
      </p:sp>
      <p:sp>
        <p:nvSpPr>
          <p:cNvPr id="12" name="Ellipse 11"/>
          <p:cNvSpPr/>
          <p:nvPr/>
        </p:nvSpPr>
        <p:spPr>
          <a:xfrm>
            <a:off x="7092280" y="4544552"/>
            <a:ext cx="1800200" cy="100811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dirty="0" smtClean="0"/>
              <a:t>ACHETE</a:t>
            </a:r>
          </a:p>
          <a:p>
            <a:pPr algn="ctr">
              <a:lnSpc>
                <a:spcPct val="150000"/>
              </a:lnSpc>
            </a:pPr>
            <a:r>
              <a:rPr lang="fr-FR" sz="1400" dirty="0" smtClean="0"/>
              <a:t>quantité</a:t>
            </a:r>
            <a:endParaRPr lang="fr-FR" sz="1400" dirty="0"/>
          </a:p>
        </p:txBody>
      </p:sp>
      <p:cxnSp>
        <p:nvCxnSpPr>
          <p:cNvPr id="14" name="Connecteur droit 13"/>
          <p:cNvCxnSpPr>
            <a:stCxn id="12" idx="2"/>
            <a:endCxn id="12" idx="6"/>
          </p:cNvCxnSpPr>
          <p:nvPr/>
        </p:nvCxnSpPr>
        <p:spPr>
          <a:xfrm rot="10800000" flipH="1">
            <a:off x="7092280" y="5048608"/>
            <a:ext cx="180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10" idx="1"/>
            <a:endCxn id="10" idx="3"/>
          </p:cNvCxnSpPr>
          <p:nvPr/>
        </p:nvCxnSpPr>
        <p:spPr>
          <a:xfrm rot="10800000" flipH="1">
            <a:off x="3131840" y="5049180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11" idx="2"/>
            <a:endCxn id="11" idx="6"/>
          </p:cNvCxnSpPr>
          <p:nvPr/>
        </p:nvCxnSpPr>
        <p:spPr>
          <a:xfrm rot="10800000" flipH="1">
            <a:off x="4932040" y="3608448"/>
            <a:ext cx="20162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Forme 23"/>
          <p:cNvCxnSpPr>
            <a:stCxn id="6" idx="4"/>
            <a:endCxn id="8" idx="0"/>
          </p:cNvCxnSpPr>
          <p:nvPr/>
        </p:nvCxnSpPr>
        <p:spPr>
          <a:xfrm rot="5400000">
            <a:off x="3643294" y="2894242"/>
            <a:ext cx="491356" cy="209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7" idx="3"/>
            <a:endCxn id="6" idx="2"/>
          </p:cNvCxnSpPr>
          <p:nvPr/>
        </p:nvCxnSpPr>
        <p:spPr>
          <a:xfrm>
            <a:off x="1852464" y="2128100"/>
            <a:ext cx="885428" cy="174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Connecteur droit 43"/>
          <p:cNvCxnSpPr>
            <a:stCxn id="8" idx="2"/>
            <a:endCxn id="10" idx="0"/>
          </p:cNvCxnSpPr>
          <p:nvPr/>
        </p:nvCxnSpPr>
        <p:spPr>
          <a:xfrm rot="5400000">
            <a:off x="3635896" y="4329100"/>
            <a:ext cx="504056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Connecteur droit 44"/>
          <p:cNvCxnSpPr>
            <a:stCxn id="12" idx="2"/>
            <a:endCxn id="10" idx="3"/>
          </p:cNvCxnSpPr>
          <p:nvPr/>
        </p:nvCxnSpPr>
        <p:spPr>
          <a:xfrm rot="10800000" flipV="1">
            <a:off x="4644008" y="5048608"/>
            <a:ext cx="2448272" cy="572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Connecteur droit 47"/>
          <p:cNvCxnSpPr>
            <a:stCxn id="9" idx="2"/>
            <a:endCxn id="12" idx="0"/>
          </p:cNvCxnSpPr>
          <p:nvPr/>
        </p:nvCxnSpPr>
        <p:spPr>
          <a:xfrm rot="5400000">
            <a:off x="7758640" y="4310812"/>
            <a:ext cx="46748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Connecteur droit 50"/>
          <p:cNvCxnSpPr>
            <a:stCxn id="11" idx="6"/>
            <a:endCxn id="9" idx="1"/>
          </p:cNvCxnSpPr>
          <p:nvPr/>
        </p:nvCxnSpPr>
        <p:spPr>
          <a:xfrm>
            <a:off x="6948264" y="3608448"/>
            <a:ext cx="288032" cy="572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Connecteur droit 54"/>
          <p:cNvCxnSpPr>
            <a:stCxn id="8" idx="3"/>
            <a:endCxn id="11" idx="2"/>
          </p:cNvCxnSpPr>
          <p:nvPr/>
        </p:nvCxnSpPr>
        <p:spPr>
          <a:xfrm flipV="1">
            <a:off x="4644008" y="3608448"/>
            <a:ext cx="288032" cy="572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30" name="Groupe 29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31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33" name="Rectangle à coins arrondis 32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34" name="Rectangle à coins arrondis 33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35" name="Rectangle à coins arrondis 34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37" name="Rectangle à coins arrondis 36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38" name="Rectangle à coins arrondis 37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32" name="Rectangle à coins arrondis 31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40" name="ZoneTexte 39"/>
          <p:cNvSpPr txBox="1"/>
          <p:nvPr/>
        </p:nvSpPr>
        <p:spPr>
          <a:xfrm>
            <a:off x="179512" y="6453336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sz="2400" b="1" i="1" dirty="0" smtClean="0">
                <a:solidFill>
                  <a:schemeClr val="bg1"/>
                </a:solidFill>
              </a:rPr>
              <a:t>BD</a:t>
            </a:r>
            <a:r>
              <a:rPr lang="fr-FR" sz="2400" b="1" i="1" dirty="0" smtClean="0">
                <a:solidFill>
                  <a:schemeClr val="bg1"/>
                </a:solidFill>
              </a:rPr>
              <a:t> </a:t>
            </a:r>
            <a:r>
              <a:rPr lang="fr-FR" sz="2000" i="1" dirty="0" smtClean="0">
                <a:solidFill>
                  <a:schemeClr val="bg1"/>
                </a:solidFill>
              </a:rPr>
              <a:t>         </a:t>
            </a:r>
            <a:r>
              <a:rPr lang="fr-FR" i="1" dirty="0" smtClean="0">
                <a:solidFill>
                  <a:schemeClr val="bg1"/>
                </a:solidFill>
              </a:rPr>
              <a:t>Estimation stock	Optimisation </a:t>
            </a:r>
            <a:r>
              <a:rPr lang="fr-FR" i="1" dirty="0" smtClean="0">
                <a:solidFill>
                  <a:schemeClr val="bg1"/>
                </a:solidFill>
              </a:rPr>
              <a:t>tournées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19/65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9576048" cy="1470025"/>
          </a:xfrm>
        </p:spPr>
        <p:txBody>
          <a:bodyPr>
            <a:normAutofit/>
          </a:bodyPr>
          <a:lstStyle/>
          <a:p>
            <a:pPr algn="l"/>
            <a:r>
              <a:rPr lang="fr-FR" sz="4000" u="sng" dirty="0" smtClean="0"/>
              <a:t>Sommaire                                                           .</a:t>
            </a:r>
            <a:endParaRPr lang="fr-FR" sz="3600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7920880" cy="3744416"/>
          </a:xfrm>
        </p:spPr>
        <p:txBody>
          <a:bodyPr>
            <a:normAutofit fontScale="92500" lnSpcReduction="10000"/>
          </a:bodyPr>
          <a:lstStyle/>
          <a:p>
            <a:pPr algn="l"/>
            <a:endParaRPr lang="en-US" cap="small" dirty="0" smtClean="0">
              <a:solidFill>
                <a:srgbClr val="FFFFFF"/>
              </a:solidFill>
              <a:cs typeface="Times New Roman"/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en-US" cap="small" dirty="0" err="1" smtClean="0">
                <a:solidFill>
                  <a:srgbClr val="FFFFFF"/>
                </a:solidFill>
                <a:cs typeface="Times New Roman"/>
              </a:rPr>
              <a:t>Contexte</a:t>
            </a:r>
            <a:r>
              <a:rPr lang="en-US" cap="small" dirty="0" smtClean="0">
                <a:solidFill>
                  <a:srgbClr val="FFFFFF"/>
                </a:solidFill>
                <a:cs typeface="Times New Roman"/>
              </a:rPr>
              <a:t> 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cap="small" dirty="0" smtClean="0">
                <a:solidFill>
                  <a:srgbClr val="FFFFFF"/>
                </a:solidFill>
                <a:cs typeface="Times New Roman"/>
              </a:rPr>
              <a:t>Cahier des Charges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cap="small" dirty="0" err="1" smtClean="0">
                <a:solidFill>
                  <a:srgbClr val="FFFFFF"/>
                </a:solidFill>
                <a:cs typeface="Times New Roman"/>
              </a:rPr>
              <a:t>Réalisation</a:t>
            </a:r>
            <a:endParaRPr lang="en-US" cap="small" dirty="0" smtClean="0">
              <a:solidFill>
                <a:srgbClr val="FFFFFF"/>
              </a:solidFill>
              <a:cs typeface="Times New Roman"/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en-US" cap="small" dirty="0" err="1" smtClean="0">
                <a:solidFill>
                  <a:srgbClr val="FFFFFF"/>
                </a:solidFill>
                <a:cs typeface="Times New Roman"/>
              </a:rPr>
              <a:t>Démonstration</a:t>
            </a:r>
            <a:endParaRPr lang="en-US" cap="small" dirty="0" smtClean="0">
              <a:solidFill>
                <a:srgbClr val="FFFFFF"/>
              </a:solidFill>
              <a:cs typeface="Times New Roman"/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en-US" cap="small" dirty="0" err="1" smtClean="0">
                <a:solidFill>
                  <a:srgbClr val="FFFFFF"/>
                </a:solidFill>
                <a:cs typeface="Times New Roman"/>
              </a:rPr>
              <a:t>Résultats</a:t>
            </a:r>
            <a:endParaRPr lang="en-US" cap="small" dirty="0" smtClean="0">
              <a:solidFill>
                <a:srgbClr val="FFFFFF"/>
              </a:solidFill>
              <a:cs typeface="Times New Roman"/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en-US" cap="small" dirty="0" err="1" smtClean="0">
                <a:solidFill>
                  <a:srgbClr val="FFFFFF"/>
                </a:solidFill>
                <a:cs typeface="Times New Roman"/>
              </a:rPr>
              <a:t>Deroulement</a:t>
            </a:r>
            <a:r>
              <a:rPr lang="en-US" cap="small" dirty="0" smtClean="0">
                <a:solidFill>
                  <a:srgbClr val="FFFFFF"/>
                </a:solidFill>
                <a:cs typeface="Times New Roman"/>
              </a:rPr>
              <a:t> du </a:t>
            </a:r>
            <a:r>
              <a:rPr lang="en-US" cap="small" dirty="0" err="1" smtClean="0">
                <a:solidFill>
                  <a:srgbClr val="FFFFFF"/>
                </a:solidFill>
                <a:cs typeface="Times New Roman"/>
              </a:rPr>
              <a:t>projet</a:t>
            </a:r>
            <a:endParaRPr lang="fr-FR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19457"/>
          <a:stretch>
            <a:fillRect/>
          </a:stretch>
        </p:blipFill>
        <p:spPr bwMode="auto">
          <a:xfrm rot="302790">
            <a:off x="7133771" y="5526444"/>
            <a:ext cx="1891887" cy="102672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21000000" lon="1200000" rev="0"/>
            </a:camera>
            <a:lightRig rig="harsh" dir="t">
              <a:rot lat="0" lon="0" rev="16200000"/>
            </a:lightRig>
          </a:scene3d>
          <a:sp3d extrusionH="254000" contourW="19050" prstMaterial="flat">
            <a:bevelB w="82550" h="444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Synchronisation Appli / BD Deal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pPr marL="0">
              <a:buNone/>
            </a:pPr>
            <a:r>
              <a:rPr lang="fr-FR" sz="2600" dirty="0" smtClean="0"/>
              <a:t>Fichier Excel des commandes généré par DEAL</a:t>
            </a:r>
          </a:p>
          <a:p>
            <a:pPr marL="0">
              <a:buNone/>
            </a:pPr>
            <a:endParaRPr lang="fr-FR" sz="2600" dirty="0" smtClean="0"/>
          </a:p>
          <a:p>
            <a:pPr marL="0">
              <a:buNone/>
            </a:pPr>
            <a:r>
              <a:rPr lang="fr-FR" sz="2600" dirty="0" smtClean="0"/>
              <a:t>Lecture automatique par un programme</a:t>
            </a:r>
          </a:p>
          <a:p>
            <a:pPr marL="684000" algn="just" defTabSz="0">
              <a:tabLst>
                <a:tab pos="108000" algn="l"/>
              </a:tabLst>
            </a:pPr>
            <a:r>
              <a:rPr lang="fr-FR" sz="2000" dirty="0" smtClean="0">
                <a:solidFill>
                  <a:schemeClr val="bg1"/>
                </a:solidFill>
              </a:rPr>
              <a:t>	 		Vérification de la cohérence des données</a:t>
            </a:r>
          </a:p>
          <a:p>
            <a:pPr marL="684000" algn="just" defTabSz="0">
              <a:tabLst>
                <a:tab pos="108000" algn="l"/>
              </a:tabLst>
            </a:pPr>
            <a:r>
              <a:rPr lang="fr-FR" sz="2000" dirty="0" smtClean="0">
                <a:solidFill>
                  <a:schemeClr val="bg1"/>
                </a:solidFill>
              </a:rPr>
              <a:t>	Mise à jour de la base de donnée</a:t>
            </a:r>
          </a:p>
          <a:p>
            <a:pPr marL="684000" algn="just" defTabSz="0">
              <a:buNone/>
              <a:tabLst>
                <a:tab pos="108000" algn="l"/>
              </a:tabLst>
            </a:pPr>
            <a:endParaRPr lang="fr-FR" sz="2000" dirty="0" smtClean="0">
              <a:solidFill>
                <a:schemeClr val="bg1"/>
              </a:solidFill>
            </a:endParaRPr>
          </a:p>
          <a:p>
            <a:pPr marL="0" algn="just" defTabSz="0">
              <a:buNone/>
              <a:tabLst>
                <a:tab pos="108000" algn="l"/>
              </a:tabLst>
            </a:pPr>
            <a:r>
              <a:rPr lang="fr-FR" sz="2600" dirty="0" smtClean="0"/>
              <a:t>Indicatif de temps d’exécution pour environ 10 000 commandes</a:t>
            </a:r>
            <a:endParaRPr lang="fr-FR" sz="2000" dirty="0" smtClean="0">
              <a:solidFill>
                <a:schemeClr val="bg1"/>
              </a:solidFill>
            </a:endParaRPr>
          </a:p>
          <a:p>
            <a:pPr marL="684000" lvl="1" indent="-342900" algn="just" defTabSz="0">
              <a:buFont typeface="Arial" pitchFamily="34" charset="0"/>
              <a:buChar char="•"/>
              <a:tabLst>
                <a:tab pos="108000" algn="l"/>
              </a:tabLst>
            </a:pPr>
            <a:r>
              <a:rPr lang="fr-FR" sz="2000" dirty="0" smtClean="0">
                <a:solidFill>
                  <a:schemeClr val="bg1"/>
                </a:solidFill>
              </a:rPr>
              <a:t>MAJ : 1-2 MIN</a:t>
            </a:r>
          </a:p>
          <a:p>
            <a:pPr marL="684000" lvl="1" indent="-342900" algn="just" defTabSz="0">
              <a:buFont typeface="Arial" pitchFamily="34" charset="0"/>
              <a:buChar char="•"/>
              <a:tabLst>
                <a:tab pos="108000" algn="l"/>
              </a:tabLst>
            </a:pPr>
            <a:r>
              <a:rPr lang="fr-FR" sz="2000" dirty="0" smtClean="0">
                <a:solidFill>
                  <a:schemeClr val="bg1"/>
                </a:solidFill>
              </a:rPr>
              <a:t>REINITIALISATION : 5-10 MIN</a:t>
            </a:r>
          </a:p>
          <a:p>
            <a:pPr marL="684000" algn="just" defTabSz="0">
              <a:tabLst>
                <a:tab pos="108000" algn="l"/>
              </a:tabLst>
            </a:pPr>
            <a:endParaRPr lang="fr-FR" sz="2000" dirty="0" smtClean="0">
              <a:solidFill>
                <a:schemeClr val="bg1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6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8" name="Rectangle à coins arrondis 7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9" name="Rectangle à coins arrondis 8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10" name="Rectangle à coins arrondis 9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11" name="Rectangle à coins arrondis 10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12" name="Rectangle à coins arrondis 11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7" name="Rectangle à coins arrondis 6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179512" y="6453336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sz="2400" b="1" i="1" dirty="0" smtClean="0">
                <a:solidFill>
                  <a:schemeClr val="bg1"/>
                </a:solidFill>
              </a:rPr>
              <a:t>BD</a:t>
            </a:r>
            <a:r>
              <a:rPr lang="fr-FR" i="1" dirty="0" smtClean="0">
                <a:solidFill>
                  <a:schemeClr val="bg1"/>
                </a:solidFill>
              </a:rPr>
              <a:t>          Estimation stock	Optimisation </a:t>
            </a:r>
            <a:r>
              <a:rPr lang="fr-FR" i="1" dirty="0" smtClean="0">
                <a:solidFill>
                  <a:schemeClr val="bg1"/>
                </a:solidFill>
              </a:rPr>
              <a:t>tournées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20/65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7927" y="1340769"/>
            <a:ext cx="4420497" cy="41044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340768"/>
            <a:ext cx="4392488" cy="41044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Gestion des stocks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Commercial</a:t>
            </a:r>
          </a:p>
          <a:p>
            <a:r>
              <a:rPr lang="fr-FR" sz="2000" dirty="0" smtClean="0"/>
              <a:t>Consulter l’historique des commandes</a:t>
            </a:r>
          </a:p>
          <a:p>
            <a:r>
              <a:rPr lang="fr-FR" sz="2000" dirty="0" smtClean="0"/>
              <a:t>Consulter l’estimation de stocks, et modifier les paramètres de l’estimation</a:t>
            </a:r>
          </a:p>
          <a:p>
            <a:pPr>
              <a:buNone/>
            </a:pP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8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10" name="Rectangle à coins arrondis 9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12" name="Rectangle à coins arrondis 11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13" name="Rectangle à coins arrondis 12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14" name="Rectangle à coins arrondis 13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15" name="Rectangle à coins arrondis 14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9" name="Rectangle à coins arrondis 8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79512" y="6453336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Estimation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stock</a:t>
            </a:r>
            <a:r>
              <a:rPr lang="fr-FR" i="1" dirty="0" smtClean="0">
                <a:solidFill>
                  <a:schemeClr val="bg1"/>
                </a:solidFill>
              </a:rPr>
              <a:t>	Optimisation </a:t>
            </a:r>
            <a:r>
              <a:rPr lang="fr-FR" i="1" dirty="0" smtClean="0">
                <a:solidFill>
                  <a:schemeClr val="bg1"/>
                </a:solidFill>
              </a:rPr>
              <a:t>tournées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21/65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Gestion des stocks</a:t>
            </a:r>
            <a:endParaRPr lang="fr-FR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6" name="Diagramme 55"/>
          <p:cNvGraphicFramePr/>
          <p:nvPr/>
        </p:nvGraphicFramePr>
        <p:xfrm>
          <a:off x="611560" y="1916832"/>
          <a:ext cx="223224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e 23"/>
          <p:cNvGrpSpPr/>
          <p:nvPr/>
        </p:nvGrpSpPr>
        <p:grpSpPr>
          <a:xfrm>
            <a:off x="683568" y="1844824"/>
            <a:ext cx="7653864" cy="1238250"/>
            <a:chOff x="683568" y="1844824"/>
            <a:chExt cx="7653864" cy="1238250"/>
          </a:xfrm>
        </p:grpSpPr>
        <p:pic>
          <p:nvPicPr>
            <p:cNvPr id="2050" name="Picture 2" descr="Image 18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59832" y="1916832"/>
              <a:ext cx="5277600" cy="10476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3568" y="1844824"/>
              <a:ext cx="1993900" cy="123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e 22"/>
          <p:cNvGrpSpPr/>
          <p:nvPr/>
        </p:nvGrpSpPr>
        <p:grpSpPr>
          <a:xfrm>
            <a:off x="746505" y="3524369"/>
            <a:ext cx="7590927" cy="1128767"/>
            <a:chOff x="746505" y="3524369"/>
            <a:chExt cx="7590927" cy="1128767"/>
          </a:xfrm>
        </p:grpSpPr>
        <p:pic>
          <p:nvPicPr>
            <p:cNvPr id="2051" name="Picture 3" descr="Image 14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59832" y="3573016"/>
              <a:ext cx="5277600" cy="10476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5" name="Groupe 18"/>
            <p:cNvGrpSpPr/>
            <p:nvPr/>
          </p:nvGrpSpPr>
          <p:grpSpPr>
            <a:xfrm>
              <a:off x="746505" y="3524369"/>
              <a:ext cx="1881279" cy="1128767"/>
              <a:chOff x="175484" y="1318199"/>
              <a:chExt cx="1881279" cy="1128767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75484" y="1318199"/>
                <a:ext cx="1881279" cy="112876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21" name="Rectangle 20"/>
              <p:cNvSpPr/>
              <p:nvPr/>
            </p:nvSpPr>
            <p:spPr>
              <a:xfrm>
                <a:off x="175484" y="1318199"/>
                <a:ext cx="1881279" cy="11287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0490" tIns="110490" rIns="110490" bIns="110490" numCol="1" spcCol="1270" anchor="ctr" anchorCtr="0">
                <a:noAutofit/>
              </a:bodyPr>
              <a:lstStyle/>
              <a:p>
                <a:pPr lvl="0" algn="ctr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2900" kern="1200" dirty="0" smtClean="0"/>
                  <a:t>Hypothèse</a:t>
                </a:r>
                <a:endParaRPr lang="fr-FR" sz="2900" kern="1200" dirty="0"/>
              </a:p>
            </p:txBody>
          </p:sp>
        </p:grpSp>
      </p:grpSp>
      <p:grpSp>
        <p:nvGrpSpPr>
          <p:cNvPr id="19" name="Groupe 18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22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24" name="Rectangle à coins arrondis 23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25" name="Rectangle à coins arrondis 24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26" name="Rectangle à coins arrondis 25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27" name="Rectangle à coins arrondis 26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28" name="Rectangle à coins arrondis 27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23" name="Rectangle à coins arrondis 22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179512" y="6453336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Estimation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stock</a:t>
            </a:r>
            <a:r>
              <a:rPr lang="fr-FR" i="1" dirty="0" smtClean="0">
                <a:solidFill>
                  <a:schemeClr val="bg1"/>
                </a:solidFill>
              </a:rPr>
              <a:t>	Optimisation </a:t>
            </a:r>
            <a:r>
              <a:rPr lang="fr-FR" i="1" dirty="0" smtClean="0">
                <a:solidFill>
                  <a:schemeClr val="bg1"/>
                </a:solidFill>
              </a:rPr>
              <a:t>tournées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22/65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0.0033 -0.2430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2"/>
          <p:cNvGrpSpPr/>
          <p:nvPr/>
        </p:nvGrpSpPr>
        <p:grpSpPr>
          <a:xfrm>
            <a:off x="768276" y="1857524"/>
            <a:ext cx="7590927" cy="1128767"/>
            <a:chOff x="746505" y="3524369"/>
            <a:chExt cx="7590927" cy="1128767"/>
          </a:xfrm>
        </p:grpSpPr>
        <p:pic>
          <p:nvPicPr>
            <p:cNvPr id="22" name="Picture 3" descr="Image 1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9832" y="3573016"/>
              <a:ext cx="5277600" cy="10476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4" name="Groupe 18"/>
            <p:cNvGrpSpPr/>
            <p:nvPr/>
          </p:nvGrpSpPr>
          <p:grpSpPr>
            <a:xfrm>
              <a:off x="746505" y="3524369"/>
              <a:ext cx="1881279" cy="1128767"/>
              <a:chOff x="175484" y="1318199"/>
              <a:chExt cx="1881279" cy="1128767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75484" y="1318199"/>
                <a:ext cx="1881279" cy="112876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25" name="Rectangle 24"/>
              <p:cNvSpPr/>
              <p:nvPr/>
            </p:nvSpPr>
            <p:spPr>
              <a:xfrm>
                <a:off x="175484" y="1318199"/>
                <a:ext cx="1881279" cy="11287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0490" tIns="110490" rIns="110490" bIns="110490" numCol="1" spcCol="1270" anchor="ctr" anchorCtr="0">
                <a:noAutofit/>
              </a:bodyPr>
              <a:lstStyle/>
              <a:p>
                <a:pPr lvl="0" algn="ctr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2900" kern="1200" dirty="0" smtClean="0"/>
                  <a:t>Hypothèse</a:t>
                </a:r>
                <a:endParaRPr lang="fr-FR" sz="2900" kern="1200" dirty="0"/>
              </a:p>
            </p:txBody>
          </p: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Gestion des stocks</a:t>
            </a:r>
            <a:endParaRPr lang="fr-FR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5" name="Groupe 35"/>
          <p:cNvGrpSpPr/>
          <p:nvPr/>
        </p:nvGrpSpPr>
        <p:grpSpPr>
          <a:xfrm>
            <a:off x="759205" y="3524369"/>
            <a:ext cx="7616519" cy="1570107"/>
            <a:chOff x="746505" y="3524369"/>
            <a:chExt cx="7616519" cy="1570107"/>
          </a:xfrm>
        </p:grpSpPr>
        <p:grpSp>
          <p:nvGrpSpPr>
            <p:cNvPr id="6" name="Groupe 33"/>
            <p:cNvGrpSpPr/>
            <p:nvPr/>
          </p:nvGrpSpPr>
          <p:grpSpPr>
            <a:xfrm>
              <a:off x="746505" y="3524369"/>
              <a:ext cx="7616519" cy="1128767"/>
              <a:chOff x="746505" y="3524369"/>
              <a:chExt cx="7616519" cy="1128767"/>
            </a:xfrm>
          </p:grpSpPr>
          <p:grpSp>
            <p:nvGrpSpPr>
              <p:cNvPr id="7" name="Groupe 18"/>
              <p:cNvGrpSpPr/>
              <p:nvPr/>
            </p:nvGrpSpPr>
            <p:grpSpPr>
              <a:xfrm>
                <a:off x="746505" y="3524369"/>
                <a:ext cx="1881279" cy="1128767"/>
                <a:chOff x="175484" y="1318199"/>
                <a:chExt cx="1881279" cy="1128767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75484" y="1318199"/>
                  <a:ext cx="1881279" cy="1128767"/>
                </a:xfrm>
                <a:prstGeom prst="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</p:sp>
            <p:sp>
              <p:nvSpPr>
                <p:cNvPr id="30" name="Rectangle 29"/>
                <p:cNvSpPr/>
                <p:nvPr/>
              </p:nvSpPr>
              <p:spPr>
                <a:xfrm>
                  <a:off x="175484" y="1318199"/>
                  <a:ext cx="1881279" cy="112876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10490" tIns="110490" rIns="110490" bIns="110490" numCol="1" spcCol="1270" anchor="ctr" anchorCtr="0">
                  <a:noAutofit/>
                </a:bodyPr>
                <a:lstStyle/>
                <a:p>
                  <a:pPr lvl="0" algn="ctr" defTabSz="1289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2400" kern="1200" dirty="0" smtClean="0"/>
                    <a:t>Estimation automatique</a:t>
                  </a:r>
                  <a:endParaRPr lang="fr-FR" sz="2400" kern="1200" dirty="0"/>
                </a:p>
              </p:txBody>
            </p:sp>
          </p:grpSp>
          <p:pic>
            <p:nvPicPr>
              <p:cNvPr id="3074" name="Picture 2" descr="Image 15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85424" y="3573016"/>
                <a:ext cx="5277600" cy="1047600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sp>
          <p:nvSpPr>
            <p:cNvPr id="35" name="ZoneTexte 34"/>
            <p:cNvSpPr txBox="1"/>
            <p:nvPr/>
          </p:nvSpPr>
          <p:spPr>
            <a:xfrm>
              <a:off x="755576" y="4725144"/>
              <a:ext cx="3960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 smtClean="0"/>
                <a:t>Grace à l’historique de commandes</a:t>
              </a:r>
              <a:endParaRPr lang="fr-FR" i="1" dirty="0"/>
            </a:p>
          </p:txBody>
        </p:sp>
      </p:grpSp>
      <p:grpSp>
        <p:nvGrpSpPr>
          <p:cNvPr id="8" name="Groupe 40"/>
          <p:cNvGrpSpPr/>
          <p:nvPr/>
        </p:nvGrpSpPr>
        <p:grpSpPr>
          <a:xfrm>
            <a:off x="755576" y="3525392"/>
            <a:ext cx="7632848" cy="1128767"/>
            <a:chOff x="755576" y="3525392"/>
            <a:chExt cx="7632848" cy="1128767"/>
          </a:xfrm>
        </p:grpSpPr>
        <p:pic>
          <p:nvPicPr>
            <p:cNvPr id="3077" name="Picture 5" descr="C:\Users\Fabrice\Downloads\Image 16.png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10824" y="3605536"/>
              <a:ext cx="5277600" cy="10476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0" name="Rectangle 39"/>
            <p:cNvSpPr/>
            <p:nvPr/>
          </p:nvSpPr>
          <p:spPr>
            <a:xfrm>
              <a:off x="755576" y="3525392"/>
              <a:ext cx="1881279" cy="112876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fr-FR" sz="2000" dirty="0" smtClean="0"/>
                <a:t>Avec intervention des commerciaux</a:t>
              </a:r>
            </a:p>
          </p:txBody>
        </p:sp>
      </p:grpSp>
      <p:grpSp>
        <p:nvGrpSpPr>
          <p:cNvPr id="9" name="Groupe 43"/>
          <p:cNvGrpSpPr/>
          <p:nvPr/>
        </p:nvGrpSpPr>
        <p:grpSpPr>
          <a:xfrm>
            <a:off x="755576" y="3524369"/>
            <a:ext cx="7632848" cy="1128767"/>
            <a:chOff x="755576" y="3524369"/>
            <a:chExt cx="7632848" cy="1128767"/>
          </a:xfrm>
        </p:grpSpPr>
        <p:pic>
          <p:nvPicPr>
            <p:cNvPr id="3078" name="Picture 6" descr="Image 17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10824" y="3605536"/>
              <a:ext cx="5277600" cy="10476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3" name="Rectangle 42"/>
            <p:cNvSpPr/>
            <p:nvPr/>
          </p:nvSpPr>
          <p:spPr>
            <a:xfrm>
              <a:off x="755576" y="3524369"/>
              <a:ext cx="1881279" cy="112876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fr-FR" dirty="0" smtClean="0"/>
                <a:t>Avec intervention des commerciaux et des transporteurs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31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33" name="Rectangle à coins arrondis 32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34" name="Rectangle à coins arrondis 33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36" name="Rectangle à coins arrondis 35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37" name="Rectangle à coins arrondis 36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38" name="Rectangle à coins arrondis 37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32" name="Rectangle à coins arrondis 31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41" name="ZoneTexte 40"/>
          <p:cNvSpPr txBox="1"/>
          <p:nvPr/>
        </p:nvSpPr>
        <p:spPr>
          <a:xfrm>
            <a:off x="179512" y="6453336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Estimation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stock</a:t>
            </a:r>
            <a:r>
              <a:rPr lang="fr-FR" i="1" dirty="0" smtClean="0">
                <a:solidFill>
                  <a:schemeClr val="bg1"/>
                </a:solidFill>
              </a:rPr>
              <a:t>	Optimisation </a:t>
            </a:r>
            <a:r>
              <a:rPr lang="fr-FR" i="1" dirty="0" smtClean="0">
                <a:solidFill>
                  <a:schemeClr val="bg1"/>
                </a:solidFill>
              </a:rPr>
              <a:t>tournées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23/65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Gestion des stocks</a:t>
            </a:r>
            <a:endParaRPr lang="fr-FR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2" name="Picture 8" descr="Imag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2832" y="3141128"/>
            <a:ext cx="5277600" cy="7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6" name="Diagramme 55"/>
          <p:cNvGraphicFramePr/>
          <p:nvPr/>
        </p:nvGraphicFramePr>
        <p:xfrm>
          <a:off x="611560" y="1484784"/>
          <a:ext cx="223224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Image 18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82832" y="1412856"/>
            <a:ext cx="5277600" cy="7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3" descr="Image 14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82832" y="2277032"/>
            <a:ext cx="5277600" cy="7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6" descr="Image 17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3848" y="4869240"/>
            <a:ext cx="5277600" cy="7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5" descr="C:\Users\Fabrice\Downloads\Image 16.png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82832" y="4005224"/>
            <a:ext cx="5277600" cy="7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Groupe 17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19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21" name="Rectangle à coins arrondis 20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22" name="Rectangle à coins arrondis 21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23" name="Rectangle à coins arrondis 22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24" name="Rectangle à coins arrondis 23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25" name="Rectangle à coins arrondis 24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20" name="Rectangle à coins arrondis 19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179512" y="6453336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Estimation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stock</a:t>
            </a:r>
            <a:r>
              <a:rPr lang="fr-FR" i="1" dirty="0" smtClean="0">
                <a:solidFill>
                  <a:schemeClr val="bg1"/>
                </a:solidFill>
              </a:rPr>
              <a:t>	Optimisation </a:t>
            </a:r>
            <a:r>
              <a:rPr lang="fr-FR" i="1" dirty="0" smtClean="0">
                <a:solidFill>
                  <a:schemeClr val="bg1"/>
                </a:solidFill>
              </a:rPr>
              <a:t>tournées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24/65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Optimisation des tournées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/>
          <a:lstStyle/>
          <a:p>
            <a:pPr>
              <a:buNone/>
            </a:pPr>
            <a:endParaRPr lang="fr-FR" sz="2000" dirty="0" smtClean="0"/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84784"/>
            <a:ext cx="5838001" cy="345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455352" y="2156096"/>
            <a:ext cx="33123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Consultation des commandes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Lancement de l’heuristique de génération des commandes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9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11" name="Rectangle à coins arrondis 10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12" name="Rectangle à coins arrondis 11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13" name="Rectangle à coins arrondis 12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14" name="Rectangle à coins arrondis 13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15" name="Rectangle à coins arrondis 14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10" name="Rectangle à coins arrondis 9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25/65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79512" y="645333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Estimation </a:t>
            </a:r>
            <a:r>
              <a:rPr lang="fr-FR" i="1" dirty="0" smtClean="0">
                <a:solidFill>
                  <a:schemeClr val="bg1"/>
                </a:solidFill>
              </a:rPr>
              <a:t>stock 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Optimisation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tournées</a:t>
            </a:r>
            <a:r>
              <a:rPr lang="fr-FR" sz="2000" i="1" dirty="0" smtClean="0">
                <a:solidFill>
                  <a:schemeClr val="bg1"/>
                </a:solidFill>
              </a:rPr>
              <a:t>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Optimisation des tournées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5352" y="2145048"/>
            <a:ext cx="2304256" cy="1889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000" dirty="0" smtClean="0">
                <a:solidFill>
                  <a:prstClr val="black"/>
                </a:solidFill>
              </a:rPr>
              <a:t>Visualisation des tournées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000" dirty="0" smtClean="0">
                <a:solidFill>
                  <a:prstClr val="black"/>
                </a:solidFill>
              </a:rPr>
              <a:t>Modification des tournées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6344" y="1556792"/>
            <a:ext cx="5796136" cy="33843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7" name="Groupe 6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8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10" name="Rectangle à coins arrondis 9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11" name="Rectangle à coins arrondis 10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12" name="Rectangle à coins arrondis 11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13" name="Rectangle à coins arrondis 12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14" name="Rectangle à coins arrondis 13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9" name="Rectangle à coins arrondis 8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26/65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79512" y="645333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Estimation </a:t>
            </a:r>
            <a:r>
              <a:rPr lang="fr-FR" i="1" dirty="0" smtClean="0">
                <a:solidFill>
                  <a:schemeClr val="bg1"/>
                </a:solidFill>
              </a:rPr>
              <a:t>stock 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Optimisation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tournées</a:t>
            </a:r>
            <a:r>
              <a:rPr lang="fr-FR" sz="2000" i="1" dirty="0" smtClean="0">
                <a:solidFill>
                  <a:schemeClr val="bg1"/>
                </a:solidFill>
              </a:rPr>
              <a:t>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Moteur d’optimisation des tournées</a:t>
            </a:r>
            <a:endParaRPr lang="fr-FR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1403648" y="1852950"/>
            <a:ext cx="5688632" cy="3508653"/>
          </a:xfrm>
          <a:prstGeom prst="rect">
            <a:avLst/>
          </a:prstGeom>
          <a:noFill/>
          <a:ln>
            <a:noFill/>
          </a:ln>
          <a:effectLst>
            <a:outerShdw blurRad="45720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400" b="1" dirty="0" smtClean="0"/>
              <a:t>Objectifs</a:t>
            </a:r>
            <a:r>
              <a:rPr lang="fr-FR" sz="2800" b="1" dirty="0" smtClean="0"/>
              <a:t>  </a:t>
            </a:r>
          </a:p>
          <a:p>
            <a:pPr marL="108000" algn="just" defTabSz="0">
              <a:buFont typeface="Arial" pitchFamily="34" charset="0"/>
              <a:buChar char="•"/>
              <a:tabLst>
                <a:tab pos="108000" algn="l"/>
              </a:tabLst>
            </a:pPr>
            <a:r>
              <a:rPr lang="fr-FR" sz="2000" dirty="0" smtClean="0">
                <a:solidFill>
                  <a:schemeClr val="bg1"/>
                </a:solidFill>
              </a:rPr>
              <a:t> Maximiser le remplissage des camions</a:t>
            </a:r>
          </a:p>
          <a:p>
            <a:pPr marL="108000" algn="just" defTabSz="0">
              <a:buFont typeface="Arial" pitchFamily="34" charset="0"/>
              <a:buChar char="•"/>
              <a:tabLst>
                <a:tab pos="108000" algn="l"/>
              </a:tabLst>
            </a:pPr>
            <a:r>
              <a:rPr lang="fr-FR" sz="2000" dirty="0" smtClean="0">
                <a:solidFill>
                  <a:schemeClr val="bg1"/>
                </a:solidFill>
              </a:rPr>
              <a:t> Minimiser les distances</a:t>
            </a:r>
          </a:p>
          <a:p>
            <a:pPr marL="108000" algn="just" defTabSz="0">
              <a:buFont typeface="Arial" pitchFamily="34" charset="0"/>
              <a:buChar char="•"/>
              <a:tabLst>
                <a:tab pos="108000" algn="l"/>
              </a:tabLst>
            </a:pPr>
            <a:endParaRPr lang="fr-FR" sz="2400" dirty="0" smtClean="0"/>
          </a:p>
          <a:p>
            <a:pPr>
              <a:spcAft>
                <a:spcPts val="600"/>
              </a:spcAft>
              <a:tabLst>
                <a:tab pos="108000" algn="l"/>
              </a:tabLst>
            </a:pPr>
            <a:r>
              <a:rPr lang="fr-FR" sz="2400" b="1" dirty="0" smtClean="0"/>
              <a:t>Sous contraintes</a:t>
            </a:r>
          </a:p>
          <a:p>
            <a:pPr marL="108000" defTabSz="0">
              <a:buFont typeface="Arial" pitchFamily="34" charset="0"/>
              <a:buChar char="•"/>
              <a:tabLst>
                <a:tab pos="108000" algn="l"/>
              </a:tabLst>
            </a:pPr>
            <a:r>
              <a:rPr lang="fr-FR" sz="2000" dirty="0" smtClean="0">
                <a:solidFill>
                  <a:schemeClr val="bg1"/>
                </a:solidFill>
              </a:rPr>
              <a:t> Respecter les distances par chauffeur</a:t>
            </a:r>
          </a:p>
          <a:p>
            <a:pPr marL="108000" defTabSz="0">
              <a:buFont typeface="Arial" pitchFamily="34" charset="0"/>
              <a:buChar char="•"/>
              <a:tabLst>
                <a:tab pos="108000" algn="l"/>
              </a:tabLst>
            </a:pPr>
            <a:r>
              <a:rPr lang="fr-FR" sz="2000" dirty="0" smtClean="0">
                <a:solidFill>
                  <a:schemeClr val="bg1"/>
                </a:solidFill>
              </a:rPr>
              <a:t> Ne délaisser aucune commande critique</a:t>
            </a:r>
          </a:p>
          <a:p>
            <a:pPr>
              <a:buFontTx/>
              <a:buNone/>
            </a:pPr>
            <a:endParaRPr lang="fr-FR" sz="2000" dirty="0" smtClean="0">
              <a:solidFill>
                <a:schemeClr val="bg1"/>
              </a:solidFill>
            </a:endParaRPr>
          </a:p>
        </p:txBody>
      </p:sp>
      <p:pic>
        <p:nvPicPr>
          <p:cNvPr id="11" name="Picture 7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628800"/>
            <a:ext cx="2182619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2" name="Groupe 11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13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15" name="Rectangle à coins arrondis 14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16" name="Rectangle à coins arrondis 15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17" name="Rectangle à coins arrondis 16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18" name="Rectangle à coins arrondis 17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19" name="Rectangle à coins arrondis 18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14" name="Rectangle à coins arrondis 13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27/65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79512" y="645333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Estimation </a:t>
            </a:r>
            <a:r>
              <a:rPr lang="fr-FR" i="1" dirty="0" smtClean="0">
                <a:solidFill>
                  <a:schemeClr val="bg1"/>
                </a:solidFill>
              </a:rPr>
              <a:t>stock 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Optimisation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tournées</a:t>
            </a:r>
            <a:r>
              <a:rPr lang="fr-FR" sz="2000" i="1" dirty="0" smtClean="0">
                <a:solidFill>
                  <a:schemeClr val="bg1"/>
                </a:solidFill>
              </a:rPr>
              <a:t>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Diagramme 88"/>
          <p:cNvGraphicFramePr/>
          <p:nvPr/>
        </p:nvGraphicFramePr>
        <p:xfrm>
          <a:off x="-180528" y="620688"/>
          <a:ext cx="105851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Fonctionnement de l’algorithme</a:t>
            </a:r>
            <a:endParaRPr lang="fr-FR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203848" y="2549222"/>
            <a:ext cx="2880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dirty="0" smtClean="0">
                <a:solidFill>
                  <a:prstClr val="white"/>
                </a:solidFill>
              </a:rPr>
              <a:t>- Lecture des données</a:t>
            </a:r>
          </a:p>
          <a:p>
            <a:pPr lvl="0"/>
            <a:r>
              <a:rPr lang="fr-FR" sz="1600" dirty="0" smtClean="0">
                <a:solidFill>
                  <a:prstClr val="white"/>
                </a:solidFill>
              </a:rPr>
              <a:t>- Ouverture de k centres</a:t>
            </a:r>
          </a:p>
          <a:p>
            <a:pPr lvl="0"/>
            <a:r>
              <a:rPr lang="fr-FR" sz="1600" dirty="0" smtClean="0">
                <a:solidFill>
                  <a:prstClr val="white"/>
                </a:solidFill>
              </a:rPr>
              <a:t>- Pr chaque centre, </a:t>
            </a:r>
            <a:r>
              <a:rPr lang="fr-FR" sz="1600" dirty="0" err="1" smtClean="0">
                <a:solidFill>
                  <a:prstClr val="white"/>
                </a:solidFill>
              </a:rPr>
              <a:t>pr</a:t>
            </a:r>
            <a:r>
              <a:rPr lang="fr-FR" sz="1600" dirty="0" smtClean="0">
                <a:solidFill>
                  <a:prstClr val="white"/>
                </a:solidFill>
              </a:rPr>
              <a:t> chaque type de camion faire un cluster</a:t>
            </a:r>
          </a:p>
          <a:p>
            <a:pPr lvl="0"/>
            <a:r>
              <a:rPr lang="fr-FR" sz="1600" dirty="0" smtClean="0">
                <a:solidFill>
                  <a:prstClr val="white"/>
                </a:solidFill>
              </a:rPr>
              <a:t>- Générer les affectations et choisir la meilleure</a:t>
            </a:r>
          </a:p>
          <a:p>
            <a:pPr lvl="0"/>
            <a:r>
              <a:rPr lang="fr-FR" sz="1600" dirty="0" smtClean="0">
                <a:solidFill>
                  <a:prstClr val="white"/>
                </a:solidFill>
              </a:rPr>
              <a:t>- Envoi des données</a:t>
            </a:r>
            <a:endParaRPr lang="fr-FR" dirty="0">
              <a:solidFill>
                <a:prstClr val="white"/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14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16" name="Rectangle à coins arrondis 15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17" name="Rectangle à coins arrondis 16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18" name="Rectangle à coins arrondis 17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19" name="Rectangle à coins arrondis 18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20" name="Rectangle à coins arrondis 19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15" name="Rectangle à coins arrondis 14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28/65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79512" y="645333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Estimation </a:t>
            </a:r>
            <a:r>
              <a:rPr lang="fr-FR" i="1" dirty="0" smtClean="0">
                <a:solidFill>
                  <a:schemeClr val="bg1"/>
                </a:solidFill>
              </a:rPr>
              <a:t>stock 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Optimisation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tournées</a:t>
            </a:r>
            <a:r>
              <a:rPr lang="fr-FR" sz="2000" i="1" dirty="0" smtClean="0">
                <a:solidFill>
                  <a:schemeClr val="bg1"/>
                </a:solidFill>
              </a:rPr>
              <a:t>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179512" y="1196752"/>
            <a:ext cx="5400600" cy="453650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Fonctionnement de l’algorithme</a:t>
            </a:r>
            <a:endParaRPr lang="fr-FR" dirty="0"/>
          </a:p>
        </p:txBody>
      </p:sp>
      <p:grpSp>
        <p:nvGrpSpPr>
          <p:cNvPr id="90" name="Groupe 89"/>
          <p:cNvGrpSpPr/>
          <p:nvPr/>
        </p:nvGrpSpPr>
        <p:grpSpPr>
          <a:xfrm>
            <a:off x="683568" y="1484784"/>
            <a:ext cx="4752528" cy="4032448"/>
            <a:chOff x="683568" y="1484784"/>
            <a:chExt cx="4752528" cy="4032448"/>
          </a:xfrm>
        </p:grpSpPr>
        <p:sp>
          <p:nvSpPr>
            <p:cNvPr id="68" name="Étoile à 5 branches 67"/>
            <p:cNvSpPr/>
            <p:nvPr/>
          </p:nvSpPr>
          <p:spPr>
            <a:xfrm>
              <a:off x="1043608" y="1772816"/>
              <a:ext cx="288032" cy="216024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Étoile à 5 branches 68"/>
            <p:cNvSpPr/>
            <p:nvPr/>
          </p:nvSpPr>
          <p:spPr>
            <a:xfrm>
              <a:off x="683568" y="2348880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Étoile à 5 branches 69"/>
            <p:cNvSpPr/>
            <p:nvPr/>
          </p:nvSpPr>
          <p:spPr>
            <a:xfrm>
              <a:off x="1187624" y="2420888"/>
              <a:ext cx="288032" cy="216024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Étoile à 5 branches 70"/>
            <p:cNvSpPr/>
            <p:nvPr/>
          </p:nvSpPr>
          <p:spPr>
            <a:xfrm>
              <a:off x="1331640" y="1700808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Étoile à 5 branches 71"/>
            <p:cNvSpPr/>
            <p:nvPr/>
          </p:nvSpPr>
          <p:spPr>
            <a:xfrm>
              <a:off x="1331640" y="5301208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Étoile à 5 branches 72"/>
            <p:cNvSpPr/>
            <p:nvPr/>
          </p:nvSpPr>
          <p:spPr>
            <a:xfrm>
              <a:off x="1907704" y="1700808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Étoile à 5 branches 73"/>
            <p:cNvSpPr/>
            <p:nvPr/>
          </p:nvSpPr>
          <p:spPr>
            <a:xfrm>
              <a:off x="3923928" y="2348880"/>
              <a:ext cx="288032" cy="216024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Étoile à 5 branches 74"/>
            <p:cNvSpPr/>
            <p:nvPr/>
          </p:nvSpPr>
          <p:spPr>
            <a:xfrm>
              <a:off x="1475656" y="2132856"/>
              <a:ext cx="288032" cy="216024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Étoile à 5 branches 75"/>
            <p:cNvSpPr/>
            <p:nvPr/>
          </p:nvSpPr>
          <p:spPr>
            <a:xfrm>
              <a:off x="3779912" y="2636912"/>
              <a:ext cx="288032" cy="216024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Étoile à 5 branches 76"/>
            <p:cNvSpPr/>
            <p:nvPr/>
          </p:nvSpPr>
          <p:spPr>
            <a:xfrm>
              <a:off x="3419872" y="1484784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Étoile à 5 branches 77"/>
            <p:cNvSpPr/>
            <p:nvPr/>
          </p:nvSpPr>
          <p:spPr>
            <a:xfrm>
              <a:off x="3635896" y="2204864"/>
              <a:ext cx="288032" cy="216024"/>
            </a:xfrm>
            <a:prstGeom prst="star5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Étoile à 5 branches 78"/>
            <p:cNvSpPr/>
            <p:nvPr/>
          </p:nvSpPr>
          <p:spPr>
            <a:xfrm>
              <a:off x="827584" y="4941168"/>
              <a:ext cx="288032" cy="216024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Étoile à 5 branches 79"/>
            <p:cNvSpPr/>
            <p:nvPr/>
          </p:nvSpPr>
          <p:spPr>
            <a:xfrm>
              <a:off x="1331640" y="4581128"/>
              <a:ext cx="288032" cy="216024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Étoile à 5 branches 80"/>
            <p:cNvSpPr/>
            <p:nvPr/>
          </p:nvSpPr>
          <p:spPr>
            <a:xfrm>
              <a:off x="3779912" y="3645024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Étoile à 5 branches 81"/>
            <p:cNvSpPr/>
            <p:nvPr/>
          </p:nvSpPr>
          <p:spPr>
            <a:xfrm>
              <a:off x="4427984" y="3933056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Étoile à 5 branches 82"/>
            <p:cNvSpPr/>
            <p:nvPr/>
          </p:nvSpPr>
          <p:spPr>
            <a:xfrm>
              <a:off x="1619672" y="3645024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Étoile à 5 branches 83"/>
            <p:cNvSpPr/>
            <p:nvPr/>
          </p:nvSpPr>
          <p:spPr>
            <a:xfrm>
              <a:off x="2843808" y="2924944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Étoile à 5 branches 84"/>
            <p:cNvSpPr/>
            <p:nvPr/>
          </p:nvSpPr>
          <p:spPr>
            <a:xfrm>
              <a:off x="2195736" y="3068960"/>
              <a:ext cx="288032" cy="216024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Étoile à 5 branches 85"/>
            <p:cNvSpPr/>
            <p:nvPr/>
          </p:nvSpPr>
          <p:spPr>
            <a:xfrm>
              <a:off x="2411760" y="2780928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Étoile à 5 branches 86"/>
            <p:cNvSpPr/>
            <p:nvPr/>
          </p:nvSpPr>
          <p:spPr>
            <a:xfrm>
              <a:off x="4644008" y="3429000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Étoile à 5 branches 87"/>
            <p:cNvSpPr/>
            <p:nvPr/>
          </p:nvSpPr>
          <p:spPr>
            <a:xfrm>
              <a:off x="5148064" y="3861048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Étoile à 5 branches 88"/>
            <p:cNvSpPr/>
            <p:nvPr/>
          </p:nvSpPr>
          <p:spPr>
            <a:xfrm>
              <a:off x="4860032" y="2996952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1" name="ZoneTexte 90"/>
          <p:cNvSpPr txBox="1"/>
          <p:nvPr/>
        </p:nvSpPr>
        <p:spPr>
          <a:xfrm>
            <a:off x="5580112" y="1484784"/>
            <a:ext cx="3563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1</a:t>
            </a:r>
            <a:r>
              <a:rPr lang="fr-FR" sz="2800" b="1" baseline="30000" dirty="0" smtClean="0">
                <a:solidFill>
                  <a:schemeClr val="bg1"/>
                </a:solidFill>
              </a:rPr>
              <a:t>ère</a:t>
            </a:r>
            <a:r>
              <a:rPr lang="fr-FR" sz="2800" b="1" dirty="0" smtClean="0">
                <a:solidFill>
                  <a:schemeClr val="bg1"/>
                </a:solidFill>
              </a:rPr>
              <a:t> partie </a:t>
            </a:r>
          </a:p>
          <a:p>
            <a:pPr algn="ctr"/>
            <a:r>
              <a:rPr lang="fr-FR" b="1" dirty="0" smtClean="0"/>
              <a:t>Ouverture de k-centres</a:t>
            </a:r>
          </a:p>
          <a:p>
            <a:pPr algn="ctr"/>
            <a:endParaRPr lang="fr-FR" b="1" dirty="0" smtClean="0"/>
          </a:p>
          <a:p>
            <a:pPr algn="ctr"/>
            <a:endParaRPr lang="fr-FR" dirty="0" smtClean="0"/>
          </a:p>
        </p:txBody>
      </p:sp>
      <p:grpSp>
        <p:nvGrpSpPr>
          <p:cNvPr id="93" name="Groupe 124"/>
          <p:cNvGrpSpPr/>
          <p:nvPr/>
        </p:nvGrpSpPr>
        <p:grpSpPr>
          <a:xfrm>
            <a:off x="6156176" y="3150494"/>
            <a:ext cx="2016224" cy="782562"/>
            <a:chOff x="1547664" y="2924944"/>
            <a:chExt cx="2952328" cy="926578"/>
          </a:xfrm>
        </p:grpSpPr>
        <p:sp>
          <p:nvSpPr>
            <p:cNvPr id="94" name="Ellipse 93"/>
            <p:cNvSpPr/>
            <p:nvPr/>
          </p:nvSpPr>
          <p:spPr>
            <a:xfrm>
              <a:off x="3608723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Ellipse 94"/>
            <p:cNvSpPr/>
            <p:nvPr/>
          </p:nvSpPr>
          <p:spPr>
            <a:xfrm>
              <a:off x="3256835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Ellipse 95"/>
            <p:cNvSpPr/>
            <p:nvPr/>
          </p:nvSpPr>
          <p:spPr>
            <a:xfrm>
              <a:off x="1849282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050361" y="292494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150901" y="2979876"/>
              <a:ext cx="351888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553059" y="2979876"/>
              <a:ext cx="351888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547664" y="308974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547664" y="352919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648203" y="319960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916195" y="363906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150901" y="363906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547664" y="363906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899552" y="352919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956074" y="2984252"/>
              <a:ext cx="709211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707904" y="2984252"/>
              <a:ext cx="709211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</p:grpSp>
      <p:grpSp>
        <p:nvGrpSpPr>
          <p:cNvPr id="109" name="Groupe 140"/>
          <p:cNvGrpSpPr/>
          <p:nvPr/>
        </p:nvGrpSpPr>
        <p:grpSpPr>
          <a:xfrm>
            <a:off x="6156176" y="4230614"/>
            <a:ext cx="2016224" cy="782562"/>
            <a:chOff x="3379614" y="4017764"/>
            <a:chExt cx="2952328" cy="926578"/>
          </a:xfrm>
        </p:grpSpPr>
        <p:sp>
          <p:nvSpPr>
            <p:cNvPr id="110" name="Ellipse 109"/>
            <p:cNvSpPr/>
            <p:nvPr/>
          </p:nvSpPr>
          <p:spPr>
            <a:xfrm>
              <a:off x="5440673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5088785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3681232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882311" y="401776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379614" y="418256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379614" y="462201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480153" y="429242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748145" y="473188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982851" y="473188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379614" y="473188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731502" y="462201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936628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535789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129014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730478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400" dirty="0"/>
            </a:p>
          </p:txBody>
        </p:sp>
      </p:grpSp>
      <p:sp>
        <p:nvSpPr>
          <p:cNvPr id="63" name="ZoneTexte 62"/>
          <p:cNvSpPr txBox="1"/>
          <p:nvPr/>
        </p:nvSpPr>
        <p:spPr>
          <a:xfrm>
            <a:off x="8460432" y="321297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x2</a:t>
            </a:r>
            <a:endParaRPr lang="fr-FR" sz="2800" dirty="0"/>
          </a:p>
        </p:txBody>
      </p:sp>
      <p:grpSp>
        <p:nvGrpSpPr>
          <p:cNvPr id="62" name="Groupe 61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64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66" name="Rectangle à coins arrondis 65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67" name="Rectangle à coins arrondis 66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92" name="Rectangle à coins arrondis 91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125" name="Rectangle à coins arrondis 124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126" name="Rectangle à coins arrondis 125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65" name="Rectangle à coins arrondis 64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128" name="ZoneTexte 127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29/65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29" name="ZoneTexte 128"/>
          <p:cNvSpPr txBox="1"/>
          <p:nvPr/>
        </p:nvSpPr>
        <p:spPr>
          <a:xfrm>
            <a:off x="179512" y="645333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Estimation </a:t>
            </a:r>
            <a:r>
              <a:rPr lang="fr-FR" i="1" dirty="0" smtClean="0">
                <a:solidFill>
                  <a:schemeClr val="bg1"/>
                </a:solidFill>
              </a:rPr>
              <a:t>stock 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Optimisation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tournées</a:t>
            </a:r>
            <a:r>
              <a:rPr lang="fr-FR" sz="2000" i="1" dirty="0" smtClean="0">
                <a:solidFill>
                  <a:schemeClr val="bg1"/>
                </a:solidFill>
              </a:rPr>
              <a:t>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4544" y="1628800"/>
            <a:ext cx="9504040" cy="1470025"/>
          </a:xfrm>
        </p:spPr>
        <p:txBody>
          <a:bodyPr>
            <a:normAutofit/>
          </a:bodyPr>
          <a:lstStyle/>
          <a:p>
            <a:pPr algn="l"/>
            <a:r>
              <a:rPr lang="fr-FR" sz="4000" u="sng" dirty="0" smtClean="0"/>
              <a:t>Contexte                                                              .</a:t>
            </a:r>
            <a:endParaRPr lang="fr-FR" sz="3600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7920880" cy="2880320"/>
          </a:xfrm>
        </p:spPr>
        <p:txBody>
          <a:bodyPr>
            <a:normAutofit/>
          </a:bodyPr>
          <a:lstStyle/>
          <a:p>
            <a:pPr algn="l"/>
            <a:endParaRPr lang="en-US" cap="small" dirty="0" smtClean="0">
              <a:solidFill>
                <a:srgbClr val="FFFFFF"/>
              </a:solidFill>
              <a:cs typeface="Times New Roman"/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en-US" cap="small" dirty="0" err="1" smtClean="0">
                <a:solidFill>
                  <a:srgbClr val="FFFFFF"/>
                </a:solidFill>
                <a:cs typeface="Times New Roman"/>
              </a:rPr>
              <a:t>Filière</a:t>
            </a:r>
            <a:r>
              <a:rPr lang="en-US" cap="small" dirty="0" smtClean="0">
                <a:solidFill>
                  <a:srgbClr val="FFFFFF"/>
                </a:solidFill>
                <a:cs typeface="Times New Roman"/>
              </a:rPr>
              <a:t> load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cap="small" dirty="0" err="1" smtClean="0">
                <a:solidFill>
                  <a:srgbClr val="FFFFFF"/>
                </a:solidFill>
                <a:cs typeface="Times New Roman"/>
              </a:rPr>
              <a:t>Entreprise</a:t>
            </a:r>
            <a:r>
              <a:rPr lang="en-US" cap="small" dirty="0" smtClean="0">
                <a:solidFill>
                  <a:srgbClr val="FFFFFF"/>
                </a:solidFill>
                <a:cs typeface="Times New Roman"/>
              </a:rPr>
              <a:t> GAIC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19457"/>
          <a:stretch>
            <a:fillRect/>
          </a:stretch>
        </p:blipFill>
        <p:spPr bwMode="auto">
          <a:xfrm rot="302790">
            <a:off x="7133771" y="5526444"/>
            <a:ext cx="1891887" cy="102672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21000000" lon="1200000" rev="0"/>
            </a:camera>
            <a:lightRig rig="harsh" dir="t">
              <a:rot lat="0" lon="0" rev="16200000"/>
            </a:lightRig>
          </a:scene3d>
          <a:sp3d extrusionH="254000" contourW="19050" prstMaterial="flat">
            <a:bevelB w="82550" h="444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Fonctionnement de l’algorithme</a:t>
            </a:r>
            <a:endParaRPr lang="fr-FR" dirty="0"/>
          </a:p>
        </p:txBody>
      </p:sp>
      <p:grpSp>
        <p:nvGrpSpPr>
          <p:cNvPr id="190" name="Groupe 189"/>
          <p:cNvGrpSpPr/>
          <p:nvPr/>
        </p:nvGrpSpPr>
        <p:grpSpPr>
          <a:xfrm>
            <a:off x="683568" y="1484784"/>
            <a:ext cx="4752528" cy="4032448"/>
            <a:chOff x="683568" y="1484784"/>
            <a:chExt cx="4752528" cy="4032448"/>
          </a:xfrm>
        </p:grpSpPr>
        <p:sp>
          <p:nvSpPr>
            <p:cNvPr id="191" name="Étoile à 5 branches 190"/>
            <p:cNvSpPr/>
            <p:nvPr/>
          </p:nvSpPr>
          <p:spPr>
            <a:xfrm>
              <a:off x="1043608" y="1772816"/>
              <a:ext cx="288032" cy="216024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2" name="Étoile à 5 branches 191"/>
            <p:cNvSpPr/>
            <p:nvPr/>
          </p:nvSpPr>
          <p:spPr>
            <a:xfrm>
              <a:off x="683568" y="2348880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3" name="Étoile à 5 branches 192"/>
            <p:cNvSpPr/>
            <p:nvPr/>
          </p:nvSpPr>
          <p:spPr>
            <a:xfrm>
              <a:off x="1187624" y="2420888"/>
              <a:ext cx="288032" cy="216024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" name="Étoile à 5 branches 193"/>
            <p:cNvSpPr/>
            <p:nvPr/>
          </p:nvSpPr>
          <p:spPr>
            <a:xfrm>
              <a:off x="1331640" y="1700808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5" name="Étoile à 5 branches 194"/>
            <p:cNvSpPr/>
            <p:nvPr/>
          </p:nvSpPr>
          <p:spPr>
            <a:xfrm>
              <a:off x="1331640" y="5301208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6" name="Étoile à 5 branches 195"/>
            <p:cNvSpPr/>
            <p:nvPr/>
          </p:nvSpPr>
          <p:spPr>
            <a:xfrm>
              <a:off x="1907704" y="1700808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Étoile à 5 branches 196"/>
            <p:cNvSpPr/>
            <p:nvPr/>
          </p:nvSpPr>
          <p:spPr>
            <a:xfrm>
              <a:off x="3923928" y="2348880"/>
              <a:ext cx="288032" cy="216024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8" name="Étoile à 5 branches 197"/>
            <p:cNvSpPr/>
            <p:nvPr/>
          </p:nvSpPr>
          <p:spPr>
            <a:xfrm>
              <a:off x="1475656" y="2132856"/>
              <a:ext cx="288032" cy="216024"/>
            </a:xfrm>
            <a:prstGeom prst="star5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9" name="Étoile à 5 branches 198"/>
            <p:cNvSpPr/>
            <p:nvPr/>
          </p:nvSpPr>
          <p:spPr>
            <a:xfrm>
              <a:off x="3779912" y="2636912"/>
              <a:ext cx="288032" cy="216024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0" name="Étoile à 5 branches 199"/>
            <p:cNvSpPr/>
            <p:nvPr/>
          </p:nvSpPr>
          <p:spPr>
            <a:xfrm>
              <a:off x="3419872" y="1484784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1" name="Étoile à 5 branches 200"/>
            <p:cNvSpPr/>
            <p:nvPr/>
          </p:nvSpPr>
          <p:spPr>
            <a:xfrm>
              <a:off x="3635896" y="2204864"/>
              <a:ext cx="288032" cy="216024"/>
            </a:xfrm>
            <a:prstGeom prst="star5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2" name="Étoile à 5 branches 201"/>
            <p:cNvSpPr/>
            <p:nvPr/>
          </p:nvSpPr>
          <p:spPr>
            <a:xfrm>
              <a:off x="827584" y="4941168"/>
              <a:ext cx="288032" cy="216024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3" name="Étoile à 5 branches 202"/>
            <p:cNvSpPr/>
            <p:nvPr/>
          </p:nvSpPr>
          <p:spPr>
            <a:xfrm>
              <a:off x="1331640" y="4581128"/>
              <a:ext cx="288032" cy="216024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4" name="Étoile à 5 branches 203"/>
            <p:cNvSpPr/>
            <p:nvPr/>
          </p:nvSpPr>
          <p:spPr>
            <a:xfrm>
              <a:off x="3779912" y="3645024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5" name="Étoile à 5 branches 204"/>
            <p:cNvSpPr/>
            <p:nvPr/>
          </p:nvSpPr>
          <p:spPr>
            <a:xfrm>
              <a:off x="4427984" y="3933056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6" name="Étoile à 5 branches 205"/>
            <p:cNvSpPr/>
            <p:nvPr/>
          </p:nvSpPr>
          <p:spPr>
            <a:xfrm>
              <a:off x="1619672" y="3645024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" name="Étoile à 5 branches 206"/>
            <p:cNvSpPr/>
            <p:nvPr/>
          </p:nvSpPr>
          <p:spPr>
            <a:xfrm>
              <a:off x="2843808" y="2924944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8" name="Étoile à 5 branches 207"/>
            <p:cNvSpPr/>
            <p:nvPr/>
          </p:nvSpPr>
          <p:spPr>
            <a:xfrm>
              <a:off x="2195736" y="3068960"/>
              <a:ext cx="288032" cy="216024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9" name="Étoile à 5 branches 208"/>
            <p:cNvSpPr/>
            <p:nvPr/>
          </p:nvSpPr>
          <p:spPr>
            <a:xfrm>
              <a:off x="2411760" y="2780928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0" name="Étoile à 5 branches 209"/>
            <p:cNvSpPr/>
            <p:nvPr/>
          </p:nvSpPr>
          <p:spPr>
            <a:xfrm>
              <a:off x="4644008" y="3429000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1" name="Étoile à 5 branches 210"/>
            <p:cNvSpPr/>
            <p:nvPr/>
          </p:nvSpPr>
          <p:spPr>
            <a:xfrm>
              <a:off x="5148064" y="3861048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2" name="Étoile à 5 branches 211"/>
            <p:cNvSpPr/>
            <p:nvPr/>
          </p:nvSpPr>
          <p:spPr>
            <a:xfrm>
              <a:off x="4860032" y="2996952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3" name="Groupe 124"/>
          <p:cNvGrpSpPr/>
          <p:nvPr/>
        </p:nvGrpSpPr>
        <p:grpSpPr>
          <a:xfrm>
            <a:off x="6156176" y="3150494"/>
            <a:ext cx="2016224" cy="782562"/>
            <a:chOff x="1547664" y="2924944"/>
            <a:chExt cx="2952328" cy="926578"/>
          </a:xfrm>
        </p:grpSpPr>
        <p:sp>
          <p:nvSpPr>
            <p:cNvPr id="64" name="Ellipse 63"/>
            <p:cNvSpPr/>
            <p:nvPr/>
          </p:nvSpPr>
          <p:spPr>
            <a:xfrm>
              <a:off x="3608723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Ellipse 64"/>
            <p:cNvSpPr/>
            <p:nvPr/>
          </p:nvSpPr>
          <p:spPr>
            <a:xfrm>
              <a:off x="3256835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Ellipse 65"/>
            <p:cNvSpPr/>
            <p:nvPr/>
          </p:nvSpPr>
          <p:spPr>
            <a:xfrm>
              <a:off x="1849282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050361" y="292494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150901" y="2979876"/>
              <a:ext cx="351888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553059" y="2979876"/>
              <a:ext cx="351888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547664" y="308974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547664" y="352919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648203" y="319960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916195" y="363906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150901" y="363906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547664" y="363906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99552" y="352919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956074" y="2984252"/>
              <a:ext cx="709211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707904" y="2984252"/>
              <a:ext cx="709211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</p:grpSp>
      <p:grpSp>
        <p:nvGrpSpPr>
          <p:cNvPr id="79" name="Groupe 140"/>
          <p:cNvGrpSpPr/>
          <p:nvPr/>
        </p:nvGrpSpPr>
        <p:grpSpPr>
          <a:xfrm>
            <a:off x="6156176" y="4230614"/>
            <a:ext cx="2016224" cy="782562"/>
            <a:chOff x="3379614" y="4017764"/>
            <a:chExt cx="2952328" cy="926578"/>
          </a:xfrm>
        </p:grpSpPr>
        <p:sp>
          <p:nvSpPr>
            <p:cNvPr id="80" name="Ellipse 79"/>
            <p:cNvSpPr/>
            <p:nvPr/>
          </p:nvSpPr>
          <p:spPr>
            <a:xfrm>
              <a:off x="5440673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Ellipse 80"/>
            <p:cNvSpPr/>
            <p:nvPr/>
          </p:nvSpPr>
          <p:spPr>
            <a:xfrm>
              <a:off x="5088785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Ellipse 81"/>
            <p:cNvSpPr/>
            <p:nvPr/>
          </p:nvSpPr>
          <p:spPr>
            <a:xfrm>
              <a:off x="3681232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882311" y="401776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379614" y="418256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379614" y="462201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480153" y="429242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748145" y="473188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982851" y="473188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379614" y="473188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731502" y="462201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936628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535789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129014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730478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400" dirty="0"/>
            </a:p>
          </p:txBody>
        </p:sp>
      </p:grpSp>
      <p:sp>
        <p:nvSpPr>
          <p:cNvPr id="96" name="ZoneTexte 95"/>
          <p:cNvSpPr txBox="1"/>
          <p:nvPr/>
        </p:nvSpPr>
        <p:spPr>
          <a:xfrm>
            <a:off x="8460432" y="321297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x2</a:t>
            </a:r>
            <a:endParaRPr lang="fr-FR" sz="2800" dirty="0"/>
          </a:p>
        </p:txBody>
      </p:sp>
      <p:sp>
        <p:nvSpPr>
          <p:cNvPr id="62" name="Rectangle 61"/>
          <p:cNvSpPr/>
          <p:nvPr/>
        </p:nvSpPr>
        <p:spPr>
          <a:xfrm>
            <a:off x="179512" y="1196752"/>
            <a:ext cx="5400600" cy="453650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Étoile à 5 branches 94"/>
          <p:cNvSpPr/>
          <p:nvPr/>
        </p:nvSpPr>
        <p:spPr>
          <a:xfrm>
            <a:off x="1475656" y="2132856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ZoneTexte 97"/>
          <p:cNvSpPr txBox="1"/>
          <p:nvPr/>
        </p:nvSpPr>
        <p:spPr>
          <a:xfrm>
            <a:off x="5436096" y="1484784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1</a:t>
            </a:r>
            <a:r>
              <a:rPr lang="fr-FR" sz="2800" b="1" baseline="30000" dirty="0" smtClean="0">
                <a:solidFill>
                  <a:schemeClr val="bg1"/>
                </a:solidFill>
              </a:rPr>
              <a:t>ère</a:t>
            </a:r>
            <a:r>
              <a:rPr lang="fr-FR" sz="2800" b="1" dirty="0" smtClean="0">
                <a:solidFill>
                  <a:schemeClr val="bg1"/>
                </a:solidFill>
              </a:rPr>
              <a:t> partie </a:t>
            </a:r>
          </a:p>
          <a:p>
            <a:pPr algn="ctr"/>
            <a:r>
              <a:rPr lang="fr-FR" b="1" dirty="0" smtClean="0"/>
              <a:t>Ouverture de k-centres</a:t>
            </a:r>
          </a:p>
          <a:p>
            <a:pPr algn="ctr"/>
            <a:endParaRPr lang="fr-FR" sz="2000" b="1" dirty="0" smtClean="0"/>
          </a:p>
          <a:p>
            <a:pPr algn="ctr"/>
            <a:r>
              <a:rPr lang="fr-FR" sz="2000" dirty="0" smtClean="0"/>
              <a:t>Choix arbitraire du premier centre.</a:t>
            </a:r>
          </a:p>
          <a:p>
            <a:pPr algn="ctr"/>
            <a:endParaRPr lang="fr-FR" sz="2000" b="1" dirty="0" smtClean="0"/>
          </a:p>
          <a:p>
            <a:pPr algn="ctr"/>
            <a:endParaRPr lang="fr-FR" b="1" dirty="0" smtClean="0"/>
          </a:p>
          <a:p>
            <a:pPr algn="ctr"/>
            <a:endParaRPr lang="fr-FR" dirty="0" smtClean="0"/>
          </a:p>
        </p:txBody>
      </p:sp>
      <p:grpSp>
        <p:nvGrpSpPr>
          <p:cNvPr id="97" name="Groupe 96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99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101" name="Rectangle à coins arrondis 100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102" name="Rectangle à coins arrondis 101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103" name="Rectangle à coins arrondis 102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104" name="Rectangle à coins arrondis 103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105" name="Rectangle à coins arrondis 104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100" name="Rectangle à coins arrondis 99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107" name="ZoneTexte 106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30/65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179512" y="645333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Estimation </a:t>
            </a:r>
            <a:r>
              <a:rPr lang="fr-FR" i="1" dirty="0" smtClean="0">
                <a:solidFill>
                  <a:schemeClr val="bg1"/>
                </a:solidFill>
              </a:rPr>
              <a:t>stock 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Optimisation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tournées</a:t>
            </a:r>
            <a:r>
              <a:rPr lang="fr-FR" sz="2000" i="1" dirty="0" smtClean="0">
                <a:solidFill>
                  <a:schemeClr val="bg1"/>
                </a:solidFill>
              </a:rPr>
              <a:t>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Fonctionnement de l’algorithme</a:t>
            </a:r>
            <a:endParaRPr lang="fr-FR" dirty="0"/>
          </a:p>
        </p:txBody>
      </p:sp>
      <p:sp>
        <p:nvSpPr>
          <p:cNvPr id="190" name="ZoneTexte 189"/>
          <p:cNvSpPr txBox="1"/>
          <p:nvPr/>
        </p:nvSpPr>
        <p:spPr>
          <a:xfrm>
            <a:off x="5580112" y="1484784"/>
            <a:ext cx="35638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1ère partie </a:t>
            </a:r>
          </a:p>
          <a:p>
            <a:pPr algn="ctr"/>
            <a:r>
              <a:rPr lang="fr-FR" b="1" dirty="0" smtClean="0"/>
              <a:t>Ouverture de k-centres</a:t>
            </a:r>
          </a:p>
          <a:p>
            <a:endParaRPr lang="fr-FR" b="1" dirty="0" smtClean="0"/>
          </a:p>
          <a:p>
            <a:r>
              <a:rPr lang="fr-FR" dirty="0" smtClean="0"/>
              <a:t>Ouverture du centre le plus éloigné, pour chaque tournée.</a:t>
            </a:r>
          </a:p>
          <a:p>
            <a:endParaRPr lang="fr-FR" b="1" dirty="0" smtClean="0"/>
          </a:p>
          <a:p>
            <a:endParaRPr lang="fr-FR" dirty="0" smtClean="0"/>
          </a:p>
        </p:txBody>
      </p:sp>
      <p:grpSp>
        <p:nvGrpSpPr>
          <p:cNvPr id="191" name="Groupe 190"/>
          <p:cNvGrpSpPr/>
          <p:nvPr/>
        </p:nvGrpSpPr>
        <p:grpSpPr>
          <a:xfrm>
            <a:off x="683568" y="1484784"/>
            <a:ext cx="4752528" cy="4032448"/>
            <a:chOff x="683568" y="1484784"/>
            <a:chExt cx="4752528" cy="4032448"/>
          </a:xfrm>
        </p:grpSpPr>
        <p:sp>
          <p:nvSpPr>
            <p:cNvPr id="192" name="Étoile à 5 branches 191"/>
            <p:cNvSpPr/>
            <p:nvPr/>
          </p:nvSpPr>
          <p:spPr>
            <a:xfrm>
              <a:off x="1043608" y="1772816"/>
              <a:ext cx="288032" cy="216024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3" name="Étoile à 5 branches 192"/>
            <p:cNvSpPr/>
            <p:nvPr/>
          </p:nvSpPr>
          <p:spPr>
            <a:xfrm>
              <a:off x="683568" y="2348880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" name="Étoile à 5 branches 193"/>
            <p:cNvSpPr/>
            <p:nvPr/>
          </p:nvSpPr>
          <p:spPr>
            <a:xfrm>
              <a:off x="1187624" y="2420888"/>
              <a:ext cx="288032" cy="216024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5" name="Étoile à 5 branches 194"/>
            <p:cNvSpPr/>
            <p:nvPr/>
          </p:nvSpPr>
          <p:spPr>
            <a:xfrm>
              <a:off x="1331640" y="1700808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6" name="Étoile à 5 branches 195"/>
            <p:cNvSpPr/>
            <p:nvPr/>
          </p:nvSpPr>
          <p:spPr>
            <a:xfrm>
              <a:off x="1331640" y="5301208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Étoile à 5 branches 196"/>
            <p:cNvSpPr/>
            <p:nvPr/>
          </p:nvSpPr>
          <p:spPr>
            <a:xfrm>
              <a:off x="1907704" y="1700808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8" name="Étoile à 5 branches 197"/>
            <p:cNvSpPr/>
            <p:nvPr/>
          </p:nvSpPr>
          <p:spPr>
            <a:xfrm>
              <a:off x="3923928" y="2348880"/>
              <a:ext cx="288032" cy="216024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9" name="Étoile à 5 branches 198"/>
            <p:cNvSpPr/>
            <p:nvPr/>
          </p:nvSpPr>
          <p:spPr>
            <a:xfrm>
              <a:off x="1475656" y="2132856"/>
              <a:ext cx="288032" cy="216024"/>
            </a:xfrm>
            <a:prstGeom prst="star5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0" name="Étoile à 5 branches 199"/>
            <p:cNvSpPr/>
            <p:nvPr/>
          </p:nvSpPr>
          <p:spPr>
            <a:xfrm>
              <a:off x="3779912" y="2636912"/>
              <a:ext cx="288032" cy="216024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1" name="Étoile à 5 branches 200"/>
            <p:cNvSpPr/>
            <p:nvPr/>
          </p:nvSpPr>
          <p:spPr>
            <a:xfrm>
              <a:off x="3419872" y="1484784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2" name="Étoile à 5 branches 201"/>
            <p:cNvSpPr/>
            <p:nvPr/>
          </p:nvSpPr>
          <p:spPr>
            <a:xfrm>
              <a:off x="3635896" y="2204864"/>
              <a:ext cx="288032" cy="216024"/>
            </a:xfrm>
            <a:prstGeom prst="star5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3" name="Étoile à 5 branches 202"/>
            <p:cNvSpPr/>
            <p:nvPr/>
          </p:nvSpPr>
          <p:spPr>
            <a:xfrm>
              <a:off x="827584" y="4941168"/>
              <a:ext cx="288032" cy="216024"/>
            </a:xfrm>
            <a:prstGeom prst="star5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4" name="Étoile à 5 branches 203"/>
            <p:cNvSpPr/>
            <p:nvPr/>
          </p:nvSpPr>
          <p:spPr>
            <a:xfrm>
              <a:off x="1331640" y="4581128"/>
              <a:ext cx="288032" cy="216024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5" name="Étoile à 5 branches 204"/>
            <p:cNvSpPr/>
            <p:nvPr/>
          </p:nvSpPr>
          <p:spPr>
            <a:xfrm>
              <a:off x="3779912" y="3645024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6" name="Étoile à 5 branches 205"/>
            <p:cNvSpPr/>
            <p:nvPr/>
          </p:nvSpPr>
          <p:spPr>
            <a:xfrm>
              <a:off x="4427984" y="3933056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7" name="Étoile à 5 branches 206"/>
            <p:cNvSpPr/>
            <p:nvPr/>
          </p:nvSpPr>
          <p:spPr>
            <a:xfrm>
              <a:off x="1619672" y="3645024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8" name="Étoile à 5 branches 207"/>
            <p:cNvSpPr/>
            <p:nvPr/>
          </p:nvSpPr>
          <p:spPr>
            <a:xfrm>
              <a:off x="2843808" y="2924944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9" name="Étoile à 5 branches 208"/>
            <p:cNvSpPr/>
            <p:nvPr/>
          </p:nvSpPr>
          <p:spPr>
            <a:xfrm>
              <a:off x="2195736" y="3068960"/>
              <a:ext cx="288032" cy="216024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0" name="Étoile à 5 branches 209"/>
            <p:cNvSpPr/>
            <p:nvPr/>
          </p:nvSpPr>
          <p:spPr>
            <a:xfrm>
              <a:off x="2411760" y="2780928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1" name="Étoile à 5 branches 210"/>
            <p:cNvSpPr/>
            <p:nvPr/>
          </p:nvSpPr>
          <p:spPr>
            <a:xfrm>
              <a:off x="4644008" y="3429000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2" name="Étoile à 5 branches 211"/>
            <p:cNvSpPr/>
            <p:nvPr/>
          </p:nvSpPr>
          <p:spPr>
            <a:xfrm>
              <a:off x="5148064" y="3861048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3" name="Étoile à 5 branches 212"/>
            <p:cNvSpPr/>
            <p:nvPr/>
          </p:nvSpPr>
          <p:spPr>
            <a:xfrm>
              <a:off x="4860032" y="2996952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2" name="Groupe 124"/>
          <p:cNvGrpSpPr/>
          <p:nvPr/>
        </p:nvGrpSpPr>
        <p:grpSpPr>
          <a:xfrm>
            <a:off x="6156176" y="3150494"/>
            <a:ext cx="2016224" cy="782562"/>
            <a:chOff x="1547664" y="2924944"/>
            <a:chExt cx="2952328" cy="926578"/>
          </a:xfrm>
        </p:grpSpPr>
        <p:sp>
          <p:nvSpPr>
            <p:cNvPr id="63" name="Ellipse 62"/>
            <p:cNvSpPr/>
            <p:nvPr/>
          </p:nvSpPr>
          <p:spPr>
            <a:xfrm>
              <a:off x="3608723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Ellipse 63"/>
            <p:cNvSpPr/>
            <p:nvPr/>
          </p:nvSpPr>
          <p:spPr>
            <a:xfrm>
              <a:off x="3256835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Ellipse 64"/>
            <p:cNvSpPr/>
            <p:nvPr/>
          </p:nvSpPr>
          <p:spPr>
            <a:xfrm>
              <a:off x="1849282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050361" y="292494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150901" y="2979876"/>
              <a:ext cx="351888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53059" y="2979876"/>
              <a:ext cx="351888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47664" y="308974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547664" y="352919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648203" y="319960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916195" y="363906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150901" y="363906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547664" y="363906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99552" y="352919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956074" y="2984252"/>
              <a:ext cx="709211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707904" y="2984252"/>
              <a:ext cx="709211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</p:grpSp>
      <p:grpSp>
        <p:nvGrpSpPr>
          <p:cNvPr id="78" name="Groupe 140"/>
          <p:cNvGrpSpPr/>
          <p:nvPr/>
        </p:nvGrpSpPr>
        <p:grpSpPr>
          <a:xfrm>
            <a:off x="6156176" y="4230614"/>
            <a:ext cx="2016224" cy="782562"/>
            <a:chOff x="3379614" y="4017764"/>
            <a:chExt cx="2952328" cy="926578"/>
          </a:xfrm>
        </p:grpSpPr>
        <p:sp>
          <p:nvSpPr>
            <p:cNvPr id="79" name="Ellipse 78"/>
            <p:cNvSpPr/>
            <p:nvPr/>
          </p:nvSpPr>
          <p:spPr>
            <a:xfrm>
              <a:off x="5440673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Ellipse 79"/>
            <p:cNvSpPr/>
            <p:nvPr/>
          </p:nvSpPr>
          <p:spPr>
            <a:xfrm>
              <a:off x="5088785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Ellipse 80"/>
            <p:cNvSpPr/>
            <p:nvPr/>
          </p:nvSpPr>
          <p:spPr>
            <a:xfrm>
              <a:off x="3681232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882311" y="401776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379614" y="418256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379614" y="462201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480153" y="429242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748145" y="473188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982851" y="473188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379614" y="473188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731502" y="462201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936628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535789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129014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730478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400" dirty="0"/>
            </a:p>
          </p:txBody>
        </p:sp>
      </p:grpSp>
      <p:sp>
        <p:nvSpPr>
          <p:cNvPr id="95" name="ZoneTexte 94"/>
          <p:cNvSpPr txBox="1"/>
          <p:nvPr/>
        </p:nvSpPr>
        <p:spPr>
          <a:xfrm>
            <a:off x="8460432" y="321297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x2</a:t>
            </a:r>
            <a:endParaRPr lang="fr-FR" sz="2800" dirty="0"/>
          </a:p>
        </p:txBody>
      </p:sp>
      <p:sp>
        <p:nvSpPr>
          <p:cNvPr id="61" name="Rectangle 60"/>
          <p:cNvSpPr/>
          <p:nvPr/>
        </p:nvSpPr>
        <p:spPr>
          <a:xfrm>
            <a:off x="179512" y="1196752"/>
            <a:ext cx="5400600" cy="453650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Étoile à 5 branches 93"/>
          <p:cNvSpPr/>
          <p:nvPr/>
        </p:nvSpPr>
        <p:spPr>
          <a:xfrm>
            <a:off x="827584" y="494116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Étoile à 5 branches 95"/>
          <p:cNvSpPr/>
          <p:nvPr/>
        </p:nvSpPr>
        <p:spPr>
          <a:xfrm>
            <a:off x="1475656" y="2132856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7" name="Groupe 96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98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100" name="Rectangle à coins arrondis 99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101" name="Rectangle à coins arrondis 100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102" name="Rectangle à coins arrondis 101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103" name="Rectangle à coins arrondis 102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104" name="Rectangle à coins arrondis 103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99" name="Rectangle à coins arrondis 98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106" name="ZoneTexte 105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31/65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179512" y="645333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Estimation </a:t>
            </a:r>
            <a:r>
              <a:rPr lang="fr-FR" i="1" dirty="0" smtClean="0">
                <a:solidFill>
                  <a:schemeClr val="bg1"/>
                </a:solidFill>
              </a:rPr>
              <a:t>stock 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Optimisation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tournées</a:t>
            </a:r>
            <a:r>
              <a:rPr lang="fr-FR" sz="2000" i="1" dirty="0" smtClean="0">
                <a:solidFill>
                  <a:schemeClr val="bg1"/>
                </a:solidFill>
              </a:rPr>
              <a:t>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Fonctionnement de l’algorithme</a:t>
            </a:r>
            <a:endParaRPr lang="fr-FR" dirty="0"/>
          </a:p>
        </p:txBody>
      </p:sp>
      <p:sp>
        <p:nvSpPr>
          <p:cNvPr id="124" name="ZoneTexte 123"/>
          <p:cNvSpPr txBox="1"/>
          <p:nvPr/>
        </p:nvSpPr>
        <p:spPr>
          <a:xfrm>
            <a:off x="5580112" y="1484784"/>
            <a:ext cx="35638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1ère partie </a:t>
            </a:r>
            <a:endParaRPr lang="fr-FR" b="1" dirty="0" smtClean="0"/>
          </a:p>
          <a:p>
            <a:pPr algn="ctr"/>
            <a:r>
              <a:rPr lang="fr-FR" b="1" dirty="0" smtClean="0"/>
              <a:t>Ouverture de k-centres</a:t>
            </a:r>
          </a:p>
          <a:p>
            <a:endParaRPr lang="fr-FR" b="1" dirty="0" smtClean="0"/>
          </a:p>
          <a:p>
            <a:r>
              <a:rPr lang="fr-FR" dirty="0" smtClean="0"/>
              <a:t>Ouverture du centre le plus éloigné, pour chaque tournée.</a:t>
            </a:r>
          </a:p>
          <a:p>
            <a:endParaRPr lang="fr-FR" b="1" dirty="0" smtClean="0"/>
          </a:p>
          <a:p>
            <a:endParaRPr lang="fr-FR" dirty="0" smtClean="0"/>
          </a:p>
        </p:txBody>
      </p:sp>
      <p:grpSp>
        <p:nvGrpSpPr>
          <p:cNvPr id="157" name="Groupe 156"/>
          <p:cNvGrpSpPr/>
          <p:nvPr/>
        </p:nvGrpSpPr>
        <p:grpSpPr>
          <a:xfrm>
            <a:off x="683568" y="1484784"/>
            <a:ext cx="4752528" cy="4032448"/>
            <a:chOff x="683568" y="1484784"/>
            <a:chExt cx="4752528" cy="4032448"/>
          </a:xfrm>
        </p:grpSpPr>
        <p:sp>
          <p:nvSpPr>
            <p:cNvPr id="158" name="Étoile à 5 branches 157"/>
            <p:cNvSpPr/>
            <p:nvPr/>
          </p:nvSpPr>
          <p:spPr>
            <a:xfrm>
              <a:off x="1043608" y="1772816"/>
              <a:ext cx="288032" cy="216024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9" name="Étoile à 5 branches 158"/>
            <p:cNvSpPr/>
            <p:nvPr/>
          </p:nvSpPr>
          <p:spPr>
            <a:xfrm>
              <a:off x="683568" y="2348880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0" name="Étoile à 5 branches 159"/>
            <p:cNvSpPr/>
            <p:nvPr/>
          </p:nvSpPr>
          <p:spPr>
            <a:xfrm>
              <a:off x="1187624" y="2420888"/>
              <a:ext cx="288032" cy="216024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1" name="Étoile à 5 branches 160"/>
            <p:cNvSpPr/>
            <p:nvPr/>
          </p:nvSpPr>
          <p:spPr>
            <a:xfrm>
              <a:off x="1331640" y="1700808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2" name="Étoile à 5 branches 161"/>
            <p:cNvSpPr/>
            <p:nvPr/>
          </p:nvSpPr>
          <p:spPr>
            <a:xfrm>
              <a:off x="1331640" y="5301208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3" name="Étoile à 5 branches 162"/>
            <p:cNvSpPr/>
            <p:nvPr/>
          </p:nvSpPr>
          <p:spPr>
            <a:xfrm>
              <a:off x="1907704" y="1700808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4" name="Étoile à 5 branches 163"/>
            <p:cNvSpPr/>
            <p:nvPr/>
          </p:nvSpPr>
          <p:spPr>
            <a:xfrm>
              <a:off x="3923928" y="2348880"/>
              <a:ext cx="288032" cy="216024"/>
            </a:xfrm>
            <a:prstGeom prst="star5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5" name="Étoile à 5 branches 164"/>
            <p:cNvSpPr/>
            <p:nvPr/>
          </p:nvSpPr>
          <p:spPr>
            <a:xfrm>
              <a:off x="1475656" y="2132856"/>
              <a:ext cx="288032" cy="216024"/>
            </a:xfrm>
            <a:prstGeom prst="star5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6" name="Étoile à 5 branches 165"/>
            <p:cNvSpPr/>
            <p:nvPr/>
          </p:nvSpPr>
          <p:spPr>
            <a:xfrm>
              <a:off x="3779912" y="2636912"/>
              <a:ext cx="288032" cy="216024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7" name="Étoile à 5 branches 166"/>
            <p:cNvSpPr/>
            <p:nvPr/>
          </p:nvSpPr>
          <p:spPr>
            <a:xfrm>
              <a:off x="3419872" y="1484784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8" name="Étoile à 5 branches 167"/>
            <p:cNvSpPr/>
            <p:nvPr/>
          </p:nvSpPr>
          <p:spPr>
            <a:xfrm>
              <a:off x="3635896" y="2204864"/>
              <a:ext cx="288032" cy="216024"/>
            </a:xfrm>
            <a:prstGeom prst="star5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9" name="Étoile à 5 branches 168"/>
            <p:cNvSpPr/>
            <p:nvPr/>
          </p:nvSpPr>
          <p:spPr>
            <a:xfrm>
              <a:off x="827584" y="4941168"/>
              <a:ext cx="288032" cy="216024"/>
            </a:xfrm>
            <a:prstGeom prst="star5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0" name="Étoile à 5 branches 169"/>
            <p:cNvSpPr/>
            <p:nvPr/>
          </p:nvSpPr>
          <p:spPr>
            <a:xfrm>
              <a:off x="1331640" y="4581128"/>
              <a:ext cx="288032" cy="216024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1" name="Étoile à 5 branches 170"/>
            <p:cNvSpPr/>
            <p:nvPr/>
          </p:nvSpPr>
          <p:spPr>
            <a:xfrm>
              <a:off x="3779912" y="3645024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2" name="Étoile à 5 branches 171"/>
            <p:cNvSpPr/>
            <p:nvPr/>
          </p:nvSpPr>
          <p:spPr>
            <a:xfrm>
              <a:off x="4427984" y="3933056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3" name="Étoile à 5 branches 172"/>
            <p:cNvSpPr/>
            <p:nvPr/>
          </p:nvSpPr>
          <p:spPr>
            <a:xfrm>
              <a:off x="1619672" y="3645024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" name="Étoile à 5 branches 173"/>
            <p:cNvSpPr/>
            <p:nvPr/>
          </p:nvSpPr>
          <p:spPr>
            <a:xfrm>
              <a:off x="2843808" y="2924944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5" name="Étoile à 5 branches 174"/>
            <p:cNvSpPr/>
            <p:nvPr/>
          </p:nvSpPr>
          <p:spPr>
            <a:xfrm>
              <a:off x="2195736" y="3068960"/>
              <a:ext cx="288032" cy="216024"/>
            </a:xfrm>
            <a:prstGeom prst="star5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6" name="Étoile à 5 branches 175"/>
            <p:cNvSpPr/>
            <p:nvPr/>
          </p:nvSpPr>
          <p:spPr>
            <a:xfrm>
              <a:off x="2411760" y="2780928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7" name="Étoile à 5 branches 176"/>
            <p:cNvSpPr/>
            <p:nvPr/>
          </p:nvSpPr>
          <p:spPr>
            <a:xfrm>
              <a:off x="4644008" y="3429000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8" name="Étoile à 5 branches 177"/>
            <p:cNvSpPr/>
            <p:nvPr/>
          </p:nvSpPr>
          <p:spPr>
            <a:xfrm>
              <a:off x="5148064" y="3861048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9" name="Étoile à 5 branches 178"/>
            <p:cNvSpPr/>
            <p:nvPr/>
          </p:nvSpPr>
          <p:spPr>
            <a:xfrm>
              <a:off x="4860032" y="2996952"/>
              <a:ext cx="288032" cy="216024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3" name="Groupe 124"/>
          <p:cNvGrpSpPr/>
          <p:nvPr/>
        </p:nvGrpSpPr>
        <p:grpSpPr>
          <a:xfrm>
            <a:off x="6156176" y="3150494"/>
            <a:ext cx="2016224" cy="782562"/>
            <a:chOff x="1547664" y="2924944"/>
            <a:chExt cx="2952328" cy="926578"/>
          </a:xfrm>
        </p:grpSpPr>
        <p:sp>
          <p:nvSpPr>
            <p:cNvPr id="64" name="Ellipse 63"/>
            <p:cNvSpPr/>
            <p:nvPr/>
          </p:nvSpPr>
          <p:spPr>
            <a:xfrm>
              <a:off x="3608723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Ellipse 64"/>
            <p:cNvSpPr/>
            <p:nvPr/>
          </p:nvSpPr>
          <p:spPr>
            <a:xfrm>
              <a:off x="3256835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Ellipse 65"/>
            <p:cNvSpPr/>
            <p:nvPr/>
          </p:nvSpPr>
          <p:spPr>
            <a:xfrm>
              <a:off x="1849282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050361" y="292494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150901" y="2979876"/>
              <a:ext cx="351888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553059" y="2979876"/>
              <a:ext cx="351888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547664" y="308974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547664" y="352919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648203" y="319960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916195" y="363906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150901" y="363906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547664" y="363906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99552" y="352919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956074" y="2984252"/>
              <a:ext cx="709211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707904" y="2984252"/>
              <a:ext cx="709211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</p:grpSp>
      <p:grpSp>
        <p:nvGrpSpPr>
          <p:cNvPr id="79" name="Groupe 140"/>
          <p:cNvGrpSpPr/>
          <p:nvPr/>
        </p:nvGrpSpPr>
        <p:grpSpPr>
          <a:xfrm>
            <a:off x="6156176" y="4230614"/>
            <a:ext cx="2016224" cy="782562"/>
            <a:chOff x="3379614" y="4017764"/>
            <a:chExt cx="2952328" cy="926578"/>
          </a:xfrm>
        </p:grpSpPr>
        <p:sp>
          <p:nvSpPr>
            <p:cNvPr id="80" name="Ellipse 79"/>
            <p:cNvSpPr/>
            <p:nvPr/>
          </p:nvSpPr>
          <p:spPr>
            <a:xfrm>
              <a:off x="5440673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Ellipse 80"/>
            <p:cNvSpPr/>
            <p:nvPr/>
          </p:nvSpPr>
          <p:spPr>
            <a:xfrm>
              <a:off x="5088785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Ellipse 81"/>
            <p:cNvSpPr/>
            <p:nvPr/>
          </p:nvSpPr>
          <p:spPr>
            <a:xfrm>
              <a:off x="3681232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882311" y="401776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379614" y="418256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379614" y="462201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480153" y="429242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748145" y="473188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982851" y="473188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379614" y="473188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731502" y="462201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936628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535789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129014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730478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400" dirty="0"/>
            </a:p>
          </p:txBody>
        </p:sp>
      </p:grpSp>
      <p:sp>
        <p:nvSpPr>
          <p:cNvPr id="96" name="ZoneTexte 95"/>
          <p:cNvSpPr txBox="1"/>
          <p:nvPr/>
        </p:nvSpPr>
        <p:spPr>
          <a:xfrm>
            <a:off x="8460432" y="321297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x2</a:t>
            </a:r>
            <a:endParaRPr lang="fr-FR" sz="2800" dirty="0"/>
          </a:p>
        </p:txBody>
      </p:sp>
      <p:sp>
        <p:nvSpPr>
          <p:cNvPr id="62" name="Rectangle 61"/>
          <p:cNvSpPr/>
          <p:nvPr/>
        </p:nvSpPr>
        <p:spPr>
          <a:xfrm>
            <a:off x="179512" y="1196752"/>
            <a:ext cx="5400600" cy="453650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Étoile à 5 branches 94"/>
          <p:cNvSpPr/>
          <p:nvPr/>
        </p:nvSpPr>
        <p:spPr>
          <a:xfrm>
            <a:off x="827584" y="494116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Étoile à 5 branches 97"/>
          <p:cNvSpPr/>
          <p:nvPr/>
        </p:nvSpPr>
        <p:spPr>
          <a:xfrm>
            <a:off x="1475656" y="2132856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Étoile à 5 branches 98"/>
          <p:cNvSpPr/>
          <p:nvPr/>
        </p:nvSpPr>
        <p:spPr>
          <a:xfrm>
            <a:off x="3923928" y="2348880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7" name="Groupe 96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100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102" name="Rectangle à coins arrondis 101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103" name="Rectangle à coins arrondis 102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104" name="Rectangle à coins arrondis 103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105" name="Rectangle à coins arrondis 104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106" name="Rectangle à coins arrondis 105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101" name="Rectangle à coins arrondis 100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108" name="ZoneTexte 107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32/65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179512" y="645333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Estimation </a:t>
            </a:r>
            <a:r>
              <a:rPr lang="fr-FR" i="1" dirty="0" smtClean="0">
                <a:solidFill>
                  <a:schemeClr val="bg1"/>
                </a:solidFill>
              </a:rPr>
              <a:t>stock 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Optimisation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tournées</a:t>
            </a:r>
            <a:r>
              <a:rPr lang="fr-FR" sz="2000" i="1" dirty="0" smtClean="0">
                <a:solidFill>
                  <a:schemeClr val="bg1"/>
                </a:solidFill>
              </a:rPr>
              <a:t>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Fonctionnement de l’algorithme</a:t>
            </a:r>
            <a:endParaRPr lang="fr-FR" dirty="0"/>
          </a:p>
        </p:txBody>
      </p:sp>
      <p:sp>
        <p:nvSpPr>
          <p:cNvPr id="124" name="ZoneTexte 123"/>
          <p:cNvSpPr txBox="1"/>
          <p:nvPr/>
        </p:nvSpPr>
        <p:spPr>
          <a:xfrm>
            <a:off x="5580112" y="1484784"/>
            <a:ext cx="35638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2nde partie</a:t>
            </a:r>
          </a:p>
          <a:p>
            <a:pPr algn="ctr"/>
            <a:r>
              <a:rPr lang="fr-FR" b="1" dirty="0" smtClean="0"/>
              <a:t>Clusters</a:t>
            </a:r>
          </a:p>
          <a:p>
            <a:endParaRPr lang="fr-FR" b="1" dirty="0" smtClean="0"/>
          </a:p>
          <a:p>
            <a:r>
              <a:rPr lang="fr-FR" dirty="0" smtClean="0"/>
              <a:t>On initialise les clusters avec les centres ouverts</a:t>
            </a:r>
          </a:p>
          <a:p>
            <a:endParaRPr lang="fr-FR" b="1" dirty="0" smtClean="0"/>
          </a:p>
          <a:p>
            <a:endParaRPr lang="fr-FR" dirty="0" smtClean="0"/>
          </a:p>
        </p:txBody>
      </p:sp>
      <p:sp>
        <p:nvSpPr>
          <p:cNvPr id="158" name="Étoile à 5 branches 157"/>
          <p:cNvSpPr/>
          <p:nvPr/>
        </p:nvSpPr>
        <p:spPr>
          <a:xfrm>
            <a:off x="1043608" y="1772816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Étoile à 5 branches 158"/>
          <p:cNvSpPr/>
          <p:nvPr/>
        </p:nvSpPr>
        <p:spPr>
          <a:xfrm>
            <a:off x="683568" y="234888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Étoile à 5 branches 159"/>
          <p:cNvSpPr/>
          <p:nvPr/>
        </p:nvSpPr>
        <p:spPr>
          <a:xfrm>
            <a:off x="1187624" y="242088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Étoile à 5 branches 160"/>
          <p:cNvSpPr/>
          <p:nvPr/>
        </p:nvSpPr>
        <p:spPr>
          <a:xfrm>
            <a:off x="1331640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Étoile à 5 branches 161"/>
          <p:cNvSpPr/>
          <p:nvPr/>
        </p:nvSpPr>
        <p:spPr>
          <a:xfrm>
            <a:off x="1331640" y="53012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Étoile à 5 branches 162"/>
          <p:cNvSpPr/>
          <p:nvPr/>
        </p:nvSpPr>
        <p:spPr>
          <a:xfrm>
            <a:off x="1907704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Étoile à 5 branches 163"/>
          <p:cNvSpPr/>
          <p:nvPr/>
        </p:nvSpPr>
        <p:spPr>
          <a:xfrm>
            <a:off x="3923928" y="2348880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Étoile à 5 branches 165"/>
          <p:cNvSpPr/>
          <p:nvPr/>
        </p:nvSpPr>
        <p:spPr>
          <a:xfrm>
            <a:off x="3779912" y="2636912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Étoile à 5 branches 166"/>
          <p:cNvSpPr/>
          <p:nvPr/>
        </p:nvSpPr>
        <p:spPr>
          <a:xfrm>
            <a:off x="3419872" y="148478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Étoile à 5 branches 168"/>
          <p:cNvSpPr/>
          <p:nvPr/>
        </p:nvSpPr>
        <p:spPr>
          <a:xfrm>
            <a:off x="827584" y="494116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Étoile à 5 branches 169"/>
          <p:cNvSpPr/>
          <p:nvPr/>
        </p:nvSpPr>
        <p:spPr>
          <a:xfrm>
            <a:off x="1331640" y="458112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Étoile à 5 branches 170"/>
          <p:cNvSpPr/>
          <p:nvPr/>
        </p:nvSpPr>
        <p:spPr>
          <a:xfrm>
            <a:off x="377991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Étoile à 5 branches 171"/>
          <p:cNvSpPr/>
          <p:nvPr/>
        </p:nvSpPr>
        <p:spPr>
          <a:xfrm>
            <a:off x="4427984" y="3933056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Étoile à 5 branches 172"/>
          <p:cNvSpPr/>
          <p:nvPr/>
        </p:nvSpPr>
        <p:spPr>
          <a:xfrm>
            <a:off x="161967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Étoile à 5 branches 173"/>
          <p:cNvSpPr/>
          <p:nvPr/>
        </p:nvSpPr>
        <p:spPr>
          <a:xfrm>
            <a:off x="2843808" y="292494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Étoile à 5 branches 174"/>
          <p:cNvSpPr/>
          <p:nvPr/>
        </p:nvSpPr>
        <p:spPr>
          <a:xfrm>
            <a:off x="2195736" y="3068960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Étoile à 5 branches 175"/>
          <p:cNvSpPr/>
          <p:nvPr/>
        </p:nvSpPr>
        <p:spPr>
          <a:xfrm>
            <a:off x="2411760" y="278092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Étoile à 5 branches 176"/>
          <p:cNvSpPr/>
          <p:nvPr/>
        </p:nvSpPr>
        <p:spPr>
          <a:xfrm>
            <a:off x="4644008" y="342900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Étoile à 5 branches 177"/>
          <p:cNvSpPr/>
          <p:nvPr/>
        </p:nvSpPr>
        <p:spPr>
          <a:xfrm>
            <a:off x="5148064" y="386104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Étoile à 5 branches 178"/>
          <p:cNvSpPr/>
          <p:nvPr/>
        </p:nvSpPr>
        <p:spPr>
          <a:xfrm>
            <a:off x="4860032" y="2996952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179512" y="1196752"/>
            <a:ext cx="5400600" cy="453650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Étoile à 5 branches 164"/>
          <p:cNvSpPr/>
          <p:nvPr/>
        </p:nvSpPr>
        <p:spPr>
          <a:xfrm>
            <a:off x="1475656" y="2132856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Étoile à 5 branches 167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1274399" y="1988840"/>
            <a:ext cx="2808312" cy="57606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6" name="Groupe 124"/>
          <p:cNvGrpSpPr/>
          <p:nvPr/>
        </p:nvGrpSpPr>
        <p:grpSpPr>
          <a:xfrm>
            <a:off x="6156176" y="3150494"/>
            <a:ext cx="2016224" cy="782562"/>
            <a:chOff x="1547664" y="2924944"/>
            <a:chExt cx="2952328" cy="926578"/>
          </a:xfrm>
        </p:grpSpPr>
        <p:sp>
          <p:nvSpPr>
            <p:cNvPr id="67" name="Ellipse 66"/>
            <p:cNvSpPr/>
            <p:nvPr/>
          </p:nvSpPr>
          <p:spPr>
            <a:xfrm>
              <a:off x="3608723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Ellipse 67"/>
            <p:cNvSpPr/>
            <p:nvPr/>
          </p:nvSpPr>
          <p:spPr>
            <a:xfrm>
              <a:off x="3256835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Ellipse 68"/>
            <p:cNvSpPr/>
            <p:nvPr/>
          </p:nvSpPr>
          <p:spPr>
            <a:xfrm>
              <a:off x="1849282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050361" y="292494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150901" y="2979876"/>
              <a:ext cx="351888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553059" y="2979876"/>
              <a:ext cx="351888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547664" y="308974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547664" y="352919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648203" y="319960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916195" y="363906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150901" y="363906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547664" y="363906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899552" y="352919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956074" y="2984252"/>
              <a:ext cx="709211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707904" y="2984252"/>
              <a:ext cx="709211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</p:grpSp>
      <p:grpSp>
        <p:nvGrpSpPr>
          <p:cNvPr id="82" name="Groupe 140"/>
          <p:cNvGrpSpPr/>
          <p:nvPr/>
        </p:nvGrpSpPr>
        <p:grpSpPr>
          <a:xfrm>
            <a:off x="6156176" y="4230614"/>
            <a:ext cx="2016224" cy="782562"/>
            <a:chOff x="3379614" y="4017764"/>
            <a:chExt cx="2952328" cy="926578"/>
          </a:xfrm>
        </p:grpSpPr>
        <p:sp>
          <p:nvSpPr>
            <p:cNvPr id="83" name="Ellipse 82"/>
            <p:cNvSpPr/>
            <p:nvPr/>
          </p:nvSpPr>
          <p:spPr>
            <a:xfrm>
              <a:off x="5440673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Ellipse 83"/>
            <p:cNvSpPr/>
            <p:nvPr/>
          </p:nvSpPr>
          <p:spPr>
            <a:xfrm>
              <a:off x="5088785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Ellipse 84"/>
            <p:cNvSpPr/>
            <p:nvPr/>
          </p:nvSpPr>
          <p:spPr>
            <a:xfrm>
              <a:off x="3681232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882311" y="401776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379614" y="418256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379614" y="462201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480153" y="429242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748145" y="473188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982851" y="473188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379614" y="473188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731502" y="462201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936628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35789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129014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730478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400" dirty="0"/>
            </a:p>
          </p:txBody>
        </p:sp>
      </p:grpSp>
      <p:sp>
        <p:nvSpPr>
          <p:cNvPr id="63" name="ZoneTexte 62"/>
          <p:cNvSpPr txBox="1"/>
          <p:nvPr/>
        </p:nvSpPr>
        <p:spPr>
          <a:xfrm>
            <a:off x="8460432" y="321297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x2</a:t>
            </a:r>
            <a:endParaRPr lang="fr-FR" sz="2800" dirty="0"/>
          </a:p>
        </p:txBody>
      </p:sp>
      <p:grpSp>
        <p:nvGrpSpPr>
          <p:cNvPr id="62" name="Groupe 61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64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99" name="Rectangle à coins arrondis 98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100" name="Rectangle à coins arrondis 99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101" name="Rectangle à coins arrondis 100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102" name="Rectangle à coins arrondis 101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103" name="Rectangle à coins arrondis 102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98" name="Rectangle à coins arrondis 97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105" name="ZoneTexte 104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33/65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179512" y="645333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Estimation </a:t>
            </a:r>
            <a:r>
              <a:rPr lang="fr-FR" i="1" dirty="0" smtClean="0">
                <a:solidFill>
                  <a:schemeClr val="bg1"/>
                </a:solidFill>
              </a:rPr>
              <a:t>stock 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Optimisation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tournées</a:t>
            </a:r>
            <a:r>
              <a:rPr lang="fr-FR" sz="2000" i="1" dirty="0" smtClean="0">
                <a:solidFill>
                  <a:schemeClr val="bg1"/>
                </a:solidFill>
              </a:rPr>
              <a:t>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Fonctionnement de l’algorithme</a:t>
            </a:r>
            <a:endParaRPr lang="fr-FR" dirty="0"/>
          </a:p>
        </p:txBody>
      </p:sp>
      <p:sp>
        <p:nvSpPr>
          <p:cNvPr id="124" name="ZoneTexte 123"/>
          <p:cNvSpPr txBox="1"/>
          <p:nvPr/>
        </p:nvSpPr>
        <p:spPr>
          <a:xfrm>
            <a:off x="5580112" y="1484784"/>
            <a:ext cx="35638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2nde partie</a:t>
            </a:r>
          </a:p>
          <a:p>
            <a:pPr algn="ctr"/>
            <a:r>
              <a:rPr lang="fr-FR" b="1" dirty="0" smtClean="0"/>
              <a:t>Clusters</a:t>
            </a:r>
          </a:p>
          <a:p>
            <a:endParaRPr lang="fr-FR" b="1" dirty="0" smtClean="0"/>
          </a:p>
          <a:p>
            <a:r>
              <a:rPr lang="fr-FR" dirty="0" smtClean="0"/>
              <a:t>On initialise les clusters avec les centres ouverts</a:t>
            </a:r>
          </a:p>
          <a:p>
            <a:endParaRPr lang="fr-FR" b="1" dirty="0" smtClean="0"/>
          </a:p>
          <a:p>
            <a:endParaRPr lang="fr-FR" dirty="0" smtClean="0"/>
          </a:p>
        </p:txBody>
      </p:sp>
      <p:sp>
        <p:nvSpPr>
          <p:cNvPr id="158" name="Étoile à 5 branches 157"/>
          <p:cNvSpPr/>
          <p:nvPr/>
        </p:nvSpPr>
        <p:spPr>
          <a:xfrm>
            <a:off x="1043608" y="1772816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Étoile à 5 branches 158"/>
          <p:cNvSpPr/>
          <p:nvPr/>
        </p:nvSpPr>
        <p:spPr>
          <a:xfrm>
            <a:off x="683568" y="234888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Étoile à 5 branches 159"/>
          <p:cNvSpPr/>
          <p:nvPr/>
        </p:nvSpPr>
        <p:spPr>
          <a:xfrm>
            <a:off x="1187624" y="242088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Étoile à 5 branches 160"/>
          <p:cNvSpPr/>
          <p:nvPr/>
        </p:nvSpPr>
        <p:spPr>
          <a:xfrm>
            <a:off x="1331640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Étoile à 5 branches 161"/>
          <p:cNvSpPr/>
          <p:nvPr/>
        </p:nvSpPr>
        <p:spPr>
          <a:xfrm>
            <a:off x="1331640" y="53012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Étoile à 5 branches 162"/>
          <p:cNvSpPr/>
          <p:nvPr/>
        </p:nvSpPr>
        <p:spPr>
          <a:xfrm>
            <a:off x="1907704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Étoile à 5 branches 163"/>
          <p:cNvSpPr/>
          <p:nvPr/>
        </p:nvSpPr>
        <p:spPr>
          <a:xfrm>
            <a:off x="3923928" y="2348880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Étoile à 5 branches 164"/>
          <p:cNvSpPr/>
          <p:nvPr/>
        </p:nvSpPr>
        <p:spPr>
          <a:xfrm>
            <a:off x="1475656" y="2132856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Étoile à 5 branches 165"/>
          <p:cNvSpPr/>
          <p:nvPr/>
        </p:nvSpPr>
        <p:spPr>
          <a:xfrm>
            <a:off x="3779912" y="2636912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Étoile à 5 branches 166"/>
          <p:cNvSpPr/>
          <p:nvPr/>
        </p:nvSpPr>
        <p:spPr>
          <a:xfrm>
            <a:off x="3419872" y="148478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Étoile à 5 branches 169"/>
          <p:cNvSpPr/>
          <p:nvPr/>
        </p:nvSpPr>
        <p:spPr>
          <a:xfrm>
            <a:off x="1331640" y="458112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Étoile à 5 branches 170"/>
          <p:cNvSpPr/>
          <p:nvPr/>
        </p:nvSpPr>
        <p:spPr>
          <a:xfrm>
            <a:off x="377991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Étoile à 5 branches 171"/>
          <p:cNvSpPr/>
          <p:nvPr/>
        </p:nvSpPr>
        <p:spPr>
          <a:xfrm>
            <a:off x="4427984" y="3933056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Étoile à 5 branches 172"/>
          <p:cNvSpPr/>
          <p:nvPr/>
        </p:nvSpPr>
        <p:spPr>
          <a:xfrm>
            <a:off x="161967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Étoile à 5 branches 173"/>
          <p:cNvSpPr/>
          <p:nvPr/>
        </p:nvSpPr>
        <p:spPr>
          <a:xfrm>
            <a:off x="2843808" y="292494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Étoile à 5 branches 174"/>
          <p:cNvSpPr/>
          <p:nvPr/>
        </p:nvSpPr>
        <p:spPr>
          <a:xfrm>
            <a:off x="2195736" y="3068960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Étoile à 5 branches 175"/>
          <p:cNvSpPr/>
          <p:nvPr/>
        </p:nvSpPr>
        <p:spPr>
          <a:xfrm>
            <a:off x="2411760" y="278092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Étoile à 5 branches 176"/>
          <p:cNvSpPr/>
          <p:nvPr/>
        </p:nvSpPr>
        <p:spPr>
          <a:xfrm>
            <a:off x="4644008" y="342900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Étoile à 5 branches 177"/>
          <p:cNvSpPr/>
          <p:nvPr/>
        </p:nvSpPr>
        <p:spPr>
          <a:xfrm>
            <a:off x="5148064" y="386104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Étoile à 5 branches 178"/>
          <p:cNvSpPr/>
          <p:nvPr/>
        </p:nvSpPr>
        <p:spPr>
          <a:xfrm>
            <a:off x="4860032" y="2996952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1274399" y="1988840"/>
            <a:ext cx="2808312" cy="57606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79512" y="1196752"/>
            <a:ext cx="5400600" cy="453650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Étoile à 5 branches 167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Étoile à 5 branches 168"/>
          <p:cNvSpPr/>
          <p:nvPr/>
        </p:nvSpPr>
        <p:spPr>
          <a:xfrm>
            <a:off x="827584" y="494116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 rot="18894958">
            <a:off x="88486" y="3356556"/>
            <a:ext cx="4531415" cy="82175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Étoile à 5 branches 66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9" name="Groupe 124"/>
          <p:cNvGrpSpPr/>
          <p:nvPr/>
        </p:nvGrpSpPr>
        <p:grpSpPr>
          <a:xfrm>
            <a:off x="6156176" y="3150494"/>
            <a:ext cx="2016224" cy="782562"/>
            <a:chOff x="1547664" y="2924944"/>
            <a:chExt cx="2952328" cy="926578"/>
          </a:xfrm>
        </p:grpSpPr>
        <p:sp>
          <p:nvSpPr>
            <p:cNvPr id="70" name="Ellipse 69"/>
            <p:cNvSpPr/>
            <p:nvPr/>
          </p:nvSpPr>
          <p:spPr>
            <a:xfrm>
              <a:off x="3608723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/>
            <p:cNvSpPr/>
            <p:nvPr/>
          </p:nvSpPr>
          <p:spPr>
            <a:xfrm>
              <a:off x="3256835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Ellipse 71"/>
            <p:cNvSpPr/>
            <p:nvPr/>
          </p:nvSpPr>
          <p:spPr>
            <a:xfrm>
              <a:off x="1849282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050361" y="292494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150901" y="2979876"/>
              <a:ext cx="351888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553059" y="2979876"/>
              <a:ext cx="351888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547664" y="308974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547664" y="352919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648203" y="319960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916195" y="363906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150901" y="363906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547664" y="363906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899552" y="352919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956074" y="2984252"/>
              <a:ext cx="709211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707904" y="2984252"/>
              <a:ext cx="709211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</p:grpSp>
      <p:grpSp>
        <p:nvGrpSpPr>
          <p:cNvPr id="85" name="Groupe 140"/>
          <p:cNvGrpSpPr/>
          <p:nvPr/>
        </p:nvGrpSpPr>
        <p:grpSpPr>
          <a:xfrm>
            <a:off x="6156176" y="4230614"/>
            <a:ext cx="2016224" cy="782562"/>
            <a:chOff x="3379614" y="4017764"/>
            <a:chExt cx="2952328" cy="926578"/>
          </a:xfrm>
        </p:grpSpPr>
        <p:sp>
          <p:nvSpPr>
            <p:cNvPr id="86" name="Ellipse 85"/>
            <p:cNvSpPr/>
            <p:nvPr/>
          </p:nvSpPr>
          <p:spPr>
            <a:xfrm>
              <a:off x="5440673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Ellipse 86"/>
            <p:cNvSpPr/>
            <p:nvPr/>
          </p:nvSpPr>
          <p:spPr>
            <a:xfrm>
              <a:off x="5088785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Ellipse 87"/>
            <p:cNvSpPr/>
            <p:nvPr/>
          </p:nvSpPr>
          <p:spPr>
            <a:xfrm>
              <a:off x="3681232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882311" y="401776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379614" y="418256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379614" y="462201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480153" y="429242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748145" y="473188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982851" y="473188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379614" y="473188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731502" y="462201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936628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535789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129014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730478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400" dirty="0"/>
            </a:p>
          </p:txBody>
        </p:sp>
      </p:grpSp>
      <p:sp>
        <p:nvSpPr>
          <p:cNvPr id="65" name="ZoneTexte 64"/>
          <p:cNvSpPr txBox="1"/>
          <p:nvPr/>
        </p:nvSpPr>
        <p:spPr>
          <a:xfrm>
            <a:off x="8460432" y="321297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x2</a:t>
            </a:r>
            <a:endParaRPr lang="fr-FR" sz="2800" dirty="0"/>
          </a:p>
        </p:txBody>
      </p:sp>
      <p:grpSp>
        <p:nvGrpSpPr>
          <p:cNvPr id="66" name="Groupe 65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68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102" name="Rectangle à coins arrondis 101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103" name="Rectangle à coins arrondis 102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104" name="Rectangle à coins arrondis 103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105" name="Rectangle à coins arrondis 104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106" name="Rectangle à coins arrondis 105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101" name="Rectangle à coins arrondis 100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108" name="ZoneTexte 107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34/65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179512" y="645333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Estimation </a:t>
            </a:r>
            <a:r>
              <a:rPr lang="fr-FR" i="1" dirty="0" smtClean="0">
                <a:solidFill>
                  <a:schemeClr val="bg1"/>
                </a:solidFill>
              </a:rPr>
              <a:t>stock 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Optimisation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tournées</a:t>
            </a:r>
            <a:r>
              <a:rPr lang="fr-FR" sz="2000" i="1" dirty="0" smtClean="0">
                <a:solidFill>
                  <a:schemeClr val="bg1"/>
                </a:solidFill>
              </a:rPr>
              <a:t>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Fonctionnement de l’algorithme</a:t>
            </a:r>
            <a:endParaRPr lang="fr-FR" dirty="0"/>
          </a:p>
        </p:txBody>
      </p:sp>
      <p:sp>
        <p:nvSpPr>
          <p:cNvPr id="122" name="ZoneTexte 121"/>
          <p:cNvSpPr txBox="1"/>
          <p:nvPr/>
        </p:nvSpPr>
        <p:spPr>
          <a:xfrm>
            <a:off x="8460432" y="321297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x2</a:t>
            </a:r>
            <a:endParaRPr lang="fr-FR" sz="2800" dirty="0"/>
          </a:p>
        </p:txBody>
      </p:sp>
      <p:sp>
        <p:nvSpPr>
          <p:cNvPr id="124" name="ZoneTexte 123"/>
          <p:cNvSpPr txBox="1"/>
          <p:nvPr/>
        </p:nvSpPr>
        <p:spPr>
          <a:xfrm>
            <a:off x="5580112" y="1484784"/>
            <a:ext cx="35638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2nde partie</a:t>
            </a:r>
          </a:p>
          <a:p>
            <a:pPr algn="ctr"/>
            <a:r>
              <a:rPr lang="fr-FR" b="1" dirty="0" smtClean="0"/>
              <a:t>Clusters</a:t>
            </a:r>
          </a:p>
          <a:p>
            <a:endParaRPr lang="fr-FR" b="1" dirty="0" smtClean="0"/>
          </a:p>
          <a:p>
            <a:r>
              <a:rPr lang="fr-FR" dirty="0" smtClean="0"/>
              <a:t>On initialise les clusters avec les centres ouverts</a:t>
            </a:r>
          </a:p>
          <a:p>
            <a:endParaRPr lang="fr-FR" b="1" dirty="0" smtClean="0"/>
          </a:p>
          <a:p>
            <a:endParaRPr lang="fr-FR" dirty="0" smtClean="0"/>
          </a:p>
        </p:txBody>
      </p:sp>
      <p:sp>
        <p:nvSpPr>
          <p:cNvPr id="158" name="Étoile à 5 branches 157"/>
          <p:cNvSpPr/>
          <p:nvPr/>
        </p:nvSpPr>
        <p:spPr>
          <a:xfrm>
            <a:off x="1043608" y="1772816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Étoile à 5 branches 158"/>
          <p:cNvSpPr/>
          <p:nvPr/>
        </p:nvSpPr>
        <p:spPr>
          <a:xfrm>
            <a:off x="683568" y="234888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Étoile à 5 branches 159"/>
          <p:cNvSpPr/>
          <p:nvPr/>
        </p:nvSpPr>
        <p:spPr>
          <a:xfrm>
            <a:off x="1187624" y="242088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Étoile à 5 branches 160"/>
          <p:cNvSpPr/>
          <p:nvPr/>
        </p:nvSpPr>
        <p:spPr>
          <a:xfrm>
            <a:off x="1331640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Étoile à 5 branches 161"/>
          <p:cNvSpPr/>
          <p:nvPr/>
        </p:nvSpPr>
        <p:spPr>
          <a:xfrm>
            <a:off x="1331640" y="53012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Étoile à 5 branches 162"/>
          <p:cNvSpPr/>
          <p:nvPr/>
        </p:nvSpPr>
        <p:spPr>
          <a:xfrm>
            <a:off x="1907704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Étoile à 5 branches 164"/>
          <p:cNvSpPr/>
          <p:nvPr/>
        </p:nvSpPr>
        <p:spPr>
          <a:xfrm>
            <a:off x="1475656" y="2132856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Étoile à 5 branches 165"/>
          <p:cNvSpPr/>
          <p:nvPr/>
        </p:nvSpPr>
        <p:spPr>
          <a:xfrm>
            <a:off x="3779912" y="2636912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Étoile à 5 branches 166"/>
          <p:cNvSpPr/>
          <p:nvPr/>
        </p:nvSpPr>
        <p:spPr>
          <a:xfrm>
            <a:off x="3419872" y="148478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Étoile à 5 branches 168"/>
          <p:cNvSpPr/>
          <p:nvPr/>
        </p:nvSpPr>
        <p:spPr>
          <a:xfrm>
            <a:off x="827584" y="494116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Étoile à 5 branches 169"/>
          <p:cNvSpPr/>
          <p:nvPr/>
        </p:nvSpPr>
        <p:spPr>
          <a:xfrm>
            <a:off x="1331640" y="458112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Étoile à 5 branches 170"/>
          <p:cNvSpPr/>
          <p:nvPr/>
        </p:nvSpPr>
        <p:spPr>
          <a:xfrm>
            <a:off x="377991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Étoile à 5 branches 171"/>
          <p:cNvSpPr/>
          <p:nvPr/>
        </p:nvSpPr>
        <p:spPr>
          <a:xfrm>
            <a:off x="4427984" y="3933056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Étoile à 5 branches 172"/>
          <p:cNvSpPr/>
          <p:nvPr/>
        </p:nvSpPr>
        <p:spPr>
          <a:xfrm>
            <a:off x="161967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Étoile à 5 branches 173"/>
          <p:cNvSpPr/>
          <p:nvPr/>
        </p:nvSpPr>
        <p:spPr>
          <a:xfrm>
            <a:off x="2843808" y="292494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Étoile à 5 branches 174"/>
          <p:cNvSpPr/>
          <p:nvPr/>
        </p:nvSpPr>
        <p:spPr>
          <a:xfrm>
            <a:off x="2195736" y="3068960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Étoile à 5 branches 175"/>
          <p:cNvSpPr/>
          <p:nvPr/>
        </p:nvSpPr>
        <p:spPr>
          <a:xfrm>
            <a:off x="2411760" y="278092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Étoile à 5 branches 176"/>
          <p:cNvSpPr/>
          <p:nvPr/>
        </p:nvSpPr>
        <p:spPr>
          <a:xfrm>
            <a:off x="4644008" y="342900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Étoile à 5 branches 177"/>
          <p:cNvSpPr/>
          <p:nvPr/>
        </p:nvSpPr>
        <p:spPr>
          <a:xfrm>
            <a:off x="5148064" y="386104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Étoile à 5 branches 178"/>
          <p:cNvSpPr/>
          <p:nvPr/>
        </p:nvSpPr>
        <p:spPr>
          <a:xfrm>
            <a:off x="4860032" y="2996952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1274399" y="1988840"/>
            <a:ext cx="2808312" cy="57606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 rot="18894958">
            <a:off x="88486" y="3356556"/>
            <a:ext cx="4531415" cy="82175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179512" y="1196752"/>
            <a:ext cx="5400600" cy="453650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4" name="Groupe 63"/>
          <p:cNvGrpSpPr/>
          <p:nvPr/>
        </p:nvGrpSpPr>
        <p:grpSpPr>
          <a:xfrm>
            <a:off x="3635896" y="2109973"/>
            <a:ext cx="576064" cy="629414"/>
            <a:chOff x="3635896" y="2109973"/>
            <a:chExt cx="576064" cy="629414"/>
          </a:xfrm>
        </p:grpSpPr>
        <p:sp>
          <p:nvSpPr>
            <p:cNvPr id="164" name="Étoile à 5 branches 163"/>
            <p:cNvSpPr/>
            <p:nvPr/>
          </p:nvSpPr>
          <p:spPr>
            <a:xfrm>
              <a:off x="3923928" y="2348880"/>
              <a:ext cx="288032" cy="216024"/>
            </a:xfrm>
            <a:prstGeom prst="star5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8" name="Étoile à 5 branches 167"/>
            <p:cNvSpPr/>
            <p:nvPr/>
          </p:nvSpPr>
          <p:spPr>
            <a:xfrm>
              <a:off x="3635896" y="2204864"/>
              <a:ext cx="288032" cy="216024"/>
            </a:xfrm>
            <a:prstGeom prst="star5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Ellipse 62"/>
            <p:cNvSpPr/>
            <p:nvPr/>
          </p:nvSpPr>
          <p:spPr>
            <a:xfrm rot="3019675">
              <a:off x="3602704" y="2192970"/>
              <a:ext cx="629414" cy="4634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6" name="Groupe 124"/>
          <p:cNvGrpSpPr/>
          <p:nvPr/>
        </p:nvGrpSpPr>
        <p:grpSpPr>
          <a:xfrm>
            <a:off x="6156176" y="3150494"/>
            <a:ext cx="2016224" cy="782562"/>
            <a:chOff x="1547664" y="2924944"/>
            <a:chExt cx="2952328" cy="926578"/>
          </a:xfrm>
        </p:grpSpPr>
        <p:sp>
          <p:nvSpPr>
            <p:cNvPr id="67" name="Ellipse 66"/>
            <p:cNvSpPr/>
            <p:nvPr/>
          </p:nvSpPr>
          <p:spPr>
            <a:xfrm>
              <a:off x="3608723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Ellipse 67"/>
            <p:cNvSpPr/>
            <p:nvPr/>
          </p:nvSpPr>
          <p:spPr>
            <a:xfrm>
              <a:off x="3256835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Ellipse 68"/>
            <p:cNvSpPr/>
            <p:nvPr/>
          </p:nvSpPr>
          <p:spPr>
            <a:xfrm>
              <a:off x="1849282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050361" y="292494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150901" y="2979876"/>
              <a:ext cx="351888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553059" y="2979876"/>
              <a:ext cx="351888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547664" y="308974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547664" y="352919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648203" y="319960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916195" y="363906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150901" y="363906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547664" y="363906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899552" y="352919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956074" y="2984252"/>
              <a:ext cx="709211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707904" y="2984252"/>
              <a:ext cx="709211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</p:grpSp>
      <p:grpSp>
        <p:nvGrpSpPr>
          <p:cNvPr id="82" name="Groupe 140"/>
          <p:cNvGrpSpPr/>
          <p:nvPr/>
        </p:nvGrpSpPr>
        <p:grpSpPr>
          <a:xfrm>
            <a:off x="6156176" y="4230614"/>
            <a:ext cx="2016224" cy="782562"/>
            <a:chOff x="3379614" y="4017764"/>
            <a:chExt cx="2952328" cy="926578"/>
          </a:xfrm>
        </p:grpSpPr>
        <p:sp>
          <p:nvSpPr>
            <p:cNvPr id="83" name="Ellipse 82"/>
            <p:cNvSpPr/>
            <p:nvPr/>
          </p:nvSpPr>
          <p:spPr>
            <a:xfrm>
              <a:off x="5440673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Ellipse 83"/>
            <p:cNvSpPr/>
            <p:nvPr/>
          </p:nvSpPr>
          <p:spPr>
            <a:xfrm>
              <a:off x="5088785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Ellipse 84"/>
            <p:cNvSpPr/>
            <p:nvPr/>
          </p:nvSpPr>
          <p:spPr>
            <a:xfrm>
              <a:off x="3681232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882311" y="401776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379614" y="418256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379614" y="462201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480153" y="429242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748145" y="473188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982851" y="473188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379614" y="473188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731502" y="462201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936628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35789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129014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730478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400" dirty="0"/>
            </a:p>
          </p:txBody>
        </p:sp>
      </p:grpSp>
      <p:grpSp>
        <p:nvGrpSpPr>
          <p:cNvPr id="98" name="Groupe 97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99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101" name="Rectangle à coins arrondis 100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102" name="Rectangle à coins arrondis 101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103" name="Rectangle à coins arrondis 102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104" name="Rectangle à coins arrondis 103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105" name="Rectangle à coins arrondis 104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100" name="Rectangle à coins arrondis 99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107" name="ZoneTexte 106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35/65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179512" y="645333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Estimation </a:t>
            </a:r>
            <a:r>
              <a:rPr lang="fr-FR" i="1" dirty="0" smtClean="0">
                <a:solidFill>
                  <a:schemeClr val="bg1"/>
                </a:solidFill>
              </a:rPr>
              <a:t>stock 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Optimisation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tournées</a:t>
            </a:r>
            <a:r>
              <a:rPr lang="fr-FR" sz="2000" i="1" dirty="0" smtClean="0">
                <a:solidFill>
                  <a:schemeClr val="bg1"/>
                </a:solidFill>
              </a:rPr>
              <a:t>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Fonctionnement de l’algorithme</a:t>
            </a:r>
            <a:endParaRPr lang="fr-FR" dirty="0"/>
          </a:p>
        </p:txBody>
      </p:sp>
      <p:sp>
        <p:nvSpPr>
          <p:cNvPr id="124" name="ZoneTexte 123"/>
          <p:cNvSpPr txBox="1"/>
          <p:nvPr/>
        </p:nvSpPr>
        <p:spPr>
          <a:xfrm>
            <a:off x="5580112" y="1484784"/>
            <a:ext cx="35638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2nde partie</a:t>
            </a:r>
          </a:p>
          <a:p>
            <a:pPr algn="ctr"/>
            <a:r>
              <a:rPr lang="fr-FR" b="1" dirty="0" smtClean="0"/>
              <a:t>Clusters</a:t>
            </a:r>
          </a:p>
          <a:p>
            <a:endParaRPr lang="fr-FR" b="1" dirty="0" smtClean="0"/>
          </a:p>
          <a:p>
            <a:r>
              <a:rPr lang="fr-FR" dirty="0" smtClean="0"/>
              <a:t>Construction = f°(distance, capacité, </a:t>
            </a:r>
            <a:r>
              <a:rPr lang="fr-FR" dirty="0" err="1" smtClean="0"/>
              <a:t>tx</a:t>
            </a:r>
            <a:r>
              <a:rPr lang="fr-FR" dirty="0" smtClean="0"/>
              <a:t> de remplissage)</a:t>
            </a:r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grpSp>
        <p:nvGrpSpPr>
          <p:cNvPr id="3" name="Groupe 124"/>
          <p:cNvGrpSpPr/>
          <p:nvPr/>
        </p:nvGrpSpPr>
        <p:grpSpPr>
          <a:xfrm>
            <a:off x="6156176" y="3150494"/>
            <a:ext cx="2016224" cy="782562"/>
            <a:chOff x="1547664" y="2924944"/>
            <a:chExt cx="2952328" cy="926578"/>
          </a:xfrm>
        </p:grpSpPr>
        <p:sp>
          <p:nvSpPr>
            <p:cNvPr id="126" name="Ellipse 125"/>
            <p:cNvSpPr/>
            <p:nvPr/>
          </p:nvSpPr>
          <p:spPr>
            <a:xfrm>
              <a:off x="3608723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Ellipse 126"/>
            <p:cNvSpPr/>
            <p:nvPr/>
          </p:nvSpPr>
          <p:spPr>
            <a:xfrm>
              <a:off x="3256835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1849282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050361" y="292494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150901" y="2979876"/>
              <a:ext cx="351888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553059" y="2979876"/>
              <a:ext cx="351888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547664" y="308974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547664" y="352919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648203" y="319960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916195" y="363906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150901" y="363906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547664" y="363906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899552" y="352919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956074" y="2984252"/>
              <a:ext cx="709211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707904" y="2984252"/>
              <a:ext cx="709211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</p:grpSp>
      <p:grpSp>
        <p:nvGrpSpPr>
          <p:cNvPr id="5" name="Groupe 140"/>
          <p:cNvGrpSpPr/>
          <p:nvPr/>
        </p:nvGrpSpPr>
        <p:grpSpPr>
          <a:xfrm>
            <a:off x="6156176" y="4230614"/>
            <a:ext cx="2016224" cy="782562"/>
            <a:chOff x="3379614" y="4017764"/>
            <a:chExt cx="2952328" cy="926578"/>
          </a:xfrm>
        </p:grpSpPr>
        <p:sp>
          <p:nvSpPr>
            <p:cNvPr id="142" name="Ellipse 141"/>
            <p:cNvSpPr/>
            <p:nvPr/>
          </p:nvSpPr>
          <p:spPr>
            <a:xfrm>
              <a:off x="5440673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Ellipse 142"/>
            <p:cNvSpPr/>
            <p:nvPr/>
          </p:nvSpPr>
          <p:spPr>
            <a:xfrm>
              <a:off x="5088785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" name="Ellipse 143"/>
            <p:cNvSpPr/>
            <p:nvPr/>
          </p:nvSpPr>
          <p:spPr>
            <a:xfrm>
              <a:off x="3681232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882311" y="401776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379614" y="418256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379614" y="462201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480153" y="429242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748145" y="473188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982851" y="473188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379614" y="473188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731502" y="462201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3936628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535789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129014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730478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400" dirty="0"/>
            </a:p>
          </p:txBody>
        </p:sp>
      </p:grpSp>
      <p:sp>
        <p:nvSpPr>
          <p:cNvPr id="158" name="Étoile à 5 branches 157"/>
          <p:cNvSpPr/>
          <p:nvPr/>
        </p:nvSpPr>
        <p:spPr>
          <a:xfrm>
            <a:off x="1043608" y="1772816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Étoile à 5 branches 158"/>
          <p:cNvSpPr/>
          <p:nvPr/>
        </p:nvSpPr>
        <p:spPr>
          <a:xfrm>
            <a:off x="683568" y="234888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Étoile à 5 branches 159"/>
          <p:cNvSpPr/>
          <p:nvPr/>
        </p:nvSpPr>
        <p:spPr>
          <a:xfrm>
            <a:off x="1187624" y="242088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Étoile à 5 branches 160"/>
          <p:cNvSpPr/>
          <p:nvPr/>
        </p:nvSpPr>
        <p:spPr>
          <a:xfrm>
            <a:off x="1331640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Étoile à 5 branches 161"/>
          <p:cNvSpPr/>
          <p:nvPr/>
        </p:nvSpPr>
        <p:spPr>
          <a:xfrm>
            <a:off x="1331640" y="53012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Étoile à 5 branches 162"/>
          <p:cNvSpPr/>
          <p:nvPr/>
        </p:nvSpPr>
        <p:spPr>
          <a:xfrm>
            <a:off x="1907704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Étoile à 5 branches 163"/>
          <p:cNvSpPr/>
          <p:nvPr/>
        </p:nvSpPr>
        <p:spPr>
          <a:xfrm>
            <a:off x="3923928" y="2348880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Étoile à 5 branches 164"/>
          <p:cNvSpPr/>
          <p:nvPr/>
        </p:nvSpPr>
        <p:spPr>
          <a:xfrm>
            <a:off x="1475656" y="2132856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Étoile à 5 branches 165"/>
          <p:cNvSpPr/>
          <p:nvPr/>
        </p:nvSpPr>
        <p:spPr>
          <a:xfrm>
            <a:off x="3779912" y="2636912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Étoile à 5 branches 166"/>
          <p:cNvSpPr/>
          <p:nvPr/>
        </p:nvSpPr>
        <p:spPr>
          <a:xfrm>
            <a:off x="3419872" y="148478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Étoile à 5 branches 169"/>
          <p:cNvSpPr/>
          <p:nvPr/>
        </p:nvSpPr>
        <p:spPr>
          <a:xfrm>
            <a:off x="1331640" y="458112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Étoile à 5 branches 170"/>
          <p:cNvSpPr/>
          <p:nvPr/>
        </p:nvSpPr>
        <p:spPr>
          <a:xfrm>
            <a:off x="377991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Étoile à 5 branches 171"/>
          <p:cNvSpPr/>
          <p:nvPr/>
        </p:nvSpPr>
        <p:spPr>
          <a:xfrm>
            <a:off x="4427984" y="3933056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Étoile à 5 branches 172"/>
          <p:cNvSpPr/>
          <p:nvPr/>
        </p:nvSpPr>
        <p:spPr>
          <a:xfrm>
            <a:off x="161967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Étoile à 5 branches 173"/>
          <p:cNvSpPr/>
          <p:nvPr/>
        </p:nvSpPr>
        <p:spPr>
          <a:xfrm>
            <a:off x="2843808" y="292494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Étoile à 5 branches 174"/>
          <p:cNvSpPr/>
          <p:nvPr/>
        </p:nvSpPr>
        <p:spPr>
          <a:xfrm>
            <a:off x="2195736" y="3068960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Étoile à 5 branches 175"/>
          <p:cNvSpPr/>
          <p:nvPr/>
        </p:nvSpPr>
        <p:spPr>
          <a:xfrm>
            <a:off x="2411760" y="278092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Étoile à 5 branches 176"/>
          <p:cNvSpPr/>
          <p:nvPr/>
        </p:nvSpPr>
        <p:spPr>
          <a:xfrm>
            <a:off x="4644008" y="342900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Étoile à 5 branches 177"/>
          <p:cNvSpPr/>
          <p:nvPr/>
        </p:nvSpPr>
        <p:spPr>
          <a:xfrm>
            <a:off x="5148064" y="386104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Étoile à 5 branches 178"/>
          <p:cNvSpPr/>
          <p:nvPr/>
        </p:nvSpPr>
        <p:spPr>
          <a:xfrm>
            <a:off x="4860032" y="2996952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Étoile à 5 branches 167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179512" y="1196752"/>
            <a:ext cx="5400600" cy="453650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Étoile à 5 branches 168"/>
          <p:cNvSpPr/>
          <p:nvPr/>
        </p:nvSpPr>
        <p:spPr>
          <a:xfrm>
            <a:off x="827584" y="494116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 rot="18894958">
            <a:off x="88486" y="3356556"/>
            <a:ext cx="4531415" cy="82175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Étoile à 5 branches 66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6" name="Groupe 65"/>
          <p:cNvGrpSpPr/>
          <p:nvPr/>
        </p:nvGrpSpPr>
        <p:grpSpPr>
          <a:xfrm>
            <a:off x="3635896" y="5085184"/>
            <a:ext cx="1584176" cy="360040"/>
            <a:chOff x="6588224" y="5229200"/>
            <a:chExt cx="1584176" cy="360040"/>
          </a:xfrm>
        </p:grpSpPr>
        <p:sp>
          <p:nvSpPr>
            <p:cNvPr id="68" name="Rectangle à coins arrondis 67"/>
            <p:cNvSpPr/>
            <p:nvPr/>
          </p:nvSpPr>
          <p:spPr>
            <a:xfrm>
              <a:off x="658822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</a:t>
              </a:r>
              <a:endParaRPr lang="fr-FR" dirty="0"/>
            </a:p>
          </p:txBody>
        </p:sp>
        <p:sp>
          <p:nvSpPr>
            <p:cNvPr id="69" name="Rectangle à coins arrondis 68"/>
            <p:cNvSpPr/>
            <p:nvPr/>
          </p:nvSpPr>
          <p:spPr>
            <a:xfrm>
              <a:off x="730830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0</a:t>
              </a:r>
              <a:endParaRPr lang="fr-FR" dirty="0"/>
            </a:p>
          </p:txBody>
        </p:sp>
        <p:sp>
          <p:nvSpPr>
            <p:cNvPr id="70" name="Rectangle à coins arrondis 69"/>
            <p:cNvSpPr/>
            <p:nvPr/>
          </p:nvSpPr>
          <p:spPr>
            <a:xfrm>
              <a:off x="694826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6</a:t>
              </a:r>
              <a:endParaRPr lang="fr-FR" dirty="0"/>
            </a:p>
          </p:txBody>
        </p:sp>
        <p:sp>
          <p:nvSpPr>
            <p:cNvPr id="71" name="Rectangle à coins arrondis 70"/>
            <p:cNvSpPr/>
            <p:nvPr/>
          </p:nvSpPr>
          <p:spPr>
            <a:xfrm>
              <a:off x="7668344" y="5229200"/>
              <a:ext cx="504056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km</a:t>
              </a:r>
              <a:endParaRPr lang="fr-FR" dirty="0"/>
            </a:p>
          </p:txBody>
        </p:sp>
      </p:grpSp>
      <p:sp>
        <p:nvSpPr>
          <p:cNvPr id="72" name="ZoneTexte 71"/>
          <p:cNvSpPr txBox="1"/>
          <p:nvPr/>
        </p:nvSpPr>
        <p:spPr>
          <a:xfrm>
            <a:off x="323528" y="48691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3T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73" name="Groupe 72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74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76" name="Rectangle à coins arrondis 75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77" name="Rectangle à coins arrondis 76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78" name="Rectangle à coins arrondis 77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79" name="Rectangle à coins arrondis 78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80" name="Rectangle à coins arrondis 79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75" name="Rectangle à coins arrondis 74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82" name="ZoneTexte 81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36/65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179512" y="645333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Estimation </a:t>
            </a:r>
            <a:r>
              <a:rPr lang="fr-FR" i="1" dirty="0" smtClean="0">
                <a:solidFill>
                  <a:schemeClr val="bg1"/>
                </a:solidFill>
              </a:rPr>
              <a:t>stock 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Optimisation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tournées</a:t>
            </a:r>
            <a:r>
              <a:rPr lang="fr-FR" sz="2000" i="1" dirty="0" smtClean="0">
                <a:solidFill>
                  <a:schemeClr val="bg1"/>
                </a:solidFill>
              </a:rPr>
              <a:t>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Fonctionnement de l’algorithme</a:t>
            </a:r>
            <a:endParaRPr lang="fr-FR" dirty="0"/>
          </a:p>
        </p:txBody>
      </p:sp>
      <p:grpSp>
        <p:nvGrpSpPr>
          <p:cNvPr id="3" name="Groupe 124"/>
          <p:cNvGrpSpPr/>
          <p:nvPr/>
        </p:nvGrpSpPr>
        <p:grpSpPr>
          <a:xfrm>
            <a:off x="6156176" y="3150494"/>
            <a:ext cx="2016224" cy="782562"/>
            <a:chOff x="1547664" y="2924944"/>
            <a:chExt cx="2952328" cy="926578"/>
          </a:xfrm>
        </p:grpSpPr>
        <p:sp>
          <p:nvSpPr>
            <p:cNvPr id="126" name="Ellipse 125"/>
            <p:cNvSpPr/>
            <p:nvPr/>
          </p:nvSpPr>
          <p:spPr>
            <a:xfrm>
              <a:off x="3608723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Ellipse 126"/>
            <p:cNvSpPr/>
            <p:nvPr/>
          </p:nvSpPr>
          <p:spPr>
            <a:xfrm>
              <a:off x="3256835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1849282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050361" y="292494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150901" y="2979876"/>
              <a:ext cx="351888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553059" y="2979876"/>
              <a:ext cx="351888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547664" y="308974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547664" y="352919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648203" y="319960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916195" y="363906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150901" y="363906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547664" y="363906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899552" y="352919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956074" y="2984252"/>
              <a:ext cx="709211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707904" y="2984252"/>
              <a:ext cx="709211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</p:grpSp>
      <p:grpSp>
        <p:nvGrpSpPr>
          <p:cNvPr id="5" name="Groupe 140"/>
          <p:cNvGrpSpPr/>
          <p:nvPr/>
        </p:nvGrpSpPr>
        <p:grpSpPr>
          <a:xfrm>
            <a:off x="6156176" y="4230614"/>
            <a:ext cx="2016224" cy="782562"/>
            <a:chOff x="3379614" y="4017764"/>
            <a:chExt cx="2952328" cy="926578"/>
          </a:xfrm>
        </p:grpSpPr>
        <p:sp>
          <p:nvSpPr>
            <p:cNvPr id="142" name="Ellipse 141"/>
            <p:cNvSpPr/>
            <p:nvPr/>
          </p:nvSpPr>
          <p:spPr>
            <a:xfrm>
              <a:off x="5440673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Ellipse 142"/>
            <p:cNvSpPr/>
            <p:nvPr/>
          </p:nvSpPr>
          <p:spPr>
            <a:xfrm>
              <a:off x="5088785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" name="Ellipse 143"/>
            <p:cNvSpPr/>
            <p:nvPr/>
          </p:nvSpPr>
          <p:spPr>
            <a:xfrm>
              <a:off x="3681232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882311" y="401776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379614" y="418256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379614" y="462201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480153" y="429242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748145" y="473188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982851" y="473188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379614" y="473188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731502" y="462201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3936628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535789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129014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730478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400" dirty="0"/>
            </a:p>
          </p:txBody>
        </p:sp>
      </p:grpSp>
      <p:sp>
        <p:nvSpPr>
          <p:cNvPr id="158" name="Étoile à 5 branches 157"/>
          <p:cNvSpPr/>
          <p:nvPr/>
        </p:nvSpPr>
        <p:spPr>
          <a:xfrm>
            <a:off x="1043608" y="1772816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Étoile à 5 branches 158"/>
          <p:cNvSpPr/>
          <p:nvPr/>
        </p:nvSpPr>
        <p:spPr>
          <a:xfrm>
            <a:off x="683568" y="234888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Étoile à 5 branches 159"/>
          <p:cNvSpPr/>
          <p:nvPr/>
        </p:nvSpPr>
        <p:spPr>
          <a:xfrm>
            <a:off x="1187624" y="242088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Étoile à 5 branches 160"/>
          <p:cNvSpPr/>
          <p:nvPr/>
        </p:nvSpPr>
        <p:spPr>
          <a:xfrm>
            <a:off x="1331640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Étoile à 5 branches 161"/>
          <p:cNvSpPr/>
          <p:nvPr/>
        </p:nvSpPr>
        <p:spPr>
          <a:xfrm>
            <a:off x="1331640" y="53012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Étoile à 5 branches 162"/>
          <p:cNvSpPr/>
          <p:nvPr/>
        </p:nvSpPr>
        <p:spPr>
          <a:xfrm>
            <a:off x="1907704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Étoile à 5 branches 163"/>
          <p:cNvSpPr/>
          <p:nvPr/>
        </p:nvSpPr>
        <p:spPr>
          <a:xfrm>
            <a:off x="3923928" y="2348880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Étoile à 5 branches 164"/>
          <p:cNvSpPr/>
          <p:nvPr/>
        </p:nvSpPr>
        <p:spPr>
          <a:xfrm>
            <a:off x="1475656" y="2132856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Étoile à 5 branches 165"/>
          <p:cNvSpPr/>
          <p:nvPr/>
        </p:nvSpPr>
        <p:spPr>
          <a:xfrm>
            <a:off x="3779912" y="2636912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Étoile à 5 branches 166"/>
          <p:cNvSpPr/>
          <p:nvPr/>
        </p:nvSpPr>
        <p:spPr>
          <a:xfrm>
            <a:off x="3419872" y="148478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Étoile à 5 branches 169"/>
          <p:cNvSpPr/>
          <p:nvPr/>
        </p:nvSpPr>
        <p:spPr>
          <a:xfrm>
            <a:off x="1331640" y="458112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Étoile à 5 branches 170"/>
          <p:cNvSpPr/>
          <p:nvPr/>
        </p:nvSpPr>
        <p:spPr>
          <a:xfrm>
            <a:off x="377991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Étoile à 5 branches 171"/>
          <p:cNvSpPr/>
          <p:nvPr/>
        </p:nvSpPr>
        <p:spPr>
          <a:xfrm>
            <a:off x="4427984" y="3933056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Étoile à 5 branches 172"/>
          <p:cNvSpPr/>
          <p:nvPr/>
        </p:nvSpPr>
        <p:spPr>
          <a:xfrm>
            <a:off x="161967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Étoile à 5 branches 173"/>
          <p:cNvSpPr/>
          <p:nvPr/>
        </p:nvSpPr>
        <p:spPr>
          <a:xfrm>
            <a:off x="2843808" y="292494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Étoile à 5 branches 174"/>
          <p:cNvSpPr/>
          <p:nvPr/>
        </p:nvSpPr>
        <p:spPr>
          <a:xfrm>
            <a:off x="2195736" y="3068960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Étoile à 5 branches 175"/>
          <p:cNvSpPr/>
          <p:nvPr/>
        </p:nvSpPr>
        <p:spPr>
          <a:xfrm>
            <a:off x="2411760" y="278092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Étoile à 5 branches 176"/>
          <p:cNvSpPr/>
          <p:nvPr/>
        </p:nvSpPr>
        <p:spPr>
          <a:xfrm>
            <a:off x="4644008" y="342900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Étoile à 5 branches 177"/>
          <p:cNvSpPr/>
          <p:nvPr/>
        </p:nvSpPr>
        <p:spPr>
          <a:xfrm>
            <a:off x="5148064" y="386104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Étoile à 5 branches 178"/>
          <p:cNvSpPr/>
          <p:nvPr/>
        </p:nvSpPr>
        <p:spPr>
          <a:xfrm>
            <a:off x="4860032" y="2996952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Étoile à 5 branches 167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179512" y="1196752"/>
            <a:ext cx="5400600" cy="453650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Étoile à 5 branches 168"/>
          <p:cNvSpPr/>
          <p:nvPr/>
        </p:nvSpPr>
        <p:spPr>
          <a:xfrm>
            <a:off x="827584" y="494116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 rot="18894958">
            <a:off x="88486" y="3356556"/>
            <a:ext cx="4531415" cy="82175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Étoile à 5 branches 66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65"/>
          <p:cNvGrpSpPr/>
          <p:nvPr/>
        </p:nvGrpSpPr>
        <p:grpSpPr>
          <a:xfrm>
            <a:off x="3635896" y="5085184"/>
            <a:ext cx="1584176" cy="360040"/>
            <a:chOff x="6588224" y="5229200"/>
            <a:chExt cx="1584176" cy="360040"/>
          </a:xfrm>
        </p:grpSpPr>
        <p:sp>
          <p:nvSpPr>
            <p:cNvPr id="68" name="Rectangle à coins arrondis 67"/>
            <p:cNvSpPr/>
            <p:nvPr/>
          </p:nvSpPr>
          <p:spPr>
            <a:xfrm>
              <a:off x="658822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</a:t>
              </a:r>
              <a:endParaRPr lang="fr-FR" dirty="0"/>
            </a:p>
          </p:txBody>
        </p:sp>
        <p:sp>
          <p:nvSpPr>
            <p:cNvPr id="69" name="Rectangle à coins arrondis 68"/>
            <p:cNvSpPr/>
            <p:nvPr/>
          </p:nvSpPr>
          <p:spPr>
            <a:xfrm>
              <a:off x="730830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0</a:t>
              </a:r>
              <a:endParaRPr lang="fr-FR" dirty="0"/>
            </a:p>
          </p:txBody>
        </p:sp>
        <p:sp>
          <p:nvSpPr>
            <p:cNvPr id="70" name="Rectangle à coins arrondis 69"/>
            <p:cNvSpPr/>
            <p:nvPr/>
          </p:nvSpPr>
          <p:spPr>
            <a:xfrm>
              <a:off x="694826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6</a:t>
              </a:r>
              <a:endParaRPr lang="fr-FR" dirty="0"/>
            </a:p>
          </p:txBody>
        </p:sp>
        <p:sp>
          <p:nvSpPr>
            <p:cNvPr id="71" name="Rectangle à coins arrondis 70"/>
            <p:cNvSpPr/>
            <p:nvPr/>
          </p:nvSpPr>
          <p:spPr>
            <a:xfrm>
              <a:off x="7668344" y="5229200"/>
              <a:ext cx="504056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km</a:t>
              </a:r>
              <a:endParaRPr lang="fr-FR" dirty="0"/>
            </a:p>
          </p:txBody>
        </p:sp>
      </p:grpSp>
      <p:sp>
        <p:nvSpPr>
          <p:cNvPr id="72" name="ZoneTexte 71"/>
          <p:cNvSpPr txBox="1"/>
          <p:nvPr/>
        </p:nvSpPr>
        <p:spPr>
          <a:xfrm>
            <a:off x="323528" y="48691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3T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5580112" y="1484784"/>
            <a:ext cx="35638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2nde partie</a:t>
            </a:r>
          </a:p>
          <a:p>
            <a:pPr algn="ctr"/>
            <a:r>
              <a:rPr lang="fr-FR" b="1" dirty="0" smtClean="0"/>
              <a:t>Clusters</a:t>
            </a:r>
          </a:p>
          <a:p>
            <a:endParaRPr lang="fr-FR" b="1" dirty="0" smtClean="0"/>
          </a:p>
          <a:p>
            <a:r>
              <a:rPr lang="fr-FR" dirty="0" smtClean="0"/>
              <a:t>Construction = f°(distance, capacité, </a:t>
            </a:r>
            <a:r>
              <a:rPr lang="fr-FR" dirty="0" err="1" smtClean="0"/>
              <a:t>tx</a:t>
            </a:r>
            <a:r>
              <a:rPr lang="fr-FR" dirty="0" smtClean="0"/>
              <a:t> de remplissage)</a:t>
            </a:r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grpSp>
        <p:nvGrpSpPr>
          <p:cNvPr id="74" name="Groupe 73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75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77" name="Rectangle à coins arrondis 76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78" name="Rectangle à coins arrondis 77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79" name="Rectangle à coins arrondis 78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80" name="Rectangle à coins arrondis 79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81" name="Rectangle à coins arrondis 80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76" name="Rectangle à coins arrondis 75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83" name="ZoneTexte 82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37/65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179512" y="645333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Estimation </a:t>
            </a:r>
            <a:r>
              <a:rPr lang="fr-FR" i="1" dirty="0" smtClean="0">
                <a:solidFill>
                  <a:schemeClr val="bg1"/>
                </a:solidFill>
              </a:rPr>
              <a:t>stock 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Optimisation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tournées</a:t>
            </a:r>
            <a:r>
              <a:rPr lang="fr-FR" sz="2000" i="1" dirty="0" smtClean="0">
                <a:solidFill>
                  <a:schemeClr val="bg1"/>
                </a:solidFill>
              </a:rPr>
              <a:t>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Fonctionnement de l’algorithme</a:t>
            </a:r>
            <a:endParaRPr lang="fr-FR" dirty="0"/>
          </a:p>
        </p:txBody>
      </p:sp>
      <p:grpSp>
        <p:nvGrpSpPr>
          <p:cNvPr id="3" name="Groupe 124"/>
          <p:cNvGrpSpPr/>
          <p:nvPr/>
        </p:nvGrpSpPr>
        <p:grpSpPr>
          <a:xfrm>
            <a:off x="6156176" y="3150494"/>
            <a:ext cx="2016224" cy="782562"/>
            <a:chOff x="1547664" y="2924944"/>
            <a:chExt cx="2952328" cy="926578"/>
          </a:xfrm>
        </p:grpSpPr>
        <p:sp>
          <p:nvSpPr>
            <p:cNvPr id="126" name="Ellipse 125"/>
            <p:cNvSpPr/>
            <p:nvPr/>
          </p:nvSpPr>
          <p:spPr>
            <a:xfrm>
              <a:off x="3608723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Ellipse 126"/>
            <p:cNvSpPr/>
            <p:nvPr/>
          </p:nvSpPr>
          <p:spPr>
            <a:xfrm>
              <a:off x="3256835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1849282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050361" y="292494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150901" y="2979876"/>
              <a:ext cx="351888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2553059" y="2979876"/>
              <a:ext cx="351888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547664" y="308974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547664" y="352919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648203" y="319960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916195" y="363906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150901" y="363906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547664" y="363906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899552" y="352919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956074" y="2984252"/>
              <a:ext cx="709211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707904" y="2984252"/>
              <a:ext cx="709211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</p:grpSp>
      <p:grpSp>
        <p:nvGrpSpPr>
          <p:cNvPr id="5" name="Groupe 140"/>
          <p:cNvGrpSpPr/>
          <p:nvPr/>
        </p:nvGrpSpPr>
        <p:grpSpPr>
          <a:xfrm>
            <a:off x="6156176" y="4230614"/>
            <a:ext cx="2016224" cy="782562"/>
            <a:chOff x="3379614" y="4017764"/>
            <a:chExt cx="2952328" cy="926578"/>
          </a:xfrm>
        </p:grpSpPr>
        <p:sp>
          <p:nvSpPr>
            <p:cNvPr id="142" name="Ellipse 141"/>
            <p:cNvSpPr/>
            <p:nvPr/>
          </p:nvSpPr>
          <p:spPr>
            <a:xfrm>
              <a:off x="5440673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Ellipse 142"/>
            <p:cNvSpPr/>
            <p:nvPr/>
          </p:nvSpPr>
          <p:spPr>
            <a:xfrm>
              <a:off x="5088785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" name="Ellipse 143"/>
            <p:cNvSpPr/>
            <p:nvPr/>
          </p:nvSpPr>
          <p:spPr>
            <a:xfrm>
              <a:off x="3681232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882311" y="401776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379614" y="418256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379614" y="462201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480153" y="429242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748145" y="473188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982851" y="473188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379614" y="473188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731502" y="462201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3936628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535789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129014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730478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400" dirty="0"/>
            </a:p>
          </p:txBody>
        </p:sp>
      </p:grpSp>
      <p:sp>
        <p:nvSpPr>
          <p:cNvPr id="158" name="Étoile à 5 branches 157"/>
          <p:cNvSpPr/>
          <p:nvPr/>
        </p:nvSpPr>
        <p:spPr>
          <a:xfrm>
            <a:off x="1043608" y="1772816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Étoile à 5 branches 158"/>
          <p:cNvSpPr/>
          <p:nvPr/>
        </p:nvSpPr>
        <p:spPr>
          <a:xfrm>
            <a:off x="683568" y="234888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Étoile à 5 branches 159"/>
          <p:cNvSpPr/>
          <p:nvPr/>
        </p:nvSpPr>
        <p:spPr>
          <a:xfrm>
            <a:off x="1187624" y="242088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Étoile à 5 branches 160"/>
          <p:cNvSpPr/>
          <p:nvPr/>
        </p:nvSpPr>
        <p:spPr>
          <a:xfrm>
            <a:off x="1331640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Étoile à 5 branches 161"/>
          <p:cNvSpPr/>
          <p:nvPr/>
        </p:nvSpPr>
        <p:spPr>
          <a:xfrm>
            <a:off x="1331640" y="53012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Étoile à 5 branches 162"/>
          <p:cNvSpPr/>
          <p:nvPr/>
        </p:nvSpPr>
        <p:spPr>
          <a:xfrm>
            <a:off x="1907704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Étoile à 5 branches 163"/>
          <p:cNvSpPr/>
          <p:nvPr/>
        </p:nvSpPr>
        <p:spPr>
          <a:xfrm>
            <a:off x="3923928" y="2348880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Étoile à 5 branches 164"/>
          <p:cNvSpPr/>
          <p:nvPr/>
        </p:nvSpPr>
        <p:spPr>
          <a:xfrm>
            <a:off x="1475656" y="2132856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Étoile à 5 branches 165"/>
          <p:cNvSpPr/>
          <p:nvPr/>
        </p:nvSpPr>
        <p:spPr>
          <a:xfrm>
            <a:off x="3779912" y="2636912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Étoile à 5 branches 166"/>
          <p:cNvSpPr/>
          <p:nvPr/>
        </p:nvSpPr>
        <p:spPr>
          <a:xfrm>
            <a:off x="3419872" y="148478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Étoile à 5 branches 169"/>
          <p:cNvSpPr/>
          <p:nvPr/>
        </p:nvSpPr>
        <p:spPr>
          <a:xfrm>
            <a:off x="1331640" y="458112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Étoile à 5 branches 170"/>
          <p:cNvSpPr/>
          <p:nvPr/>
        </p:nvSpPr>
        <p:spPr>
          <a:xfrm>
            <a:off x="377991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Étoile à 5 branches 171"/>
          <p:cNvSpPr/>
          <p:nvPr/>
        </p:nvSpPr>
        <p:spPr>
          <a:xfrm>
            <a:off x="4427984" y="3933056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Étoile à 5 branches 172"/>
          <p:cNvSpPr/>
          <p:nvPr/>
        </p:nvSpPr>
        <p:spPr>
          <a:xfrm>
            <a:off x="161967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Étoile à 5 branches 173"/>
          <p:cNvSpPr/>
          <p:nvPr/>
        </p:nvSpPr>
        <p:spPr>
          <a:xfrm>
            <a:off x="2843808" y="292494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Étoile à 5 branches 174"/>
          <p:cNvSpPr/>
          <p:nvPr/>
        </p:nvSpPr>
        <p:spPr>
          <a:xfrm>
            <a:off x="2195736" y="3068960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Étoile à 5 branches 175"/>
          <p:cNvSpPr/>
          <p:nvPr/>
        </p:nvSpPr>
        <p:spPr>
          <a:xfrm>
            <a:off x="2411760" y="278092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Étoile à 5 branches 176"/>
          <p:cNvSpPr/>
          <p:nvPr/>
        </p:nvSpPr>
        <p:spPr>
          <a:xfrm>
            <a:off x="4644008" y="342900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Étoile à 5 branches 177"/>
          <p:cNvSpPr/>
          <p:nvPr/>
        </p:nvSpPr>
        <p:spPr>
          <a:xfrm>
            <a:off x="5148064" y="386104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Étoile à 5 branches 178"/>
          <p:cNvSpPr/>
          <p:nvPr/>
        </p:nvSpPr>
        <p:spPr>
          <a:xfrm>
            <a:off x="4860032" y="2996952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Étoile à 5 branches 167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179512" y="1196752"/>
            <a:ext cx="5400600" cy="453650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Étoile à 5 branches 168"/>
          <p:cNvSpPr/>
          <p:nvPr/>
        </p:nvSpPr>
        <p:spPr>
          <a:xfrm>
            <a:off x="827584" y="494116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 rot="18894958">
            <a:off x="88486" y="3356556"/>
            <a:ext cx="4531415" cy="82175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Étoile à 5 branches 66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65"/>
          <p:cNvGrpSpPr/>
          <p:nvPr/>
        </p:nvGrpSpPr>
        <p:grpSpPr>
          <a:xfrm>
            <a:off x="3635896" y="5085184"/>
            <a:ext cx="1584176" cy="360040"/>
            <a:chOff x="6588224" y="5229200"/>
            <a:chExt cx="1584176" cy="360040"/>
          </a:xfrm>
        </p:grpSpPr>
        <p:sp>
          <p:nvSpPr>
            <p:cNvPr id="68" name="Rectangle à coins arrondis 67"/>
            <p:cNvSpPr/>
            <p:nvPr/>
          </p:nvSpPr>
          <p:spPr>
            <a:xfrm>
              <a:off x="658822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</a:t>
              </a:r>
              <a:endParaRPr lang="fr-FR" dirty="0"/>
            </a:p>
          </p:txBody>
        </p:sp>
        <p:sp>
          <p:nvSpPr>
            <p:cNvPr id="69" name="Rectangle à coins arrondis 68"/>
            <p:cNvSpPr/>
            <p:nvPr/>
          </p:nvSpPr>
          <p:spPr>
            <a:xfrm>
              <a:off x="730830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0</a:t>
              </a:r>
              <a:endParaRPr lang="fr-FR" dirty="0"/>
            </a:p>
          </p:txBody>
        </p:sp>
        <p:sp>
          <p:nvSpPr>
            <p:cNvPr id="70" name="Rectangle à coins arrondis 69"/>
            <p:cNvSpPr/>
            <p:nvPr/>
          </p:nvSpPr>
          <p:spPr>
            <a:xfrm>
              <a:off x="694826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6</a:t>
              </a:r>
              <a:endParaRPr lang="fr-FR" dirty="0"/>
            </a:p>
          </p:txBody>
        </p:sp>
        <p:sp>
          <p:nvSpPr>
            <p:cNvPr id="71" name="Rectangle à coins arrondis 70"/>
            <p:cNvSpPr/>
            <p:nvPr/>
          </p:nvSpPr>
          <p:spPr>
            <a:xfrm>
              <a:off x="7668344" y="5229200"/>
              <a:ext cx="504056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km</a:t>
              </a:r>
              <a:endParaRPr lang="fr-FR" dirty="0"/>
            </a:p>
          </p:txBody>
        </p:sp>
      </p:grpSp>
      <p:sp>
        <p:nvSpPr>
          <p:cNvPr id="72" name="ZoneTexte 71"/>
          <p:cNvSpPr txBox="1"/>
          <p:nvPr/>
        </p:nvSpPr>
        <p:spPr>
          <a:xfrm>
            <a:off x="323528" y="48691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3T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5580112" y="1484784"/>
            <a:ext cx="35638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2nde partie</a:t>
            </a:r>
          </a:p>
          <a:p>
            <a:pPr algn="ctr"/>
            <a:r>
              <a:rPr lang="fr-FR" b="1" dirty="0" smtClean="0"/>
              <a:t>Clusters</a:t>
            </a:r>
          </a:p>
          <a:p>
            <a:endParaRPr lang="fr-FR" b="1" dirty="0" smtClean="0"/>
          </a:p>
          <a:p>
            <a:r>
              <a:rPr lang="fr-FR" dirty="0" smtClean="0"/>
              <a:t>Construction = f°(distance, capacité, </a:t>
            </a:r>
            <a:r>
              <a:rPr lang="fr-FR" dirty="0" err="1" smtClean="0"/>
              <a:t>tx</a:t>
            </a:r>
            <a:r>
              <a:rPr lang="fr-FR" dirty="0" smtClean="0"/>
              <a:t> de remplissage)</a:t>
            </a:r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grpSp>
        <p:nvGrpSpPr>
          <p:cNvPr id="74" name="Groupe 73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75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77" name="Rectangle à coins arrondis 76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78" name="Rectangle à coins arrondis 77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79" name="Rectangle à coins arrondis 78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80" name="Rectangle à coins arrondis 79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81" name="Rectangle à coins arrondis 80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76" name="Rectangle à coins arrondis 75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83" name="ZoneTexte 82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38/65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179512" y="645333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Estimation </a:t>
            </a:r>
            <a:r>
              <a:rPr lang="fr-FR" i="1" dirty="0" smtClean="0">
                <a:solidFill>
                  <a:schemeClr val="bg1"/>
                </a:solidFill>
              </a:rPr>
              <a:t>stock 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Optimisation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tournées</a:t>
            </a:r>
            <a:r>
              <a:rPr lang="fr-FR" sz="2000" i="1" dirty="0" smtClean="0">
                <a:solidFill>
                  <a:schemeClr val="bg1"/>
                </a:solidFill>
              </a:rPr>
              <a:t>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Fonctionnement de l’algorithme</a:t>
            </a:r>
            <a:endParaRPr lang="fr-FR" dirty="0"/>
          </a:p>
        </p:txBody>
      </p:sp>
      <p:sp>
        <p:nvSpPr>
          <p:cNvPr id="158" name="Étoile à 5 branches 157"/>
          <p:cNvSpPr/>
          <p:nvPr/>
        </p:nvSpPr>
        <p:spPr>
          <a:xfrm>
            <a:off x="1043608" y="1772816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Étoile à 5 branches 158"/>
          <p:cNvSpPr/>
          <p:nvPr/>
        </p:nvSpPr>
        <p:spPr>
          <a:xfrm>
            <a:off x="683568" y="234888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Étoile à 5 branches 159"/>
          <p:cNvSpPr/>
          <p:nvPr/>
        </p:nvSpPr>
        <p:spPr>
          <a:xfrm>
            <a:off x="1187624" y="242088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Étoile à 5 branches 160"/>
          <p:cNvSpPr/>
          <p:nvPr/>
        </p:nvSpPr>
        <p:spPr>
          <a:xfrm>
            <a:off x="1331640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Étoile à 5 branches 161"/>
          <p:cNvSpPr/>
          <p:nvPr/>
        </p:nvSpPr>
        <p:spPr>
          <a:xfrm>
            <a:off x="1331640" y="53012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Étoile à 5 branches 162"/>
          <p:cNvSpPr/>
          <p:nvPr/>
        </p:nvSpPr>
        <p:spPr>
          <a:xfrm>
            <a:off x="1907704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Étoile à 5 branches 163"/>
          <p:cNvSpPr/>
          <p:nvPr/>
        </p:nvSpPr>
        <p:spPr>
          <a:xfrm>
            <a:off x="3923928" y="2348880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Étoile à 5 branches 164"/>
          <p:cNvSpPr/>
          <p:nvPr/>
        </p:nvSpPr>
        <p:spPr>
          <a:xfrm>
            <a:off x="1475656" y="2132856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Étoile à 5 branches 165"/>
          <p:cNvSpPr/>
          <p:nvPr/>
        </p:nvSpPr>
        <p:spPr>
          <a:xfrm>
            <a:off x="3779912" y="2636912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Étoile à 5 branches 166"/>
          <p:cNvSpPr/>
          <p:nvPr/>
        </p:nvSpPr>
        <p:spPr>
          <a:xfrm>
            <a:off x="3419872" y="148478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Étoile à 5 branches 169"/>
          <p:cNvSpPr/>
          <p:nvPr/>
        </p:nvSpPr>
        <p:spPr>
          <a:xfrm>
            <a:off x="1331640" y="458112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Étoile à 5 branches 170"/>
          <p:cNvSpPr/>
          <p:nvPr/>
        </p:nvSpPr>
        <p:spPr>
          <a:xfrm>
            <a:off x="377991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Étoile à 5 branches 171"/>
          <p:cNvSpPr/>
          <p:nvPr/>
        </p:nvSpPr>
        <p:spPr>
          <a:xfrm>
            <a:off x="4427984" y="3933056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Étoile à 5 branches 172"/>
          <p:cNvSpPr/>
          <p:nvPr/>
        </p:nvSpPr>
        <p:spPr>
          <a:xfrm>
            <a:off x="161967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Étoile à 5 branches 173"/>
          <p:cNvSpPr/>
          <p:nvPr/>
        </p:nvSpPr>
        <p:spPr>
          <a:xfrm>
            <a:off x="2843808" y="292494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Étoile à 5 branches 174"/>
          <p:cNvSpPr/>
          <p:nvPr/>
        </p:nvSpPr>
        <p:spPr>
          <a:xfrm>
            <a:off x="2195736" y="3068960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Étoile à 5 branches 175"/>
          <p:cNvSpPr/>
          <p:nvPr/>
        </p:nvSpPr>
        <p:spPr>
          <a:xfrm>
            <a:off x="2411760" y="278092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Étoile à 5 branches 176"/>
          <p:cNvSpPr/>
          <p:nvPr/>
        </p:nvSpPr>
        <p:spPr>
          <a:xfrm>
            <a:off x="4644008" y="342900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Étoile à 5 branches 177"/>
          <p:cNvSpPr/>
          <p:nvPr/>
        </p:nvSpPr>
        <p:spPr>
          <a:xfrm>
            <a:off x="5148064" y="386104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Étoile à 5 branches 178"/>
          <p:cNvSpPr/>
          <p:nvPr/>
        </p:nvSpPr>
        <p:spPr>
          <a:xfrm>
            <a:off x="4860032" y="2996952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Étoile à 5 branches 167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179512" y="1196752"/>
            <a:ext cx="5400600" cy="453650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Étoile à 5 branches 168"/>
          <p:cNvSpPr/>
          <p:nvPr/>
        </p:nvSpPr>
        <p:spPr>
          <a:xfrm>
            <a:off x="827584" y="494116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 rot="18894958">
            <a:off x="88486" y="3356556"/>
            <a:ext cx="4531415" cy="82175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Étoile à 5 branches 66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65"/>
          <p:cNvGrpSpPr/>
          <p:nvPr/>
        </p:nvGrpSpPr>
        <p:grpSpPr>
          <a:xfrm>
            <a:off x="3635896" y="5085184"/>
            <a:ext cx="1584176" cy="360040"/>
            <a:chOff x="6588224" y="5229200"/>
            <a:chExt cx="1584176" cy="360040"/>
          </a:xfrm>
        </p:grpSpPr>
        <p:sp>
          <p:nvSpPr>
            <p:cNvPr id="68" name="Rectangle à coins arrondis 67"/>
            <p:cNvSpPr/>
            <p:nvPr/>
          </p:nvSpPr>
          <p:spPr>
            <a:xfrm>
              <a:off x="658822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</a:t>
              </a:r>
              <a:endParaRPr lang="fr-FR" dirty="0"/>
            </a:p>
          </p:txBody>
        </p:sp>
        <p:sp>
          <p:nvSpPr>
            <p:cNvPr id="69" name="Rectangle à coins arrondis 68"/>
            <p:cNvSpPr/>
            <p:nvPr/>
          </p:nvSpPr>
          <p:spPr>
            <a:xfrm>
              <a:off x="730830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6</a:t>
              </a:r>
              <a:endParaRPr lang="fr-FR" dirty="0"/>
            </a:p>
          </p:txBody>
        </p:sp>
        <p:sp>
          <p:nvSpPr>
            <p:cNvPr id="70" name="Rectangle à coins arrondis 69"/>
            <p:cNvSpPr/>
            <p:nvPr/>
          </p:nvSpPr>
          <p:spPr>
            <a:xfrm>
              <a:off x="694826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9</a:t>
              </a:r>
              <a:endParaRPr lang="fr-FR" dirty="0"/>
            </a:p>
          </p:txBody>
        </p:sp>
        <p:sp>
          <p:nvSpPr>
            <p:cNvPr id="71" name="Rectangle à coins arrondis 70"/>
            <p:cNvSpPr/>
            <p:nvPr/>
          </p:nvSpPr>
          <p:spPr>
            <a:xfrm>
              <a:off x="7668344" y="5229200"/>
              <a:ext cx="504056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km</a:t>
              </a:r>
              <a:endParaRPr lang="fr-FR" dirty="0"/>
            </a:p>
          </p:txBody>
        </p:sp>
      </p:grpSp>
      <p:sp>
        <p:nvSpPr>
          <p:cNvPr id="73" name="Étoile à 5 branches 72"/>
          <p:cNvSpPr/>
          <p:nvPr/>
        </p:nvSpPr>
        <p:spPr>
          <a:xfrm>
            <a:off x="1331640" y="458112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4" name="Groupe 124"/>
          <p:cNvGrpSpPr/>
          <p:nvPr/>
        </p:nvGrpSpPr>
        <p:grpSpPr>
          <a:xfrm>
            <a:off x="6156176" y="3150494"/>
            <a:ext cx="2016224" cy="782562"/>
            <a:chOff x="1547664" y="2924944"/>
            <a:chExt cx="2952328" cy="926578"/>
          </a:xfrm>
        </p:grpSpPr>
        <p:sp>
          <p:nvSpPr>
            <p:cNvPr id="75" name="Ellipse 74"/>
            <p:cNvSpPr/>
            <p:nvPr/>
          </p:nvSpPr>
          <p:spPr>
            <a:xfrm>
              <a:off x="3608723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Ellipse 75"/>
            <p:cNvSpPr/>
            <p:nvPr/>
          </p:nvSpPr>
          <p:spPr>
            <a:xfrm>
              <a:off x="3256835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/>
            <p:cNvSpPr/>
            <p:nvPr/>
          </p:nvSpPr>
          <p:spPr>
            <a:xfrm>
              <a:off x="1849282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050361" y="292494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50901" y="2979876"/>
              <a:ext cx="351888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553059" y="2979876"/>
              <a:ext cx="351888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547664" y="308974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547664" y="352919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648203" y="319960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916195" y="363906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150901" y="363906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547664" y="363906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899552" y="352919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956074" y="2984252"/>
              <a:ext cx="709211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707904" y="2984252"/>
              <a:ext cx="709211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</p:grpSp>
      <p:grpSp>
        <p:nvGrpSpPr>
          <p:cNvPr id="90" name="Groupe 140"/>
          <p:cNvGrpSpPr/>
          <p:nvPr/>
        </p:nvGrpSpPr>
        <p:grpSpPr>
          <a:xfrm>
            <a:off x="6156176" y="4230614"/>
            <a:ext cx="2016224" cy="782562"/>
            <a:chOff x="3379614" y="4017764"/>
            <a:chExt cx="2952328" cy="926578"/>
          </a:xfrm>
        </p:grpSpPr>
        <p:sp>
          <p:nvSpPr>
            <p:cNvPr id="91" name="Ellipse 90"/>
            <p:cNvSpPr/>
            <p:nvPr/>
          </p:nvSpPr>
          <p:spPr>
            <a:xfrm>
              <a:off x="5440673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Ellipse 91"/>
            <p:cNvSpPr/>
            <p:nvPr/>
          </p:nvSpPr>
          <p:spPr>
            <a:xfrm>
              <a:off x="5088785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Ellipse 92"/>
            <p:cNvSpPr/>
            <p:nvPr/>
          </p:nvSpPr>
          <p:spPr>
            <a:xfrm>
              <a:off x="3681232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882311" y="401776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379614" y="418256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379614" y="462201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480153" y="429242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748145" y="473188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982851" y="473188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379614" y="473188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731502" y="462201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936628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535789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129014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730478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400" dirty="0"/>
            </a:p>
          </p:txBody>
        </p:sp>
      </p:grpSp>
      <p:sp>
        <p:nvSpPr>
          <p:cNvPr id="106" name="ZoneTexte 105"/>
          <p:cNvSpPr txBox="1"/>
          <p:nvPr/>
        </p:nvSpPr>
        <p:spPr>
          <a:xfrm>
            <a:off x="323528" y="48691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3T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755576" y="43651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5T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580112" y="1484784"/>
            <a:ext cx="35638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2nde partie</a:t>
            </a:r>
          </a:p>
          <a:p>
            <a:pPr algn="ctr"/>
            <a:r>
              <a:rPr lang="fr-FR" b="1" dirty="0" smtClean="0"/>
              <a:t>Clusters</a:t>
            </a:r>
          </a:p>
          <a:p>
            <a:endParaRPr lang="fr-FR" b="1" dirty="0" smtClean="0"/>
          </a:p>
          <a:p>
            <a:r>
              <a:rPr lang="fr-FR" dirty="0" smtClean="0"/>
              <a:t>Construction = f°(distance, capacité, </a:t>
            </a:r>
            <a:r>
              <a:rPr lang="fr-FR" dirty="0" err="1" smtClean="0"/>
              <a:t>tx</a:t>
            </a:r>
            <a:r>
              <a:rPr lang="fr-FR" dirty="0" smtClean="0"/>
              <a:t> de remplissage)</a:t>
            </a:r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grpSp>
        <p:nvGrpSpPr>
          <p:cNvPr id="108" name="Groupe 107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109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111" name="Rectangle à coins arrondis 110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112" name="Rectangle à coins arrondis 111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113" name="Rectangle à coins arrondis 112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114" name="Rectangle à coins arrondis 113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115" name="Rectangle à coins arrondis 114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110" name="Rectangle à coins arrondis 109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117" name="ZoneTexte 116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39/65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18" name="ZoneTexte 117"/>
          <p:cNvSpPr txBox="1"/>
          <p:nvPr/>
        </p:nvSpPr>
        <p:spPr>
          <a:xfrm>
            <a:off x="179512" y="645333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Estimation </a:t>
            </a:r>
            <a:r>
              <a:rPr lang="fr-FR" i="1" dirty="0" smtClean="0">
                <a:solidFill>
                  <a:schemeClr val="bg1"/>
                </a:solidFill>
              </a:rPr>
              <a:t>stock 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Optimisation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tournées</a:t>
            </a:r>
            <a:r>
              <a:rPr lang="fr-FR" sz="2000" i="1" dirty="0" smtClean="0">
                <a:solidFill>
                  <a:schemeClr val="bg1"/>
                </a:solidFill>
              </a:rPr>
              <a:t>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869779"/>
          </a:xfrm>
        </p:spPr>
        <p:txBody>
          <a:bodyPr/>
          <a:lstStyle/>
          <a:p>
            <a:r>
              <a:rPr lang="fr-FR" dirty="0" smtClean="0"/>
              <a:t>Des élèves de 3</a:t>
            </a:r>
            <a:r>
              <a:rPr lang="fr-FR" baseline="30000" dirty="0" smtClean="0"/>
              <a:t>ème</a:t>
            </a:r>
            <a:r>
              <a:rPr lang="fr-FR" dirty="0" smtClean="0"/>
              <a:t> année de deux écoles ingénieurs.</a:t>
            </a:r>
          </a:p>
          <a:p>
            <a:r>
              <a:rPr lang="fr-FR" dirty="0" smtClean="0"/>
              <a:t>Une filière commune : LOAD </a:t>
            </a:r>
          </a:p>
          <a:p>
            <a:pPr lvl="1">
              <a:buNone/>
            </a:pPr>
            <a:r>
              <a:rPr lang="fr-FR" i="1" dirty="0" smtClean="0"/>
              <a:t>	Effectifs réduits </a:t>
            </a:r>
          </a:p>
          <a:p>
            <a:pPr lvl="1">
              <a:buNone/>
            </a:pPr>
            <a:r>
              <a:rPr lang="fr-FR" i="1" dirty="0" smtClean="0"/>
              <a:t>	Pluridisciplinaire</a:t>
            </a:r>
            <a:r>
              <a:rPr lang="fr-FR" dirty="0" smtClean="0"/>
              <a:t> 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2050" name="Picture 2" descr="C:\Users\Fabrice\Desktop\188px-Logo_ENSIMAG_2008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068960"/>
            <a:ext cx="2359298" cy="1505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Fabrice\Desktop\315px-Grenoble_INP_-_Génie_industriel_(logo)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212976"/>
            <a:ext cx="3131840" cy="143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e 12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14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16" name="Rectangle à coins arrondis 15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17" name="Rectangle à coins arrondis 16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Contexte</a:t>
                </a:r>
              </a:p>
            </p:txBody>
          </p:sp>
          <p:sp>
            <p:nvSpPr>
              <p:cNvPr id="18" name="Rectangle à coins arrondis 17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Réalisation</a:t>
                </a:r>
              </a:p>
            </p:txBody>
          </p:sp>
          <p:sp>
            <p:nvSpPr>
              <p:cNvPr id="19" name="Rectangle à coins arrondis 18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20" name="Rectangle à coins arrondis 19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15" name="Rectangle à coins arrondis 14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2123728" y="6453336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chemeClr val="bg1"/>
                </a:solidFill>
              </a:rPr>
              <a:t>Filière LOAD</a:t>
            </a:r>
            <a:r>
              <a:rPr lang="fr-FR" i="1" dirty="0" smtClean="0">
                <a:solidFill>
                  <a:schemeClr val="bg1"/>
                </a:solidFill>
              </a:rPr>
              <a:t>		Entreprise GAIC	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4/65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Fonctionnement de l’algorithme</a:t>
            </a:r>
            <a:endParaRPr lang="fr-FR" dirty="0"/>
          </a:p>
        </p:txBody>
      </p:sp>
      <p:sp>
        <p:nvSpPr>
          <p:cNvPr id="158" name="Étoile à 5 branches 157"/>
          <p:cNvSpPr/>
          <p:nvPr/>
        </p:nvSpPr>
        <p:spPr>
          <a:xfrm>
            <a:off x="1043608" y="1772816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Étoile à 5 branches 158"/>
          <p:cNvSpPr/>
          <p:nvPr/>
        </p:nvSpPr>
        <p:spPr>
          <a:xfrm>
            <a:off x="683568" y="234888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Étoile à 5 branches 159"/>
          <p:cNvSpPr/>
          <p:nvPr/>
        </p:nvSpPr>
        <p:spPr>
          <a:xfrm>
            <a:off x="1187624" y="242088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Étoile à 5 branches 160"/>
          <p:cNvSpPr/>
          <p:nvPr/>
        </p:nvSpPr>
        <p:spPr>
          <a:xfrm>
            <a:off x="1331640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Étoile à 5 branches 161"/>
          <p:cNvSpPr/>
          <p:nvPr/>
        </p:nvSpPr>
        <p:spPr>
          <a:xfrm>
            <a:off x="1331640" y="53012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Étoile à 5 branches 162"/>
          <p:cNvSpPr/>
          <p:nvPr/>
        </p:nvSpPr>
        <p:spPr>
          <a:xfrm>
            <a:off x="1907704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Étoile à 5 branches 163"/>
          <p:cNvSpPr/>
          <p:nvPr/>
        </p:nvSpPr>
        <p:spPr>
          <a:xfrm>
            <a:off x="3923928" y="2348880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Étoile à 5 branches 164"/>
          <p:cNvSpPr/>
          <p:nvPr/>
        </p:nvSpPr>
        <p:spPr>
          <a:xfrm>
            <a:off x="1475656" y="2132856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Étoile à 5 branches 165"/>
          <p:cNvSpPr/>
          <p:nvPr/>
        </p:nvSpPr>
        <p:spPr>
          <a:xfrm>
            <a:off x="3779912" y="2636912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Étoile à 5 branches 166"/>
          <p:cNvSpPr/>
          <p:nvPr/>
        </p:nvSpPr>
        <p:spPr>
          <a:xfrm>
            <a:off x="3419872" y="148478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Étoile à 5 branches 169"/>
          <p:cNvSpPr/>
          <p:nvPr/>
        </p:nvSpPr>
        <p:spPr>
          <a:xfrm>
            <a:off x="1331640" y="458112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Étoile à 5 branches 170"/>
          <p:cNvSpPr/>
          <p:nvPr/>
        </p:nvSpPr>
        <p:spPr>
          <a:xfrm>
            <a:off x="377991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Étoile à 5 branches 171"/>
          <p:cNvSpPr/>
          <p:nvPr/>
        </p:nvSpPr>
        <p:spPr>
          <a:xfrm>
            <a:off x="4427984" y="3933056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Étoile à 5 branches 172"/>
          <p:cNvSpPr/>
          <p:nvPr/>
        </p:nvSpPr>
        <p:spPr>
          <a:xfrm>
            <a:off x="161967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Étoile à 5 branches 173"/>
          <p:cNvSpPr/>
          <p:nvPr/>
        </p:nvSpPr>
        <p:spPr>
          <a:xfrm>
            <a:off x="2843808" y="292494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Étoile à 5 branches 174"/>
          <p:cNvSpPr/>
          <p:nvPr/>
        </p:nvSpPr>
        <p:spPr>
          <a:xfrm>
            <a:off x="2195736" y="3068960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Étoile à 5 branches 175"/>
          <p:cNvSpPr/>
          <p:nvPr/>
        </p:nvSpPr>
        <p:spPr>
          <a:xfrm>
            <a:off x="2411760" y="278092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Étoile à 5 branches 176"/>
          <p:cNvSpPr/>
          <p:nvPr/>
        </p:nvSpPr>
        <p:spPr>
          <a:xfrm>
            <a:off x="4644008" y="342900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Étoile à 5 branches 177"/>
          <p:cNvSpPr/>
          <p:nvPr/>
        </p:nvSpPr>
        <p:spPr>
          <a:xfrm>
            <a:off x="5148064" y="386104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Étoile à 5 branches 178"/>
          <p:cNvSpPr/>
          <p:nvPr/>
        </p:nvSpPr>
        <p:spPr>
          <a:xfrm>
            <a:off x="4860032" y="2996952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Étoile à 5 branches 167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179512" y="1196752"/>
            <a:ext cx="5400600" cy="453650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Étoile à 5 branches 168"/>
          <p:cNvSpPr/>
          <p:nvPr/>
        </p:nvSpPr>
        <p:spPr>
          <a:xfrm>
            <a:off x="827584" y="494116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 rot="18894958">
            <a:off x="88486" y="3356556"/>
            <a:ext cx="4531415" cy="82175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Étoile à 5 branches 66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65"/>
          <p:cNvGrpSpPr/>
          <p:nvPr/>
        </p:nvGrpSpPr>
        <p:grpSpPr>
          <a:xfrm>
            <a:off x="3635896" y="5085184"/>
            <a:ext cx="1584176" cy="360040"/>
            <a:chOff x="6588224" y="5229200"/>
            <a:chExt cx="1584176" cy="360040"/>
          </a:xfrm>
        </p:grpSpPr>
        <p:sp>
          <p:nvSpPr>
            <p:cNvPr id="68" name="Rectangle à coins arrondis 67"/>
            <p:cNvSpPr/>
            <p:nvPr/>
          </p:nvSpPr>
          <p:spPr>
            <a:xfrm>
              <a:off x="658822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</a:t>
              </a:r>
              <a:endParaRPr lang="fr-FR" dirty="0"/>
            </a:p>
          </p:txBody>
        </p:sp>
        <p:sp>
          <p:nvSpPr>
            <p:cNvPr id="69" name="Rectangle à coins arrondis 68"/>
            <p:cNvSpPr/>
            <p:nvPr/>
          </p:nvSpPr>
          <p:spPr>
            <a:xfrm>
              <a:off x="730830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6</a:t>
              </a:r>
              <a:endParaRPr lang="fr-FR" dirty="0"/>
            </a:p>
          </p:txBody>
        </p:sp>
        <p:sp>
          <p:nvSpPr>
            <p:cNvPr id="70" name="Rectangle à coins arrondis 69"/>
            <p:cNvSpPr/>
            <p:nvPr/>
          </p:nvSpPr>
          <p:spPr>
            <a:xfrm>
              <a:off x="694826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9</a:t>
              </a:r>
              <a:endParaRPr lang="fr-FR" dirty="0"/>
            </a:p>
          </p:txBody>
        </p:sp>
        <p:sp>
          <p:nvSpPr>
            <p:cNvPr id="71" name="Rectangle à coins arrondis 70"/>
            <p:cNvSpPr/>
            <p:nvPr/>
          </p:nvSpPr>
          <p:spPr>
            <a:xfrm>
              <a:off x="7668344" y="5229200"/>
              <a:ext cx="504056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km</a:t>
              </a:r>
              <a:endParaRPr lang="fr-FR" dirty="0"/>
            </a:p>
          </p:txBody>
        </p:sp>
      </p:grpSp>
      <p:sp>
        <p:nvSpPr>
          <p:cNvPr id="73" name="Étoile à 5 branches 72"/>
          <p:cNvSpPr/>
          <p:nvPr/>
        </p:nvSpPr>
        <p:spPr>
          <a:xfrm>
            <a:off x="1331640" y="458112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124"/>
          <p:cNvGrpSpPr/>
          <p:nvPr/>
        </p:nvGrpSpPr>
        <p:grpSpPr>
          <a:xfrm>
            <a:off x="6156176" y="3150494"/>
            <a:ext cx="2016224" cy="782562"/>
            <a:chOff x="1547664" y="2924944"/>
            <a:chExt cx="2952328" cy="926578"/>
          </a:xfrm>
        </p:grpSpPr>
        <p:sp>
          <p:nvSpPr>
            <p:cNvPr id="75" name="Ellipse 74"/>
            <p:cNvSpPr/>
            <p:nvPr/>
          </p:nvSpPr>
          <p:spPr>
            <a:xfrm>
              <a:off x="3608723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Ellipse 75"/>
            <p:cNvSpPr/>
            <p:nvPr/>
          </p:nvSpPr>
          <p:spPr>
            <a:xfrm>
              <a:off x="3256835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/>
            <p:cNvSpPr/>
            <p:nvPr/>
          </p:nvSpPr>
          <p:spPr>
            <a:xfrm>
              <a:off x="1849282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050361" y="292494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50901" y="2979876"/>
              <a:ext cx="351888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553059" y="2979876"/>
              <a:ext cx="351888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547664" y="308974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547664" y="352919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648203" y="319960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916195" y="363906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150901" y="363906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547664" y="363906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899552" y="352919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956074" y="2984252"/>
              <a:ext cx="709211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707904" y="2984252"/>
              <a:ext cx="709211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</p:grpSp>
      <p:grpSp>
        <p:nvGrpSpPr>
          <p:cNvPr id="6" name="Groupe 140"/>
          <p:cNvGrpSpPr/>
          <p:nvPr/>
        </p:nvGrpSpPr>
        <p:grpSpPr>
          <a:xfrm>
            <a:off x="6156176" y="4230614"/>
            <a:ext cx="2016224" cy="782562"/>
            <a:chOff x="3379614" y="4017764"/>
            <a:chExt cx="2952328" cy="926578"/>
          </a:xfrm>
        </p:grpSpPr>
        <p:sp>
          <p:nvSpPr>
            <p:cNvPr id="91" name="Ellipse 90"/>
            <p:cNvSpPr/>
            <p:nvPr/>
          </p:nvSpPr>
          <p:spPr>
            <a:xfrm>
              <a:off x="5440673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Ellipse 91"/>
            <p:cNvSpPr/>
            <p:nvPr/>
          </p:nvSpPr>
          <p:spPr>
            <a:xfrm>
              <a:off x="5088785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Ellipse 92"/>
            <p:cNvSpPr/>
            <p:nvPr/>
          </p:nvSpPr>
          <p:spPr>
            <a:xfrm>
              <a:off x="3681232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882311" y="401776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379614" y="418256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379614" y="462201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480153" y="429242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748145" y="473188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982851" y="473188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379614" y="473188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731502" y="462201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936628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535789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129014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730478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400" dirty="0"/>
            </a:p>
          </p:txBody>
        </p:sp>
      </p:grpSp>
      <p:sp>
        <p:nvSpPr>
          <p:cNvPr id="106" name="ZoneTexte 105"/>
          <p:cNvSpPr txBox="1"/>
          <p:nvPr/>
        </p:nvSpPr>
        <p:spPr>
          <a:xfrm>
            <a:off x="323528" y="48691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3T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755576" y="43651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5T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580112" y="1484784"/>
            <a:ext cx="35638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2nde partie</a:t>
            </a:r>
          </a:p>
          <a:p>
            <a:pPr algn="ctr"/>
            <a:r>
              <a:rPr lang="fr-FR" b="1" dirty="0" smtClean="0"/>
              <a:t>Clusters</a:t>
            </a:r>
          </a:p>
          <a:p>
            <a:endParaRPr lang="fr-FR" b="1" dirty="0" smtClean="0"/>
          </a:p>
          <a:p>
            <a:r>
              <a:rPr lang="fr-FR" dirty="0" smtClean="0"/>
              <a:t>Construction = f°(distance, capacité, </a:t>
            </a:r>
            <a:r>
              <a:rPr lang="fr-FR" dirty="0" err="1" smtClean="0"/>
              <a:t>tx</a:t>
            </a:r>
            <a:r>
              <a:rPr lang="fr-FR" dirty="0" smtClean="0"/>
              <a:t> de remplissage)</a:t>
            </a:r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grpSp>
        <p:nvGrpSpPr>
          <p:cNvPr id="74" name="Groupe 73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90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109" name="Rectangle à coins arrondis 108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110" name="Rectangle à coins arrondis 109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111" name="Rectangle à coins arrondis 110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112" name="Rectangle à coins arrondis 111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113" name="Rectangle à coins arrondis 112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108" name="Rectangle à coins arrondis 107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116" name="ZoneTexte 115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40/65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179512" y="645333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Estimation </a:t>
            </a:r>
            <a:r>
              <a:rPr lang="fr-FR" i="1" dirty="0" smtClean="0">
                <a:solidFill>
                  <a:schemeClr val="bg1"/>
                </a:solidFill>
              </a:rPr>
              <a:t>stock 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Optimisation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tournées</a:t>
            </a:r>
            <a:r>
              <a:rPr lang="fr-FR" sz="2000" i="1" dirty="0" smtClean="0">
                <a:solidFill>
                  <a:schemeClr val="bg1"/>
                </a:solidFill>
              </a:rPr>
              <a:t>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Fonctionnement de l’algorithme</a:t>
            </a:r>
            <a:endParaRPr lang="fr-FR" dirty="0"/>
          </a:p>
        </p:txBody>
      </p:sp>
      <p:sp>
        <p:nvSpPr>
          <p:cNvPr id="158" name="Étoile à 5 branches 157"/>
          <p:cNvSpPr/>
          <p:nvPr/>
        </p:nvSpPr>
        <p:spPr>
          <a:xfrm>
            <a:off x="1043608" y="1772816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Étoile à 5 branches 158"/>
          <p:cNvSpPr/>
          <p:nvPr/>
        </p:nvSpPr>
        <p:spPr>
          <a:xfrm>
            <a:off x="683568" y="234888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Étoile à 5 branches 159"/>
          <p:cNvSpPr/>
          <p:nvPr/>
        </p:nvSpPr>
        <p:spPr>
          <a:xfrm>
            <a:off x="1187624" y="242088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Étoile à 5 branches 160"/>
          <p:cNvSpPr/>
          <p:nvPr/>
        </p:nvSpPr>
        <p:spPr>
          <a:xfrm>
            <a:off x="1331640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Étoile à 5 branches 161"/>
          <p:cNvSpPr/>
          <p:nvPr/>
        </p:nvSpPr>
        <p:spPr>
          <a:xfrm>
            <a:off x="1331640" y="53012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Étoile à 5 branches 162"/>
          <p:cNvSpPr/>
          <p:nvPr/>
        </p:nvSpPr>
        <p:spPr>
          <a:xfrm>
            <a:off x="1907704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Étoile à 5 branches 163"/>
          <p:cNvSpPr/>
          <p:nvPr/>
        </p:nvSpPr>
        <p:spPr>
          <a:xfrm>
            <a:off x="3923928" y="2348880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Étoile à 5 branches 164"/>
          <p:cNvSpPr/>
          <p:nvPr/>
        </p:nvSpPr>
        <p:spPr>
          <a:xfrm>
            <a:off x="1475656" y="2132856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Étoile à 5 branches 165"/>
          <p:cNvSpPr/>
          <p:nvPr/>
        </p:nvSpPr>
        <p:spPr>
          <a:xfrm>
            <a:off x="3779912" y="2636912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Étoile à 5 branches 166"/>
          <p:cNvSpPr/>
          <p:nvPr/>
        </p:nvSpPr>
        <p:spPr>
          <a:xfrm>
            <a:off x="3419872" y="148478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Étoile à 5 branches 169"/>
          <p:cNvSpPr/>
          <p:nvPr/>
        </p:nvSpPr>
        <p:spPr>
          <a:xfrm>
            <a:off x="1331640" y="458112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Étoile à 5 branches 170"/>
          <p:cNvSpPr/>
          <p:nvPr/>
        </p:nvSpPr>
        <p:spPr>
          <a:xfrm>
            <a:off x="377991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Étoile à 5 branches 171"/>
          <p:cNvSpPr/>
          <p:nvPr/>
        </p:nvSpPr>
        <p:spPr>
          <a:xfrm>
            <a:off x="4427984" y="3933056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Étoile à 5 branches 172"/>
          <p:cNvSpPr/>
          <p:nvPr/>
        </p:nvSpPr>
        <p:spPr>
          <a:xfrm>
            <a:off x="161967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Étoile à 5 branches 173"/>
          <p:cNvSpPr/>
          <p:nvPr/>
        </p:nvSpPr>
        <p:spPr>
          <a:xfrm>
            <a:off x="2843808" y="292494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Étoile à 5 branches 174"/>
          <p:cNvSpPr/>
          <p:nvPr/>
        </p:nvSpPr>
        <p:spPr>
          <a:xfrm>
            <a:off x="2195736" y="3068960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Étoile à 5 branches 175"/>
          <p:cNvSpPr/>
          <p:nvPr/>
        </p:nvSpPr>
        <p:spPr>
          <a:xfrm>
            <a:off x="2411760" y="278092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Étoile à 5 branches 176"/>
          <p:cNvSpPr/>
          <p:nvPr/>
        </p:nvSpPr>
        <p:spPr>
          <a:xfrm>
            <a:off x="4644008" y="342900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Étoile à 5 branches 177"/>
          <p:cNvSpPr/>
          <p:nvPr/>
        </p:nvSpPr>
        <p:spPr>
          <a:xfrm>
            <a:off x="5148064" y="386104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Étoile à 5 branches 178"/>
          <p:cNvSpPr/>
          <p:nvPr/>
        </p:nvSpPr>
        <p:spPr>
          <a:xfrm>
            <a:off x="4860032" y="2996952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Étoile à 5 branches 167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179512" y="1196752"/>
            <a:ext cx="5400600" cy="453650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Étoile à 5 branches 168"/>
          <p:cNvSpPr/>
          <p:nvPr/>
        </p:nvSpPr>
        <p:spPr>
          <a:xfrm>
            <a:off x="827584" y="494116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 rot="18894958">
            <a:off x="88486" y="3356556"/>
            <a:ext cx="4531415" cy="82175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Étoile à 5 branches 66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65"/>
          <p:cNvGrpSpPr/>
          <p:nvPr/>
        </p:nvGrpSpPr>
        <p:grpSpPr>
          <a:xfrm>
            <a:off x="3635896" y="5085184"/>
            <a:ext cx="1584176" cy="360040"/>
            <a:chOff x="6588224" y="5229200"/>
            <a:chExt cx="1584176" cy="360040"/>
          </a:xfrm>
        </p:grpSpPr>
        <p:sp>
          <p:nvSpPr>
            <p:cNvPr id="68" name="Rectangle à coins arrondis 67"/>
            <p:cNvSpPr/>
            <p:nvPr/>
          </p:nvSpPr>
          <p:spPr>
            <a:xfrm>
              <a:off x="658822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</a:t>
              </a:r>
              <a:endParaRPr lang="fr-FR" dirty="0"/>
            </a:p>
          </p:txBody>
        </p:sp>
        <p:sp>
          <p:nvSpPr>
            <p:cNvPr id="69" name="Rectangle à coins arrondis 68"/>
            <p:cNvSpPr/>
            <p:nvPr/>
          </p:nvSpPr>
          <p:spPr>
            <a:xfrm>
              <a:off x="730830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6</a:t>
              </a:r>
              <a:endParaRPr lang="fr-FR" dirty="0"/>
            </a:p>
          </p:txBody>
        </p:sp>
        <p:sp>
          <p:nvSpPr>
            <p:cNvPr id="70" name="Rectangle à coins arrondis 69"/>
            <p:cNvSpPr/>
            <p:nvPr/>
          </p:nvSpPr>
          <p:spPr>
            <a:xfrm>
              <a:off x="694826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9</a:t>
              </a:r>
              <a:endParaRPr lang="fr-FR" dirty="0"/>
            </a:p>
          </p:txBody>
        </p:sp>
        <p:sp>
          <p:nvSpPr>
            <p:cNvPr id="71" name="Rectangle à coins arrondis 70"/>
            <p:cNvSpPr/>
            <p:nvPr/>
          </p:nvSpPr>
          <p:spPr>
            <a:xfrm>
              <a:off x="7668344" y="5229200"/>
              <a:ext cx="504056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km</a:t>
              </a:r>
              <a:endParaRPr lang="fr-FR" dirty="0"/>
            </a:p>
          </p:txBody>
        </p:sp>
      </p:grpSp>
      <p:sp>
        <p:nvSpPr>
          <p:cNvPr id="73" name="Étoile à 5 branches 72"/>
          <p:cNvSpPr/>
          <p:nvPr/>
        </p:nvSpPr>
        <p:spPr>
          <a:xfrm>
            <a:off x="1331640" y="458112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124"/>
          <p:cNvGrpSpPr/>
          <p:nvPr/>
        </p:nvGrpSpPr>
        <p:grpSpPr>
          <a:xfrm>
            <a:off x="6156176" y="3150494"/>
            <a:ext cx="2016224" cy="782562"/>
            <a:chOff x="1547664" y="2924944"/>
            <a:chExt cx="2952328" cy="926578"/>
          </a:xfrm>
        </p:grpSpPr>
        <p:sp>
          <p:nvSpPr>
            <p:cNvPr id="75" name="Ellipse 74"/>
            <p:cNvSpPr/>
            <p:nvPr/>
          </p:nvSpPr>
          <p:spPr>
            <a:xfrm>
              <a:off x="3608723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Ellipse 75"/>
            <p:cNvSpPr/>
            <p:nvPr/>
          </p:nvSpPr>
          <p:spPr>
            <a:xfrm>
              <a:off x="3256835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/>
            <p:cNvSpPr/>
            <p:nvPr/>
          </p:nvSpPr>
          <p:spPr>
            <a:xfrm>
              <a:off x="1849282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050361" y="292494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50901" y="2979876"/>
              <a:ext cx="351888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553059" y="2979876"/>
              <a:ext cx="351888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547664" y="308974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547664" y="352919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648203" y="319960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916195" y="363906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150901" y="363906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547664" y="363906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899552" y="352919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956074" y="2984252"/>
              <a:ext cx="709211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707904" y="2984252"/>
              <a:ext cx="709211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</p:grpSp>
      <p:sp>
        <p:nvSpPr>
          <p:cNvPr id="106" name="ZoneTexte 105"/>
          <p:cNvSpPr txBox="1"/>
          <p:nvPr/>
        </p:nvSpPr>
        <p:spPr>
          <a:xfrm>
            <a:off x="323528" y="48691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3T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755576" y="43651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5T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122" name="Groupe 140"/>
          <p:cNvGrpSpPr/>
          <p:nvPr/>
        </p:nvGrpSpPr>
        <p:grpSpPr>
          <a:xfrm>
            <a:off x="6156176" y="4230614"/>
            <a:ext cx="2016224" cy="782562"/>
            <a:chOff x="3379614" y="4017764"/>
            <a:chExt cx="2952328" cy="926578"/>
          </a:xfrm>
        </p:grpSpPr>
        <p:sp>
          <p:nvSpPr>
            <p:cNvPr id="123" name="Ellipse 122"/>
            <p:cNvSpPr/>
            <p:nvPr/>
          </p:nvSpPr>
          <p:spPr>
            <a:xfrm>
              <a:off x="5440673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5088785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Ellipse 125"/>
            <p:cNvSpPr/>
            <p:nvPr/>
          </p:nvSpPr>
          <p:spPr>
            <a:xfrm>
              <a:off x="3681232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882311" y="401776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379614" y="418256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3379614" y="462201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480153" y="429242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748145" y="473188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982851" y="473188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379614" y="473188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731502" y="462201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936628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535789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129014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730478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400" dirty="0"/>
            </a:p>
          </p:txBody>
        </p:sp>
      </p:grpSp>
      <p:sp>
        <p:nvSpPr>
          <p:cNvPr id="72" name="ZoneTexte 71"/>
          <p:cNvSpPr txBox="1"/>
          <p:nvPr/>
        </p:nvSpPr>
        <p:spPr>
          <a:xfrm>
            <a:off x="5580112" y="1484784"/>
            <a:ext cx="35638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2nde partie</a:t>
            </a:r>
          </a:p>
          <a:p>
            <a:pPr algn="ctr"/>
            <a:r>
              <a:rPr lang="fr-FR" b="1" dirty="0" smtClean="0"/>
              <a:t>Clusters</a:t>
            </a:r>
          </a:p>
          <a:p>
            <a:endParaRPr lang="fr-FR" b="1" dirty="0" smtClean="0"/>
          </a:p>
          <a:p>
            <a:r>
              <a:rPr lang="fr-FR" dirty="0" smtClean="0"/>
              <a:t>Construction = f°(distance, capacité, </a:t>
            </a:r>
            <a:r>
              <a:rPr lang="fr-FR" dirty="0" err="1" smtClean="0"/>
              <a:t>tx</a:t>
            </a:r>
            <a:r>
              <a:rPr lang="fr-FR" dirty="0" smtClean="0"/>
              <a:t> de remplissage)</a:t>
            </a:r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grpSp>
        <p:nvGrpSpPr>
          <p:cNvPr id="74" name="Groupe 73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90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92" name="Rectangle à coins arrondis 91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93" name="Rectangle à coins arrondis 92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94" name="Rectangle à coins arrondis 93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95" name="Rectangle à coins arrondis 94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96" name="Rectangle à coins arrondis 95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91" name="Rectangle à coins arrondis 90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98" name="ZoneTexte 97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41/65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179512" y="645333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Estimation </a:t>
            </a:r>
            <a:r>
              <a:rPr lang="fr-FR" i="1" dirty="0" smtClean="0">
                <a:solidFill>
                  <a:schemeClr val="bg1"/>
                </a:solidFill>
              </a:rPr>
              <a:t>stock 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Optimisation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tournées</a:t>
            </a:r>
            <a:r>
              <a:rPr lang="fr-FR" sz="2000" i="1" dirty="0" smtClean="0">
                <a:solidFill>
                  <a:schemeClr val="bg1"/>
                </a:solidFill>
              </a:rPr>
              <a:t>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Fonctionnement de l’algorithme</a:t>
            </a:r>
            <a:endParaRPr lang="fr-FR" dirty="0"/>
          </a:p>
        </p:txBody>
      </p:sp>
      <p:sp>
        <p:nvSpPr>
          <p:cNvPr id="158" name="Étoile à 5 branches 157"/>
          <p:cNvSpPr/>
          <p:nvPr/>
        </p:nvSpPr>
        <p:spPr>
          <a:xfrm>
            <a:off x="1043608" y="1772816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Étoile à 5 branches 158"/>
          <p:cNvSpPr/>
          <p:nvPr/>
        </p:nvSpPr>
        <p:spPr>
          <a:xfrm>
            <a:off x="683568" y="234888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Étoile à 5 branches 159"/>
          <p:cNvSpPr/>
          <p:nvPr/>
        </p:nvSpPr>
        <p:spPr>
          <a:xfrm>
            <a:off x="1187624" y="242088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Étoile à 5 branches 160"/>
          <p:cNvSpPr/>
          <p:nvPr/>
        </p:nvSpPr>
        <p:spPr>
          <a:xfrm>
            <a:off x="1331640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Étoile à 5 branches 161"/>
          <p:cNvSpPr/>
          <p:nvPr/>
        </p:nvSpPr>
        <p:spPr>
          <a:xfrm>
            <a:off x="1331640" y="53012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Étoile à 5 branches 162"/>
          <p:cNvSpPr/>
          <p:nvPr/>
        </p:nvSpPr>
        <p:spPr>
          <a:xfrm>
            <a:off x="1907704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Étoile à 5 branches 163"/>
          <p:cNvSpPr/>
          <p:nvPr/>
        </p:nvSpPr>
        <p:spPr>
          <a:xfrm>
            <a:off x="3923928" y="2348880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Étoile à 5 branches 164"/>
          <p:cNvSpPr/>
          <p:nvPr/>
        </p:nvSpPr>
        <p:spPr>
          <a:xfrm>
            <a:off x="1475656" y="2132856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Étoile à 5 branches 165"/>
          <p:cNvSpPr/>
          <p:nvPr/>
        </p:nvSpPr>
        <p:spPr>
          <a:xfrm>
            <a:off x="3779912" y="2636912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Étoile à 5 branches 166"/>
          <p:cNvSpPr/>
          <p:nvPr/>
        </p:nvSpPr>
        <p:spPr>
          <a:xfrm>
            <a:off x="3419872" y="148478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Étoile à 5 branches 169"/>
          <p:cNvSpPr/>
          <p:nvPr/>
        </p:nvSpPr>
        <p:spPr>
          <a:xfrm>
            <a:off x="1331640" y="458112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Étoile à 5 branches 170"/>
          <p:cNvSpPr/>
          <p:nvPr/>
        </p:nvSpPr>
        <p:spPr>
          <a:xfrm>
            <a:off x="377991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Étoile à 5 branches 171"/>
          <p:cNvSpPr/>
          <p:nvPr/>
        </p:nvSpPr>
        <p:spPr>
          <a:xfrm>
            <a:off x="4427984" y="3933056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Étoile à 5 branches 172"/>
          <p:cNvSpPr/>
          <p:nvPr/>
        </p:nvSpPr>
        <p:spPr>
          <a:xfrm>
            <a:off x="161967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Étoile à 5 branches 173"/>
          <p:cNvSpPr/>
          <p:nvPr/>
        </p:nvSpPr>
        <p:spPr>
          <a:xfrm>
            <a:off x="2843808" y="292494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Étoile à 5 branches 174"/>
          <p:cNvSpPr/>
          <p:nvPr/>
        </p:nvSpPr>
        <p:spPr>
          <a:xfrm>
            <a:off x="2195736" y="3068960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Étoile à 5 branches 175"/>
          <p:cNvSpPr/>
          <p:nvPr/>
        </p:nvSpPr>
        <p:spPr>
          <a:xfrm>
            <a:off x="2411760" y="278092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Étoile à 5 branches 176"/>
          <p:cNvSpPr/>
          <p:nvPr/>
        </p:nvSpPr>
        <p:spPr>
          <a:xfrm>
            <a:off x="4644008" y="342900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Étoile à 5 branches 177"/>
          <p:cNvSpPr/>
          <p:nvPr/>
        </p:nvSpPr>
        <p:spPr>
          <a:xfrm>
            <a:off x="5148064" y="386104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Étoile à 5 branches 178"/>
          <p:cNvSpPr/>
          <p:nvPr/>
        </p:nvSpPr>
        <p:spPr>
          <a:xfrm>
            <a:off x="4860032" y="2996952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Étoile à 5 branches 167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179512" y="1196752"/>
            <a:ext cx="5400600" cy="453650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Étoile à 5 branches 168"/>
          <p:cNvSpPr/>
          <p:nvPr/>
        </p:nvSpPr>
        <p:spPr>
          <a:xfrm>
            <a:off x="827584" y="494116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 rot="18894958">
            <a:off x="88486" y="3356556"/>
            <a:ext cx="4531415" cy="82175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Étoile à 5 branches 66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65"/>
          <p:cNvGrpSpPr/>
          <p:nvPr/>
        </p:nvGrpSpPr>
        <p:grpSpPr>
          <a:xfrm>
            <a:off x="3635896" y="5085184"/>
            <a:ext cx="1584176" cy="360040"/>
            <a:chOff x="6588224" y="5229200"/>
            <a:chExt cx="1584176" cy="360040"/>
          </a:xfrm>
        </p:grpSpPr>
        <p:sp>
          <p:nvSpPr>
            <p:cNvPr id="68" name="Rectangle à coins arrondis 67"/>
            <p:cNvSpPr/>
            <p:nvPr/>
          </p:nvSpPr>
          <p:spPr>
            <a:xfrm>
              <a:off x="658822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3</a:t>
              </a:r>
              <a:endParaRPr lang="fr-FR" dirty="0"/>
            </a:p>
          </p:txBody>
        </p:sp>
        <p:sp>
          <p:nvSpPr>
            <p:cNvPr id="69" name="Rectangle à coins arrondis 68"/>
            <p:cNvSpPr/>
            <p:nvPr/>
          </p:nvSpPr>
          <p:spPr>
            <a:xfrm>
              <a:off x="730830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0</a:t>
              </a:r>
              <a:endParaRPr lang="fr-FR" dirty="0"/>
            </a:p>
          </p:txBody>
        </p:sp>
        <p:sp>
          <p:nvSpPr>
            <p:cNvPr id="70" name="Rectangle à coins arrondis 69"/>
            <p:cNvSpPr/>
            <p:nvPr/>
          </p:nvSpPr>
          <p:spPr>
            <a:xfrm>
              <a:off x="694826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</a:t>
              </a:r>
              <a:endParaRPr lang="fr-FR" dirty="0"/>
            </a:p>
          </p:txBody>
        </p:sp>
        <p:sp>
          <p:nvSpPr>
            <p:cNvPr id="71" name="Rectangle à coins arrondis 70"/>
            <p:cNvSpPr/>
            <p:nvPr/>
          </p:nvSpPr>
          <p:spPr>
            <a:xfrm>
              <a:off x="7668344" y="5229200"/>
              <a:ext cx="504056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km</a:t>
              </a:r>
              <a:endParaRPr lang="fr-FR" dirty="0"/>
            </a:p>
          </p:txBody>
        </p:sp>
      </p:grpSp>
      <p:sp>
        <p:nvSpPr>
          <p:cNvPr id="73" name="Étoile à 5 branches 72"/>
          <p:cNvSpPr/>
          <p:nvPr/>
        </p:nvSpPr>
        <p:spPr>
          <a:xfrm>
            <a:off x="1331640" y="458112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124"/>
          <p:cNvGrpSpPr/>
          <p:nvPr/>
        </p:nvGrpSpPr>
        <p:grpSpPr>
          <a:xfrm>
            <a:off x="6156176" y="3150494"/>
            <a:ext cx="2016224" cy="782562"/>
            <a:chOff x="1547664" y="2924944"/>
            <a:chExt cx="2952328" cy="926578"/>
          </a:xfrm>
        </p:grpSpPr>
        <p:sp>
          <p:nvSpPr>
            <p:cNvPr id="75" name="Ellipse 74"/>
            <p:cNvSpPr/>
            <p:nvPr/>
          </p:nvSpPr>
          <p:spPr>
            <a:xfrm>
              <a:off x="3608723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Ellipse 75"/>
            <p:cNvSpPr/>
            <p:nvPr/>
          </p:nvSpPr>
          <p:spPr>
            <a:xfrm>
              <a:off x="3256835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/>
            <p:cNvSpPr/>
            <p:nvPr/>
          </p:nvSpPr>
          <p:spPr>
            <a:xfrm>
              <a:off x="1849282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050361" y="292494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50901" y="2979876"/>
              <a:ext cx="351888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553059" y="2979876"/>
              <a:ext cx="351888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547664" y="308974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547664" y="352919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648203" y="319960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916195" y="363906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150901" y="363906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547664" y="363906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899552" y="352919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956074" y="2984252"/>
              <a:ext cx="709211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707904" y="2984252"/>
              <a:ext cx="709211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</p:grpSp>
      <p:sp>
        <p:nvSpPr>
          <p:cNvPr id="106" name="ZoneTexte 105"/>
          <p:cNvSpPr txBox="1"/>
          <p:nvPr/>
        </p:nvSpPr>
        <p:spPr>
          <a:xfrm>
            <a:off x="323528" y="48691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3T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755576" y="43651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5T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4" name="Étoile à 5 branches 73"/>
          <p:cNvSpPr/>
          <p:nvPr/>
        </p:nvSpPr>
        <p:spPr>
          <a:xfrm>
            <a:off x="2195736" y="3068960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ZoneTexte 89"/>
          <p:cNvSpPr txBox="1"/>
          <p:nvPr/>
        </p:nvSpPr>
        <p:spPr>
          <a:xfrm>
            <a:off x="1763688" y="29249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5T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126" name="Groupe 140"/>
          <p:cNvGrpSpPr/>
          <p:nvPr/>
        </p:nvGrpSpPr>
        <p:grpSpPr>
          <a:xfrm>
            <a:off x="6156176" y="4230614"/>
            <a:ext cx="2016224" cy="782562"/>
            <a:chOff x="3379614" y="4017764"/>
            <a:chExt cx="2952328" cy="926578"/>
          </a:xfrm>
        </p:grpSpPr>
        <p:sp>
          <p:nvSpPr>
            <p:cNvPr id="127" name="Ellipse 126"/>
            <p:cNvSpPr/>
            <p:nvPr/>
          </p:nvSpPr>
          <p:spPr>
            <a:xfrm>
              <a:off x="5440673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5088785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Ellipse 128"/>
            <p:cNvSpPr/>
            <p:nvPr/>
          </p:nvSpPr>
          <p:spPr>
            <a:xfrm>
              <a:off x="3681232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882311" y="401776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379614" y="418256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379614" y="462201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480153" y="429242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748145" y="473188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982851" y="473188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3379614" y="473188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731502" y="462201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936628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535789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5129014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730478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400" dirty="0"/>
            </a:p>
          </p:txBody>
        </p:sp>
      </p:grpSp>
      <p:sp>
        <p:nvSpPr>
          <p:cNvPr id="72" name="ZoneTexte 71"/>
          <p:cNvSpPr txBox="1"/>
          <p:nvPr/>
        </p:nvSpPr>
        <p:spPr>
          <a:xfrm>
            <a:off x="5580112" y="1484784"/>
            <a:ext cx="35638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2nde partie</a:t>
            </a:r>
          </a:p>
          <a:p>
            <a:pPr algn="ctr"/>
            <a:r>
              <a:rPr lang="fr-FR" b="1" dirty="0" smtClean="0"/>
              <a:t>Clusters</a:t>
            </a:r>
          </a:p>
          <a:p>
            <a:endParaRPr lang="fr-FR" b="1" dirty="0" smtClean="0"/>
          </a:p>
          <a:p>
            <a:r>
              <a:rPr lang="fr-FR" dirty="0" smtClean="0"/>
              <a:t>Construction = f°(distance, capacité, </a:t>
            </a:r>
            <a:r>
              <a:rPr lang="fr-FR" dirty="0" err="1" smtClean="0"/>
              <a:t>tx</a:t>
            </a:r>
            <a:r>
              <a:rPr lang="fr-FR" dirty="0" smtClean="0"/>
              <a:t> de remplissage)</a:t>
            </a:r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grpSp>
        <p:nvGrpSpPr>
          <p:cNvPr id="91" name="Groupe 90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92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94" name="Rectangle à coins arrondis 93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95" name="Rectangle à coins arrondis 94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96" name="Rectangle à coins arrondis 95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97" name="Rectangle à coins arrondis 96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98" name="Rectangle à coins arrondis 97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93" name="Rectangle à coins arrondis 92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100" name="ZoneTexte 99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42/65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179512" y="645333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Estimation </a:t>
            </a:r>
            <a:r>
              <a:rPr lang="fr-FR" i="1" dirty="0" smtClean="0">
                <a:solidFill>
                  <a:schemeClr val="bg1"/>
                </a:solidFill>
              </a:rPr>
              <a:t>stock 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Optimisation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tournées</a:t>
            </a:r>
            <a:r>
              <a:rPr lang="fr-FR" sz="2000" i="1" dirty="0" smtClean="0">
                <a:solidFill>
                  <a:schemeClr val="bg1"/>
                </a:solidFill>
              </a:rPr>
              <a:t>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Fonctionnement de l’algorithme</a:t>
            </a:r>
            <a:endParaRPr lang="fr-FR" dirty="0"/>
          </a:p>
        </p:txBody>
      </p:sp>
      <p:sp>
        <p:nvSpPr>
          <p:cNvPr id="158" name="Étoile à 5 branches 157"/>
          <p:cNvSpPr/>
          <p:nvPr/>
        </p:nvSpPr>
        <p:spPr>
          <a:xfrm>
            <a:off x="1043608" y="1772816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Étoile à 5 branches 158"/>
          <p:cNvSpPr/>
          <p:nvPr/>
        </p:nvSpPr>
        <p:spPr>
          <a:xfrm>
            <a:off x="683568" y="234888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Étoile à 5 branches 159"/>
          <p:cNvSpPr/>
          <p:nvPr/>
        </p:nvSpPr>
        <p:spPr>
          <a:xfrm>
            <a:off x="1187624" y="242088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Étoile à 5 branches 160"/>
          <p:cNvSpPr/>
          <p:nvPr/>
        </p:nvSpPr>
        <p:spPr>
          <a:xfrm>
            <a:off x="1331640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Étoile à 5 branches 161"/>
          <p:cNvSpPr/>
          <p:nvPr/>
        </p:nvSpPr>
        <p:spPr>
          <a:xfrm>
            <a:off x="1331640" y="53012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Étoile à 5 branches 162"/>
          <p:cNvSpPr/>
          <p:nvPr/>
        </p:nvSpPr>
        <p:spPr>
          <a:xfrm>
            <a:off x="1907704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Étoile à 5 branches 163"/>
          <p:cNvSpPr/>
          <p:nvPr/>
        </p:nvSpPr>
        <p:spPr>
          <a:xfrm>
            <a:off x="3923928" y="2348880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Étoile à 5 branches 164"/>
          <p:cNvSpPr/>
          <p:nvPr/>
        </p:nvSpPr>
        <p:spPr>
          <a:xfrm>
            <a:off x="1475656" y="2132856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Étoile à 5 branches 165"/>
          <p:cNvSpPr/>
          <p:nvPr/>
        </p:nvSpPr>
        <p:spPr>
          <a:xfrm>
            <a:off x="3779912" y="2636912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Étoile à 5 branches 166"/>
          <p:cNvSpPr/>
          <p:nvPr/>
        </p:nvSpPr>
        <p:spPr>
          <a:xfrm>
            <a:off x="3419872" y="148478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Étoile à 5 branches 169"/>
          <p:cNvSpPr/>
          <p:nvPr/>
        </p:nvSpPr>
        <p:spPr>
          <a:xfrm>
            <a:off x="1331640" y="458112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Étoile à 5 branches 170"/>
          <p:cNvSpPr/>
          <p:nvPr/>
        </p:nvSpPr>
        <p:spPr>
          <a:xfrm>
            <a:off x="377991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Étoile à 5 branches 171"/>
          <p:cNvSpPr/>
          <p:nvPr/>
        </p:nvSpPr>
        <p:spPr>
          <a:xfrm>
            <a:off x="4427984" y="3933056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Étoile à 5 branches 172"/>
          <p:cNvSpPr/>
          <p:nvPr/>
        </p:nvSpPr>
        <p:spPr>
          <a:xfrm>
            <a:off x="161967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Étoile à 5 branches 173"/>
          <p:cNvSpPr/>
          <p:nvPr/>
        </p:nvSpPr>
        <p:spPr>
          <a:xfrm>
            <a:off x="2843808" y="292494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Étoile à 5 branches 174"/>
          <p:cNvSpPr/>
          <p:nvPr/>
        </p:nvSpPr>
        <p:spPr>
          <a:xfrm>
            <a:off x="2195736" y="3068960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Étoile à 5 branches 175"/>
          <p:cNvSpPr/>
          <p:nvPr/>
        </p:nvSpPr>
        <p:spPr>
          <a:xfrm>
            <a:off x="2411760" y="278092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Étoile à 5 branches 176"/>
          <p:cNvSpPr/>
          <p:nvPr/>
        </p:nvSpPr>
        <p:spPr>
          <a:xfrm>
            <a:off x="4644008" y="342900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Étoile à 5 branches 177"/>
          <p:cNvSpPr/>
          <p:nvPr/>
        </p:nvSpPr>
        <p:spPr>
          <a:xfrm>
            <a:off x="5148064" y="386104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Étoile à 5 branches 178"/>
          <p:cNvSpPr/>
          <p:nvPr/>
        </p:nvSpPr>
        <p:spPr>
          <a:xfrm>
            <a:off x="4860032" y="2996952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Étoile à 5 branches 167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179512" y="1196752"/>
            <a:ext cx="5400600" cy="453650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Étoile à 5 branches 168"/>
          <p:cNvSpPr/>
          <p:nvPr/>
        </p:nvSpPr>
        <p:spPr>
          <a:xfrm>
            <a:off x="827584" y="494116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 rot="18894958">
            <a:off x="88486" y="3356556"/>
            <a:ext cx="4531415" cy="82175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Étoile à 5 branches 66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65"/>
          <p:cNvGrpSpPr/>
          <p:nvPr/>
        </p:nvGrpSpPr>
        <p:grpSpPr>
          <a:xfrm>
            <a:off x="3635896" y="5085184"/>
            <a:ext cx="1584176" cy="360040"/>
            <a:chOff x="6588224" y="5229200"/>
            <a:chExt cx="1584176" cy="360040"/>
          </a:xfrm>
        </p:grpSpPr>
        <p:sp>
          <p:nvSpPr>
            <p:cNvPr id="68" name="Rectangle à coins arrondis 67"/>
            <p:cNvSpPr/>
            <p:nvPr/>
          </p:nvSpPr>
          <p:spPr>
            <a:xfrm>
              <a:off x="658822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3</a:t>
              </a:r>
              <a:endParaRPr lang="fr-FR" dirty="0"/>
            </a:p>
          </p:txBody>
        </p:sp>
        <p:sp>
          <p:nvSpPr>
            <p:cNvPr id="69" name="Rectangle à coins arrondis 68"/>
            <p:cNvSpPr/>
            <p:nvPr/>
          </p:nvSpPr>
          <p:spPr>
            <a:xfrm>
              <a:off x="730830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0</a:t>
              </a:r>
              <a:endParaRPr lang="fr-FR" dirty="0"/>
            </a:p>
          </p:txBody>
        </p:sp>
        <p:sp>
          <p:nvSpPr>
            <p:cNvPr id="70" name="Rectangle à coins arrondis 69"/>
            <p:cNvSpPr/>
            <p:nvPr/>
          </p:nvSpPr>
          <p:spPr>
            <a:xfrm>
              <a:off x="694826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</a:t>
              </a:r>
              <a:endParaRPr lang="fr-FR" dirty="0"/>
            </a:p>
          </p:txBody>
        </p:sp>
        <p:sp>
          <p:nvSpPr>
            <p:cNvPr id="71" name="Rectangle à coins arrondis 70"/>
            <p:cNvSpPr/>
            <p:nvPr/>
          </p:nvSpPr>
          <p:spPr>
            <a:xfrm>
              <a:off x="7668344" y="5229200"/>
              <a:ext cx="504056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km</a:t>
              </a:r>
              <a:endParaRPr lang="fr-FR" dirty="0"/>
            </a:p>
          </p:txBody>
        </p:sp>
      </p:grpSp>
      <p:sp>
        <p:nvSpPr>
          <p:cNvPr id="73" name="Étoile à 5 branches 72"/>
          <p:cNvSpPr/>
          <p:nvPr/>
        </p:nvSpPr>
        <p:spPr>
          <a:xfrm>
            <a:off x="1331640" y="458112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124"/>
          <p:cNvGrpSpPr/>
          <p:nvPr/>
        </p:nvGrpSpPr>
        <p:grpSpPr>
          <a:xfrm>
            <a:off x="6156176" y="3150494"/>
            <a:ext cx="2016224" cy="782562"/>
            <a:chOff x="1547664" y="2924944"/>
            <a:chExt cx="2952328" cy="926578"/>
          </a:xfrm>
        </p:grpSpPr>
        <p:sp>
          <p:nvSpPr>
            <p:cNvPr id="75" name="Ellipse 74"/>
            <p:cNvSpPr/>
            <p:nvPr/>
          </p:nvSpPr>
          <p:spPr>
            <a:xfrm>
              <a:off x="3608723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Ellipse 75"/>
            <p:cNvSpPr/>
            <p:nvPr/>
          </p:nvSpPr>
          <p:spPr>
            <a:xfrm>
              <a:off x="3256835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/>
            <p:cNvSpPr/>
            <p:nvPr/>
          </p:nvSpPr>
          <p:spPr>
            <a:xfrm>
              <a:off x="1849282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050361" y="292494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50901" y="2979876"/>
              <a:ext cx="351888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553059" y="2979876"/>
              <a:ext cx="351888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547664" y="308974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547664" y="352919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648203" y="319960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916195" y="363906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150901" y="363906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547664" y="363906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899552" y="352919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956074" y="2984252"/>
              <a:ext cx="709211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707904" y="2984252"/>
              <a:ext cx="709211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</p:grpSp>
      <p:sp>
        <p:nvSpPr>
          <p:cNvPr id="106" name="ZoneTexte 105"/>
          <p:cNvSpPr txBox="1"/>
          <p:nvPr/>
        </p:nvSpPr>
        <p:spPr>
          <a:xfrm>
            <a:off x="323528" y="48691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3T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755576" y="43651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5T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4" name="Étoile à 5 branches 73"/>
          <p:cNvSpPr/>
          <p:nvPr/>
        </p:nvSpPr>
        <p:spPr>
          <a:xfrm>
            <a:off x="2195736" y="3068960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ZoneTexte 89"/>
          <p:cNvSpPr txBox="1"/>
          <p:nvPr/>
        </p:nvSpPr>
        <p:spPr>
          <a:xfrm>
            <a:off x="1763688" y="29249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5T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8460432" y="314096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?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pSp>
        <p:nvGrpSpPr>
          <p:cNvPr id="109" name="Groupe 140"/>
          <p:cNvGrpSpPr/>
          <p:nvPr/>
        </p:nvGrpSpPr>
        <p:grpSpPr>
          <a:xfrm>
            <a:off x="6156176" y="4230614"/>
            <a:ext cx="2016224" cy="782562"/>
            <a:chOff x="3379614" y="4017764"/>
            <a:chExt cx="2952328" cy="926578"/>
          </a:xfrm>
        </p:grpSpPr>
        <p:sp>
          <p:nvSpPr>
            <p:cNvPr id="110" name="Ellipse 109"/>
            <p:cNvSpPr/>
            <p:nvPr/>
          </p:nvSpPr>
          <p:spPr>
            <a:xfrm>
              <a:off x="5440673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5088785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3681232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882311" y="401776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379614" y="418256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379614" y="462201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480153" y="429242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748145" y="473188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982851" y="473188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379614" y="473188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731502" y="462201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936628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535789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129014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730478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400" dirty="0"/>
            </a:p>
          </p:txBody>
        </p:sp>
      </p:grpSp>
      <p:sp>
        <p:nvSpPr>
          <p:cNvPr id="91" name="ZoneTexte 90"/>
          <p:cNvSpPr txBox="1"/>
          <p:nvPr/>
        </p:nvSpPr>
        <p:spPr>
          <a:xfrm>
            <a:off x="5580112" y="1484784"/>
            <a:ext cx="35638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2nde partie</a:t>
            </a:r>
          </a:p>
          <a:p>
            <a:pPr algn="ctr"/>
            <a:r>
              <a:rPr lang="fr-FR" b="1" dirty="0" smtClean="0"/>
              <a:t>Clusters</a:t>
            </a:r>
          </a:p>
          <a:p>
            <a:endParaRPr lang="fr-FR" b="1" dirty="0" smtClean="0"/>
          </a:p>
          <a:p>
            <a:r>
              <a:rPr lang="fr-FR" dirty="0" smtClean="0"/>
              <a:t>Construction = f°(distance, capacité, </a:t>
            </a:r>
            <a:r>
              <a:rPr lang="fr-FR" dirty="0" err="1" smtClean="0"/>
              <a:t>tx</a:t>
            </a:r>
            <a:r>
              <a:rPr lang="fr-FR" dirty="0" smtClean="0"/>
              <a:t> de remplissage)</a:t>
            </a:r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grpSp>
        <p:nvGrpSpPr>
          <p:cNvPr id="92" name="Groupe 91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93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95" name="Rectangle à coins arrondis 94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96" name="Rectangle à coins arrondis 95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97" name="Rectangle à coins arrondis 96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98" name="Rectangle à coins arrondis 97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99" name="Rectangle à coins arrondis 98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94" name="Rectangle à coins arrondis 93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101" name="ZoneTexte 100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43/65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179512" y="645333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Estimation </a:t>
            </a:r>
            <a:r>
              <a:rPr lang="fr-FR" i="1" dirty="0" smtClean="0">
                <a:solidFill>
                  <a:schemeClr val="bg1"/>
                </a:solidFill>
              </a:rPr>
              <a:t>stock 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Optimisation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tournées</a:t>
            </a:r>
            <a:r>
              <a:rPr lang="fr-FR" sz="2000" i="1" dirty="0" smtClean="0">
                <a:solidFill>
                  <a:schemeClr val="bg1"/>
                </a:solidFill>
              </a:rPr>
              <a:t>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Fonctionnement de l’algorithme</a:t>
            </a:r>
            <a:endParaRPr lang="fr-FR" dirty="0"/>
          </a:p>
        </p:txBody>
      </p:sp>
      <p:sp>
        <p:nvSpPr>
          <p:cNvPr id="158" name="Étoile à 5 branches 157"/>
          <p:cNvSpPr/>
          <p:nvPr/>
        </p:nvSpPr>
        <p:spPr>
          <a:xfrm>
            <a:off x="1043608" y="1772816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Étoile à 5 branches 158"/>
          <p:cNvSpPr/>
          <p:nvPr/>
        </p:nvSpPr>
        <p:spPr>
          <a:xfrm>
            <a:off x="683568" y="234888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Étoile à 5 branches 159"/>
          <p:cNvSpPr/>
          <p:nvPr/>
        </p:nvSpPr>
        <p:spPr>
          <a:xfrm>
            <a:off x="1187624" y="242088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Étoile à 5 branches 160"/>
          <p:cNvSpPr/>
          <p:nvPr/>
        </p:nvSpPr>
        <p:spPr>
          <a:xfrm>
            <a:off x="1331640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Étoile à 5 branches 161"/>
          <p:cNvSpPr/>
          <p:nvPr/>
        </p:nvSpPr>
        <p:spPr>
          <a:xfrm>
            <a:off x="1331640" y="53012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Étoile à 5 branches 162"/>
          <p:cNvSpPr/>
          <p:nvPr/>
        </p:nvSpPr>
        <p:spPr>
          <a:xfrm>
            <a:off x="1907704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Étoile à 5 branches 163"/>
          <p:cNvSpPr/>
          <p:nvPr/>
        </p:nvSpPr>
        <p:spPr>
          <a:xfrm>
            <a:off x="3923928" y="2348880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Étoile à 5 branches 164"/>
          <p:cNvSpPr/>
          <p:nvPr/>
        </p:nvSpPr>
        <p:spPr>
          <a:xfrm>
            <a:off x="1475656" y="2132856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Étoile à 5 branches 165"/>
          <p:cNvSpPr/>
          <p:nvPr/>
        </p:nvSpPr>
        <p:spPr>
          <a:xfrm>
            <a:off x="3779912" y="2636912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Étoile à 5 branches 166"/>
          <p:cNvSpPr/>
          <p:nvPr/>
        </p:nvSpPr>
        <p:spPr>
          <a:xfrm>
            <a:off x="3419872" y="148478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Étoile à 5 branches 169"/>
          <p:cNvSpPr/>
          <p:nvPr/>
        </p:nvSpPr>
        <p:spPr>
          <a:xfrm>
            <a:off x="1331640" y="458112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Étoile à 5 branches 170"/>
          <p:cNvSpPr/>
          <p:nvPr/>
        </p:nvSpPr>
        <p:spPr>
          <a:xfrm>
            <a:off x="377991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Étoile à 5 branches 171"/>
          <p:cNvSpPr/>
          <p:nvPr/>
        </p:nvSpPr>
        <p:spPr>
          <a:xfrm>
            <a:off x="4427984" y="3933056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Étoile à 5 branches 172"/>
          <p:cNvSpPr/>
          <p:nvPr/>
        </p:nvSpPr>
        <p:spPr>
          <a:xfrm>
            <a:off x="161967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Étoile à 5 branches 173"/>
          <p:cNvSpPr/>
          <p:nvPr/>
        </p:nvSpPr>
        <p:spPr>
          <a:xfrm>
            <a:off x="2843808" y="292494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Étoile à 5 branches 174"/>
          <p:cNvSpPr/>
          <p:nvPr/>
        </p:nvSpPr>
        <p:spPr>
          <a:xfrm>
            <a:off x="2195736" y="3068960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Étoile à 5 branches 175"/>
          <p:cNvSpPr/>
          <p:nvPr/>
        </p:nvSpPr>
        <p:spPr>
          <a:xfrm>
            <a:off x="2411760" y="278092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Étoile à 5 branches 176"/>
          <p:cNvSpPr/>
          <p:nvPr/>
        </p:nvSpPr>
        <p:spPr>
          <a:xfrm>
            <a:off x="4644008" y="342900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Étoile à 5 branches 177"/>
          <p:cNvSpPr/>
          <p:nvPr/>
        </p:nvSpPr>
        <p:spPr>
          <a:xfrm>
            <a:off x="5148064" y="386104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Étoile à 5 branches 178"/>
          <p:cNvSpPr/>
          <p:nvPr/>
        </p:nvSpPr>
        <p:spPr>
          <a:xfrm>
            <a:off x="4860032" y="2996952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Étoile à 5 branches 167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179512" y="1196752"/>
            <a:ext cx="5400600" cy="453650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Étoile à 5 branches 168"/>
          <p:cNvSpPr/>
          <p:nvPr/>
        </p:nvSpPr>
        <p:spPr>
          <a:xfrm>
            <a:off x="827584" y="494116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 rot="18894958">
            <a:off x="88486" y="3356556"/>
            <a:ext cx="4531415" cy="82175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Étoile à 5 branches 66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65"/>
          <p:cNvGrpSpPr/>
          <p:nvPr/>
        </p:nvGrpSpPr>
        <p:grpSpPr>
          <a:xfrm>
            <a:off x="3635896" y="5085184"/>
            <a:ext cx="1584176" cy="360040"/>
            <a:chOff x="6588224" y="5229200"/>
            <a:chExt cx="1584176" cy="360040"/>
          </a:xfrm>
        </p:grpSpPr>
        <p:sp>
          <p:nvSpPr>
            <p:cNvPr id="68" name="Rectangle à coins arrondis 67"/>
            <p:cNvSpPr/>
            <p:nvPr/>
          </p:nvSpPr>
          <p:spPr>
            <a:xfrm>
              <a:off x="658822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3</a:t>
              </a:r>
              <a:endParaRPr lang="fr-FR" dirty="0"/>
            </a:p>
          </p:txBody>
        </p:sp>
        <p:sp>
          <p:nvSpPr>
            <p:cNvPr id="69" name="Rectangle à coins arrondis 68"/>
            <p:cNvSpPr/>
            <p:nvPr/>
          </p:nvSpPr>
          <p:spPr>
            <a:xfrm>
              <a:off x="730830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0</a:t>
              </a:r>
              <a:endParaRPr lang="fr-FR" dirty="0"/>
            </a:p>
          </p:txBody>
        </p:sp>
        <p:sp>
          <p:nvSpPr>
            <p:cNvPr id="70" name="Rectangle à coins arrondis 69"/>
            <p:cNvSpPr/>
            <p:nvPr/>
          </p:nvSpPr>
          <p:spPr>
            <a:xfrm>
              <a:off x="694826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</a:t>
              </a:r>
              <a:endParaRPr lang="fr-FR" dirty="0"/>
            </a:p>
          </p:txBody>
        </p:sp>
        <p:sp>
          <p:nvSpPr>
            <p:cNvPr id="71" name="Rectangle à coins arrondis 70"/>
            <p:cNvSpPr/>
            <p:nvPr/>
          </p:nvSpPr>
          <p:spPr>
            <a:xfrm>
              <a:off x="7668344" y="5229200"/>
              <a:ext cx="504056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km</a:t>
              </a:r>
              <a:endParaRPr lang="fr-FR" dirty="0"/>
            </a:p>
          </p:txBody>
        </p:sp>
      </p:grpSp>
      <p:sp>
        <p:nvSpPr>
          <p:cNvPr id="73" name="Étoile à 5 branches 72"/>
          <p:cNvSpPr/>
          <p:nvPr/>
        </p:nvSpPr>
        <p:spPr>
          <a:xfrm>
            <a:off x="1331640" y="458112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124"/>
          <p:cNvGrpSpPr/>
          <p:nvPr/>
        </p:nvGrpSpPr>
        <p:grpSpPr>
          <a:xfrm>
            <a:off x="6156176" y="3150494"/>
            <a:ext cx="2016224" cy="782562"/>
            <a:chOff x="1547664" y="2924944"/>
            <a:chExt cx="2952328" cy="926578"/>
          </a:xfrm>
        </p:grpSpPr>
        <p:sp>
          <p:nvSpPr>
            <p:cNvPr id="75" name="Ellipse 74"/>
            <p:cNvSpPr/>
            <p:nvPr/>
          </p:nvSpPr>
          <p:spPr>
            <a:xfrm>
              <a:off x="3608723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Ellipse 75"/>
            <p:cNvSpPr/>
            <p:nvPr/>
          </p:nvSpPr>
          <p:spPr>
            <a:xfrm>
              <a:off x="3256835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/>
            <p:cNvSpPr/>
            <p:nvPr/>
          </p:nvSpPr>
          <p:spPr>
            <a:xfrm>
              <a:off x="1849282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050361" y="292494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50901" y="2979876"/>
              <a:ext cx="351888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553059" y="2979876"/>
              <a:ext cx="351888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547664" y="308974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547664" y="352919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648203" y="319960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916195" y="363906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150901" y="363906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547664" y="363906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899552" y="352919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956074" y="2984252"/>
              <a:ext cx="709211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707904" y="2984252"/>
              <a:ext cx="709211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</p:grpSp>
      <p:sp>
        <p:nvSpPr>
          <p:cNvPr id="106" name="ZoneTexte 105"/>
          <p:cNvSpPr txBox="1"/>
          <p:nvPr/>
        </p:nvSpPr>
        <p:spPr>
          <a:xfrm>
            <a:off x="323528" y="48691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3T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755576" y="43651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5T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4" name="Étoile à 5 branches 73"/>
          <p:cNvSpPr/>
          <p:nvPr/>
        </p:nvSpPr>
        <p:spPr>
          <a:xfrm>
            <a:off x="2195736" y="3068960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ZoneTexte 89"/>
          <p:cNvSpPr txBox="1"/>
          <p:nvPr/>
        </p:nvSpPr>
        <p:spPr>
          <a:xfrm>
            <a:off x="1763688" y="29249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5T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8460432" y="314096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?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8460432" y="427393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?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pSp>
        <p:nvGrpSpPr>
          <p:cNvPr id="110" name="Groupe 140"/>
          <p:cNvGrpSpPr/>
          <p:nvPr/>
        </p:nvGrpSpPr>
        <p:grpSpPr>
          <a:xfrm>
            <a:off x="6156176" y="4230614"/>
            <a:ext cx="2016224" cy="782562"/>
            <a:chOff x="3379614" y="4017764"/>
            <a:chExt cx="2952328" cy="926578"/>
          </a:xfrm>
        </p:grpSpPr>
        <p:sp>
          <p:nvSpPr>
            <p:cNvPr id="111" name="Ellipse 110"/>
            <p:cNvSpPr/>
            <p:nvPr/>
          </p:nvSpPr>
          <p:spPr>
            <a:xfrm>
              <a:off x="5440673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5088785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3681232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882311" y="401776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379614" y="418256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379614" y="462201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480153" y="429242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748145" y="473188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982851" y="473188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379614" y="473188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731502" y="462201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936628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535789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129014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730478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400" dirty="0"/>
            </a:p>
          </p:txBody>
        </p:sp>
      </p:grpSp>
      <p:sp>
        <p:nvSpPr>
          <p:cNvPr id="91" name="ZoneTexte 90"/>
          <p:cNvSpPr txBox="1"/>
          <p:nvPr/>
        </p:nvSpPr>
        <p:spPr>
          <a:xfrm>
            <a:off x="5580112" y="1484784"/>
            <a:ext cx="35638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2nde partie</a:t>
            </a:r>
          </a:p>
          <a:p>
            <a:pPr algn="ctr"/>
            <a:r>
              <a:rPr lang="fr-FR" b="1" dirty="0" smtClean="0"/>
              <a:t>Clusters</a:t>
            </a:r>
          </a:p>
          <a:p>
            <a:endParaRPr lang="fr-FR" b="1" dirty="0" smtClean="0"/>
          </a:p>
          <a:p>
            <a:r>
              <a:rPr lang="fr-FR" dirty="0" smtClean="0"/>
              <a:t>Construction = f°(distance, capacité, </a:t>
            </a:r>
            <a:r>
              <a:rPr lang="fr-FR" dirty="0" err="1" smtClean="0"/>
              <a:t>tx</a:t>
            </a:r>
            <a:r>
              <a:rPr lang="fr-FR" dirty="0" smtClean="0"/>
              <a:t> de remplissage)</a:t>
            </a:r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grpSp>
        <p:nvGrpSpPr>
          <p:cNvPr id="92" name="Groupe 91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93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95" name="Rectangle à coins arrondis 94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96" name="Rectangle à coins arrondis 95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97" name="Rectangle à coins arrondis 96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98" name="Rectangle à coins arrondis 97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99" name="Rectangle à coins arrondis 98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94" name="Rectangle à coins arrondis 93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101" name="ZoneTexte 100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44/65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179512" y="645333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Estimation </a:t>
            </a:r>
            <a:r>
              <a:rPr lang="fr-FR" i="1" dirty="0" smtClean="0">
                <a:solidFill>
                  <a:schemeClr val="bg1"/>
                </a:solidFill>
              </a:rPr>
              <a:t>stock 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Optimisation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tournées</a:t>
            </a:r>
            <a:r>
              <a:rPr lang="fr-FR" sz="2000" i="1" dirty="0" smtClean="0">
                <a:solidFill>
                  <a:schemeClr val="bg1"/>
                </a:solidFill>
              </a:rPr>
              <a:t>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Fonctionnement de l’algorithme</a:t>
            </a:r>
            <a:endParaRPr lang="fr-FR" dirty="0"/>
          </a:p>
        </p:txBody>
      </p:sp>
      <p:sp>
        <p:nvSpPr>
          <p:cNvPr id="158" name="Étoile à 5 branches 157"/>
          <p:cNvSpPr/>
          <p:nvPr/>
        </p:nvSpPr>
        <p:spPr>
          <a:xfrm>
            <a:off x="1043608" y="1772816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Étoile à 5 branches 158"/>
          <p:cNvSpPr/>
          <p:nvPr/>
        </p:nvSpPr>
        <p:spPr>
          <a:xfrm>
            <a:off x="683568" y="234888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Étoile à 5 branches 159"/>
          <p:cNvSpPr/>
          <p:nvPr/>
        </p:nvSpPr>
        <p:spPr>
          <a:xfrm>
            <a:off x="1187624" y="242088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Étoile à 5 branches 160"/>
          <p:cNvSpPr/>
          <p:nvPr/>
        </p:nvSpPr>
        <p:spPr>
          <a:xfrm>
            <a:off x="1331640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Étoile à 5 branches 161"/>
          <p:cNvSpPr/>
          <p:nvPr/>
        </p:nvSpPr>
        <p:spPr>
          <a:xfrm>
            <a:off x="1331640" y="53012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Étoile à 5 branches 162"/>
          <p:cNvSpPr/>
          <p:nvPr/>
        </p:nvSpPr>
        <p:spPr>
          <a:xfrm>
            <a:off x="1907704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Étoile à 5 branches 163"/>
          <p:cNvSpPr/>
          <p:nvPr/>
        </p:nvSpPr>
        <p:spPr>
          <a:xfrm>
            <a:off x="3923928" y="2348880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Étoile à 5 branches 164"/>
          <p:cNvSpPr/>
          <p:nvPr/>
        </p:nvSpPr>
        <p:spPr>
          <a:xfrm>
            <a:off x="1475656" y="2132856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Étoile à 5 branches 165"/>
          <p:cNvSpPr/>
          <p:nvPr/>
        </p:nvSpPr>
        <p:spPr>
          <a:xfrm>
            <a:off x="3779912" y="2636912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Étoile à 5 branches 166"/>
          <p:cNvSpPr/>
          <p:nvPr/>
        </p:nvSpPr>
        <p:spPr>
          <a:xfrm>
            <a:off x="3419872" y="148478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Étoile à 5 branches 169"/>
          <p:cNvSpPr/>
          <p:nvPr/>
        </p:nvSpPr>
        <p:spPr>
          <a:xfrm>
            <a:off x="1331640" y="458112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Étoile à 5 branches 170"/>
          <p:cNvSpPr/>
          <p:nvPr/>
        </p:nvSpPr>
        <p:spPr>
          <a:xfrm>
            <a:off x="377991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Étoile à 5 branches 171"/>
          <p:cNvSpPr/>
          <p:nvPr/>
        </p:nvSpPr>
        <p:spPr>
          <a:xfrm>
            <a:off x="4427984" y="3933056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Étoile à 5 branches 172"/>
          <p:cNvSpPr/>
          <p:nvPr/>
        </p:nvSpPr>
        <p:spPr>
          <a:xfrm>
            <a:off x="161967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Étoile à 5 branches 173"/>
          <p:cNvSpPr/>
          <p:nvPr/>
        </p:nvSpPr>
        <p:spPr>
          <a:xfrm>
            <a:off x="2843808" y="292494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Étoile à 5 branches 174"/>
          <p:cNvSpPr/>
          <p:nvPr/>
        </p:nvSpPr>
        <p:spPr>
          <a:xfrm>
            <a:off x="2195736" y="3068960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Étoile à 5 branches 175"/>
          <p:cNvSpPr/>
          <p:nvPr/>
        </p:nvSpPr>
        <p:spPr>
          <a:xfrm>
            <a:off x="2411760" y="278092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Étoile à 5 branches 176"/>
          <p:cNvSpPr/>
          <p:nvPr/>
        </p:nvSpPr>
        <p:spPr>
          <a:xfrm>
            <a:off x="4644008" y="342900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Étoile à 5 branches 177"/>
          <p:cNvSpPr/>
          <p:nvPr/>
        </p:nvSpPr>
        <p:spPr>
          <a:xfrm>
            <a:off x="5148064" y="386104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Étoile à 5 branches 178"/>
          <p:cNvSpPr/>
          <p:nvPr/>
        </p:nvSpPr>
        <p:spPr>
          <a:xfrm>
            <a:off x="4860032" y="2996952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Étoile à 5 branches 167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179512" y="1196752"/>
            <a:ext cx="5400600" cy="453650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Étoile à 5 branches 168"/>
          <p:cNvSpPr/>
          <p:nvPr/>
        </p:nvSpPr>
        <p:spPr>
          <a:xfrm>
            <a:off x="827584" y="494116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 rot="18894958">
            <a:off x="88486" y="3356556"/>
            <a:ext cx="4531415" cy="82175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Étoile à 5 branches 66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65"/>
          <p:cNvGrpSpPr/>
          <p:nvPr/>
        </p:nvGrpSpPr>
        <p:grpSpPr>
          <a:xfrm>
            <a:off x="3635896" y="5085184"/>
            <a:ext cx="1584176" cy="360040"/>
            <a:chOff x="6588224" y="5229200"/>
            <a:chExt cx="1584176" cy="360040"/>
          </a:xfrm>
        </p:grpSpPr>
        <p:sp>
          <p:nvSpPr>
            <p:cNvPr id="68" name="Rectangle à coins arrondis 67"/>
            <p:cNvSpPr/>
            <p:nvPr/>
          </p:nvSpPr>
          <p:spPr>
            <a:xfrm>
              <a:off x="658822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3</a:t>
              </a:r>
              <a:endParaRPr lang="fr-FR" dirty="0"/>
            </a:p>
          </p:txBody>
        </p:sp>
        <p:sp>
          <p:nvSpPr>
            <p:cNvPr id="69" name="Rectangle à coins arrondis 68"/>
            <p:cNvSpPr/>
            <p:nvPr/>
          </p:nvSpPr>
          <p:spPr>
            <a:xfrm>
              <a:off x="730830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</a:t>
              </a:r>
              <a:endParaRPr lang="fr-FR" dirty="0"/>
            </a:p>
          </p:txBody>
        </p:sp>
        <p:sp>
          <p:nvSpPr>
            <p:cNvPr id="70" name="Rectangle à coins arrondis 69"/>
            <p:cNvSpPr/>
            <p:nvPr/>
          </p:nvSpPr>
          <p:spPr>
            <a:xfrm>
              <a:off x="694826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3</a:t>
              </a:r>
              <a:endParaRPr lang="fr-FR" dirty="0"/>
            </a:p>
          </p:txBody>
        </p:sp>
        <p:sp>
          <p:nvSpPr>
            <p:cNvPr id="71" name="Rectangle à coins arrondis 70"/>
            <p:cNvSpPr/>
            <p:nvPr/>
          </p:nvSpPr>
          <p:spPr>
            <a:xfrm>
              <a:off x="7668344" y="5229200"/>
              <a:ext cx="504056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km</a:t>
              </a:r>
              <a:endParaRPr lang="fr-FR" dirty="0"/>
            </a:p>
          </p:txBody>
        </p:sp>
      </p:grpSp>
      <p:sp>
        <p:nvSpPr>
          <p:cNvPr id="73" name="Étoile à 5 branches 72"/>
          <p:cNvSpPr/>
          <p:nvPr/>
        </p:nvSpPr>
        <p:spPr>
          <a:xfrm>
            <a:off x="1331640" y="458112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124"/>
          <p:cNvGrpSpPr/>
          <p:nvPr/>
        </p:nvGrpSpPr>
        <p:grpSpPr>
          <a:xfrm>
            <a:off x="6156176" y="3150494"/>
            <a:ext cx="2016224" cy="782562"/>
            <a:chOff x="1547664" y="2924944"/>
            <a:chExt cx="2952328" cy="926578"/>
          </a:xfrm>
        </p:grpSpPr>
        <p:sp>
          <p:nvSpPr>
            <p:cNvPr id="75" name="Ellipse 74"/>
            <p:cNvSpPr/>
            <p:nvPr/>
          </p:nvSpPr>
          <p:spPr>
            <a:xfrm>
              <a:off x="3608723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Ellipse 75"/>
            <p:cNvSpPr/>
            <p:nvPr/>
          </p:nvSpPr>
          <p:spPr>
            <a:xfrm>
              <a:off x="3256835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/>
            <p:cNvSpPr/>
            <p:nvPr/>
          </p:nvSpPr>
          <p:spPr>
            <a:xfrm>
              <a:off x="1849282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050361" y="292494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50901" y="2979876"/>
              <a:ext cx="351888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553059" y="2979876"/>
              <a:ext cx="351888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547664" y="308974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547664" y="352919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648203" y="319960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916195" y="363906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150901" y="363906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547664" y="363906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899552" y="352919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956074" y="2984252"/>
              <a:ext cx="709211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707904" y="2984252"/>
              <a:ext cx="709211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</p:grpSp>
      <p:sp>
        <p:nvSpPr>
          <p:cNvPr id="106" name="ZoneTexte 105"/>
          <p:cNvSpPr txBox="1"/>
          <p:nvPr/>
        </p:nvSpPr>
        <p:spPr>
          <a:xfrm>
            <a:off x="323528" y="48691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3T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755576" y="43651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5T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0" name="Étoile à 5 branches 109"/>
          <p:cNvSpPr/>
          <p:nvPr/>
        </p:nvSpPr>
        <p:spPr>
          <a:xfrm>
            <a:off x="3779912" y="2636912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ZoneTexte 110"/>
          <p:cNvSpPr txBox="1"/>
          <p:nvPr/>
        </p:nvSpPr>
        <p:spPr>
          <a:xfrm>
            <a:off x="4067944" y="25649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4T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112" name="Groupe 140"/>
          <p:cNvGrpSpPr/>
          <p:nvPr/>
        </p:nvGrpSpPr>
        <p:grpSpPr>
          <a:xfrm>
            <a:off x="6156176" y="4230614"/>
            <a:ext cx="2016224" cy="782562"/>
            <a:chOff x="3379614" y="4017764"/>
            <a:chExt cx="2952328" cy="926578"/>
          </a:xfrm>
        </p:grpSpPr>
        <p:sp>
          <p:nvSpPr>
            <p:cNvPr id="113" name="Ellipse 112"/>
            <p:cNvSpPr/>
            <p:nvPr/>
          </p:nvSpPr>
          <p:spPr>
            <a:xfrm>
              <a:off x="5440673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Ellipse 113"/>
            <p:cNvSpPr/>
            <p:nvPr/>
          </p:nvSpPr>
          <p:spPr>
            <a:xfrm>
              <a:off x="5088785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Ellipse 114"/>
            <p:cNvSpPr/>
            <p:nvPr/>
          </p:nvSpPr>
          <p:spPr>
            <a:xfrm>
              <a:off x="3681232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882311" y="401776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379614" y="418256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379614" y="462201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480153" y="429242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748145" y="473188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982851" y="473188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379614" y="473188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731502" y="462201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936628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535789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129014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730478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400" dirty="0"/>
            </a:p>
          </p:txBody>
        </p:sp>
      </p:grpSp>
      <p:sp>
        <p:nvSpPr>
          <p:cNvPr id="72" name="ZoneTexte 71"/>
          <p:cNvSpPr txBox="1"/>
          <p:nvPr/>
        </p:nvSpPr>
        <p:spPr>
          <a:xfrm>
            <a:off x="5580112" y="1484784"/>
            <a:ext cx="35638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2nde partie</a:t>
            </a:r>
          </a:p>
          <a:p>
            <a:pPr algn="ctr"/>
            <a:r>
              <a:rPr lang="fr-FR" b="1" dirty="0" smtClean="0"/>
              <a:t>Clusters</a:t>
            </a:r>
          </a:p>
          <a:p>
            <a:endParaRPr lang="fr-FR" b="1" dirty="0" smtClean="0"/>
          </a:p>
          <a:p>
            <a:r>
              <a:rPr lang="fr-FR" dirty="0" smtClean="0"/>
              <a:t>Construction = f°(distance, capacité, </a:t>
            </a:r>
            <a:r>
              <a:rPr lang="fr-FR" dirty="0" err="1" smtClean="0"/>
              <a:t>tx</a:t>
            </a:r>
            <a:r>
              <a:rPr lang="fr-FR" dirty="0" smtClean="0"/>
              <a:t> de remplissage)</a:t>
            </a:r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grpSp>
        <p:nvGrpSpPr>
          <p:cNvPr id="74" name="Groupe 73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90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92" name="Rectangle à coins arrondis 91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93" name="Rectangle à coins arrondis 92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94" name="Rectangle à coins arrondis 93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95" name="Rectangle à coins arrondis 94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96" name="Rectangle à coins arrondis 95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91" name="Rectangle à coins arrondis 90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98" name="ZoneTexte 97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45/65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179512" y="645333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Estimation </a:t>
            </a:r>
            <a:r>
              <a:rPr lang="fr-FR" i="1" dirty="0" smtClean="0">
                <a:solidFill>
                  <a:schemeClr val="bg1"/>
                </a:solidFill>
              </a:rPr>
              <a:t>stock 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Optimisation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tournées</a:t>
            </a:r>
            <a:r>
              <a:rPr lang="fr-FR" sz="2000" i="1" dirty="0" smtClean="0">
                <a:solidFill>
                  <a:schemeClr val="bg1"/>
                </a:solidFill>
              </a:rPr>
              <a:t>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Fonctionnement de l’algorithme</a:t>
            </a:r>
            <a:endParaRPr lang="fr-FR" dirty="0"/>
          </a:p>
        </p:txBody>
      </p:sp>
      <p:sp>
        <p:nvSpPr>
          <p:cNvPr id="158" name="Étoile à 5 branches 157"/>
          <p:cNvSpPr/>
          <p:nvPr/>
        </p:nvSpPr>
        <p:spPr>
          <a:xfrm>
            <a:off x="1043608" y="1772816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Étoile à 5 branches 158"/>
          <p:cNvSpPr/>
          <p:nvPr/>
        </p:nvSpPr>
        <p:spPr>
          <a:xfrm>
            <a:off x="683568" y="234888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Étoile à 5 branches 159"/>
          <p:cNvSpPr/>
          <p:nvPr/>
        </p:nvSpPr>
        <p:spPr>
          <a:xfrm>
            <a:off x="1187624" y="242088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Étoile à 5 branches 160"/>
          <p:cNvSpPr/>
          <p:nvPr/>
        </p:nvSpPr>
        <p:spPr>
          <a:xfrm>
            <a:off x="1331640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Étoile à 5 branches 161"/>
          <p:cNvSpPr/>
          <p:nvPr/>
        </p:nvSpPr>
        <p:spPr>
          <a:xfrm>
            <a:off x="1331640" y="53012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Étoile à 5 branches 162"/>
          <p:cNvSpPr/>
          <p:nvPr/>
        </p:nvSpPr>
        <p:spPr>
          <a:xfrm>
            <a:off x="1907704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Étoile à 5 branches 163"/>
          <p:cNvSpPr/>
          <p:nvPr/>
        </p:nvSpPr>
        <p:spPr>
          <a:xfrm>
            <a:off x="3923928" y="2348880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Étoile à 5 branches 164"/>
          <p:cNvSpPr/>
          <p:nvPr/>
        </p:nvSpPr>
        <p:spPr>
          <a:xfrm>
            <a:off x="1475656" y="2132856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Étoile à 5 branches 165"/>
          <p:cNvSpPr/>
          <p:nvPr/>
        </p:nvSpPr>
        <p:spPr>
          <a:xfrm>
            <a:off x="3779912" y="2636912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Étoile à 5 branches 166"/>
          <p:cNvSpPr/>
          <p:nvPr/>
        </p:nvSpPr>
        <p:spPr>
          <a:xfrm>
            <a:off x="3419872" y="148478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Étoile à 5 branches 169"/>
          <p:cNvSpPr/>
          <p:nvPr/>
        </p:nvSpPr>
        <p:spPr>
          <a:xfrm>
            <a:off x="1331640" y="458112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Étoile à 5 branches 170"/>
          <p:cNvSpPr/>
          <p:nvPr/>
        </p:nvSpPr>
        <p:spPr>
          <a:xfrm>
            <a:off x="377991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Étoile à 5 branches 171"/>
          <p:cNvSpPr/>
          <p:nvPr/>
        </p:nvSpPr>
        <p:spPr>
          <a:xfrm>
            <a:off x="4427984" y="3933056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Étoile à 5 branches 172"/>
          <p:cNvSpPr/>
          <p:nvPr/>
        </p:nvSpPr>
        <p:spPr>
          <a:xfrm>
            <a:off x="161967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Étoile à 5 branches 173"/>
          <p:cNvSpPr/>
          <p:nvPr/>
        </p:nvSpPr>
        <p:spPr>
          <a:xfrm>
            <a:off x="2843808" y="292494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Étoile à 5 branches 174"/>
          <p:cNvSpPr/>
          <p:nvPr/>
        </p:nvSpPr>
        <p:spPr>
          <a:xfrm>
            <a:off x="2195736" y="3068960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Étoile à 5 branches 175"/>
          <p:cNvSpPr/>
          <p:nvPr/>
        </p:nvSpPr>
        <p:spPr>
          <a:xfrm>
            <a:off x="2411760" y="278092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Étoile à 5 branches 176"/>
          <p:cNvSpPr/>
          <p:nvPr/>
        </p:nvSpPr>
        <p:spPr>
          <a:xfrm>
            <a:off x="4644008" y="342900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Étoile à 5 branches 177"/>
          <p:cNvSpPr/>
          <p:nvPr/>
        </p:nvSpPr>
        <p:spPr>
          <a:xfrm>
            <a:off x="5148064" y="386104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Étoile à 5 branches 178"/>
          <p:cNvSpPr/>
          <p:nvPr/>
        </p:nvSpPr>
        <p:spPr>
          <a:xfrm>
            <a:off x="4860032" y="2996952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Étoile à 5 branches 167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179512" y="1196752"/>
            <a:ext cx="5400600" cy="453650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Étoile à 5 branches 168"/>
          <p:cNvSpPr/>
          <p:nvPr/>
        </p:nvSpPr>
        <p:spPr>
          <a:xfrm>
            <a:off x="827584" y="494116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 rot="18894958">
            <a:off x="88486" y="3356556"/>
            <a:ext cx="4531415" cy="82175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Étoile à 5 branches 66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65"/>
          <p:cNvGrpSpPr/>
          <p:nvPr/>
        </p:nvGrpSpPr>
        <p:grpSpPr>
          <a:xfrm>
            <a:off x="3635896" y="5085184"/>
            <a:ext cx="1584176" cy="360040"/>
            <a:chOff x="6588224" y="5229200"/>
            <a:chExt cx="1584176" cy="360040"/>
          </a:xfrm>
        </p:grpSpPr>
        <p:sp>
          <p:nvSpPr>
            <p:cNvPr id="68" name="Rectangle à coins arrondis 67"/>
            <p:cNvSpPr/>
            <p:nvPr/>
          </p:nvSpPr>
          <p:spPr>
            <a:xfrm>
              <a:off x="658822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5</a:t>
              </a:r>
              <a:endParaRPr lang="fr-FR" dirty="0"/>
            </a:p>
          </p:txBody>
        </p:sp>
        <p:sp>
          <p:nvSpPr>
            <p:cNvPr id="69" name="Rectangle à coins arrondis 68"/>
            <p:cNvSpPr/>
            <p:nvPr/>
          </p:nvSpPr>
          <p:spPr>
            <a:xfrm>
              <a:off x="730830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7</a:t>
              </a:r>
              <a:endParaRPr lang="fr-FR" dirty="0"/>
            </a:p>
          </p:txBody>
        </p:sp>
        <p:sp>
          <p:nvSpPr>
            <p:cNvPr id="70" name="Rectangle à coins arrondis 69"/>
            <p:cNvSpPr/>
            <p:nvPr/>
          </p:nvSpPr>
          <p:spPr>
            <a:xfrm>
              <a:off x="694826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6</a:t>
              </a:r>
              <a:endParaRPr lang="fr-FR" dirty="0"/>
            </a:p>
          </p:txBody>
        </p:sp>
        <p:sp>
          <p:nvSpPr>
            <p:cNvPr id="71" name="Rectangle à coins arrondis 70"/>
            <p:cNvSpPr/>
            <p:nvPr/>
          </p:nvSpPr>
          <p:spPr>
            <a:xfrm>
              <a:off x="7668344" y="5229200"/>
              <a:ext cx="504056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km</a:t>
              </a:r>
              <a:endParaRPr lang="fr-FR" dirty="0"/>
            </a:p>
          </p:txBody>
        </p:sp>
      </p:grpSp>
      <p:sp>
        <p:nvSpPr>
          <p:cNvPr id="73" name="Étoile à 5 branches 72"/>
          <p:cNvSpPr/>
          <p:nvPr/>
        </p:nvSpPr>
        <p:spPr>
          <a:xfrm>
            <a:off x="1331640" y="458112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124"/>
          <p:cNvGrpSpPr/>
          <p:nvPr/>
        </p:nvGrpSpPr>
        <p:grpSpPr>
          <a:xfrm>
            <a:off x="6156176" y="3150494"/>
            <a:ext cx="2016224" cy="782562"/>
            <a:chOff x="1547664" y="2924944"/>
            <a:chExt cx="2952328" cy="926578"/>
          </a:xfrm>
        </p:grpSpPr>
        <p:sp>
          <p:nvSpPr>
            <p:cNvPr id="75" name="Ellipse 74"/>
            <p:cNvSpPr/>
            <p:nvPr/>
          </p:nvSpPr>
          <p:spPr>
            <a:xfrm>
              <a:off x="3608723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Ellipse 75"/>
            <p:cNvSpPr/>
            <p:nvPr/>
          </p:nvSpPr>
          <p:spPr>
            <a:xfrm>
              <a:off x="3256835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/>
            <p:cNvSpPr/>
            <p:nvPr/>
          </p:nvSpPr>
          <p:spPr>
            <a:xfrm>
              <a:off x="1849282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050361" y="292494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50901" y="2979876"/>
              <a:ext cx="351888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553059" y="2979876"/>
              <a:ext cx="351888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547664" y="308974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547664" y="352919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648203" y="319960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916195" y="363906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150901" y="363906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547664" y="363906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899552" y="352919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956074" y="2984252"/>
              <a:ext cx="709211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707904" y="2984252"/>
              <a:ext cx="709211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</p:grpSp>
      <p:grpSp>
        <p:nvGrpSpPr>
          <p:cNvPr id="6" name="Groupe 140"/>
          <p:cNvGrpSpPr/>
          <p:nvPr/>
        </p:nvGrpSpPr>
        <p:grpSpPr>
          <a:xfrm>
            <a:off x="6156176" y="4230614"/>
            <a:ext cx="2016224" cy="782562"/>
            <a:chOff x="3379614" y="4017764"/>
            <a:chExt cx="2952328" cy="926578"/>
          </a:xfrm>
        </p:grpSpPr>
        <p:sp>
          <p:nvSpPr>
            <p:cNvPr id="91" name="Ellipse 90"/>
            <p:cNvSpPr/>
            <p:nvPr/>
          </p:nvSpPr>
          <p:spPr>
            <a:xfrm>
              <a:off x="5440673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Ellipse 91"/>
            <p:cNvSpPr/>
            <p:nvPr/>
          </p:nvSpPr>
          <p:spPr>
            <a:xfrm>
              <a:off x="5088785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Ellipse 92"/>
            <p:cNvSpPr/>
            <p:nvPr/>
          </p:nvSpPr>
          <p:spPr>
            <a:xfrm>
              <a:off x="3681232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882311" y="401776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379614" y="418256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379614" y="462201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480153" y="429242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748145" y="473188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982851" y="473188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379614" y="473188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731502" y="462201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936628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535789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129014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730478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400" dirty="0"/>
            </a:p>
          </p:txBody>
        </p:sp>
      </p:grpSp>
      <p:sp>
        <p:nvSpPr>
          <p:cNvPr id="106" name="ZoneTexte 105"/>
          <p:cNvSpPr txBox="1"/>
          <p:nvPr/>
        </p:nvSpPr>
        <p:spPr>
          <a:xfrm>
            <a:off x="323528" y="48691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3T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755576" y="43651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5T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4" name="Étoile à 5 branches 73"/>
          <p:cNvSpPr/>
          <p:nvPr/>
        </p:nvSpPr>
        <p:spPr>
          <a:xfrm>
            <a:off x="1187624" y="242088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ZoneTexte 89"/>
          <p:cNvSpPr txBox="1"/>
          <p:nvPr/>
        </p:nvSpPr>
        <p:spPr>
          <a:xfrm>
            <a:off x="5220072" y="499401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?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580112" y="1484784"/>
            <a:ext cx="35638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2nde partie</a:t>
            </a:r>
          </a:p>
          <a:p>
            <a:pPr algn="ctr"/>
            <a:r>
              <a:rPr lang="fr-FR" b="1" dirty="0" smtClean="0"/>
              <a:t>Clusters</a:t>
            </a:r>
          </a:p>
          <a:p>
            <a:endParaRPr lang="fr-FR" b="1" dirty="0" smtClean="0"/>
          </a:p>
          <a:p>
            <a:r>
              <a:rPr lang="fr-FR" dirty="0" smtClean="0"/>
              <a:t>Construction = f°(distance, capacité, </a:t>
            </a:r>
            <a:r>
              <a:rPr lang="fr-FR" dirty="0" err="1" smtClean="0"/>
              <a:t>tx</a:t>
            </a:r>
            <a:r>
              <a:rPr lang="fr-FR" dirty="0" smtClean="0"/>
              <a:t> de remplissage)</a:t>
            </a:r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grpSp>
        <p:nvGrpSpPr>
          <p:cNvPr id="108" name="Groupe 107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109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111" name="Rectangle à coins arrondis 110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112" name="Rectangle à coins arrondis 111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113" name="Rectangle à coins arrondis 112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114" name="Rectangle à coins arrondis 113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115" name="Rectangle à coins arrondis 114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110" name="Rectangle à coins arrondis 109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117" name="ZoneTexte 116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46/65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18" name="ZoneTexte 117"/>
          <p:cNvSpPr txBox="1"/>
          <p:nvPr/>
        </p:nvSpPr>
        <p:spPr>
          <a:xfrm>
            <a:off x="179512" y="645333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Estimation </a:t>
            </a:r>
            <a:r>
              <a:rPr lang="fr-FR" i="1" dirty="0" smtClean="0">
                <a:solidFill>
                  <a:schemeClr val="bg1"/>
                </a:solidFill>
              </a:rPr>
              <a:t>stock 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Optimisation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tournées</a:t>
            </a:r>
            <a:r>
              <a:rPr lang="fr-FR" sz="2000" i="1" dirty="0" smtClean="0">
                <a:solidFill>
                  <a:schemeClr val="bg1"/>
                </a:solidFill>
              </a:rPr>
              <a:t>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Fonctionnement de l’algorithme</a:t>
            </a:r>
            <a:endParaRPr lang="fr-FR" dirty="0"/>
          </a:p>
        </p:txBody>
      </p:sp>
      <p:sp>
        <p:nvSpPr>
          <p:cNvPr id="158" name="Étoile à 5 branches 157"/>
          <p:cNvSpPr/>
          <p:nvPr/>
        </p:nvSpPr>
        <p:spPr>
          <a:xfrm>
            <a:off x="1043608" y="1772816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Étoile à 5 branches 158"/>
          <p:cNvSpPr/>
          <p:nvPr/>
        </p:nvSpPr>
        <p:spPr>
          <a:xfrm>
            <a:off x="683568" y="234888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Étoile à 5 branches 159"/>
          <p:cNvSpPr/>
          <p:nvPr/>
        </p:nvSpPr>
        <p:spPr>
          <a:xfrm>
            <a:off x="1187624" y="242088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Étoile à 5 branches 160"/>
          <p:cNvSpPr/>
          <p:nvPr/>
        </p:nvSpPr>
        <p:spPr>
          <a:xfrm>
            <a:off x="1331640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Étoile à 5 branches 161"/>
          <p:cNvSpPr/>
          <p:nvPr/>
        </p:nvSpPr>
        <p:spPr>
          <a:xfrm>
            <a:off x="1331640" y="53012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Étoile à 5 branches 162"/>
          <p:cNvSpPr/>
          <p:nvPr/>
        </p:nvSpPr>
        <p:spPr>
          <a:xfrm>
            <a:off x="1907704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Étoile à 5 branches 163"/>
          <p:cNvSpPr/>
          <p:nvPr/>
        </p:nvSpPr>
        <p:spPr>
          <a:xfrm>
            <a:off x="3923928" y="2348880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Étoile à 5 branches 164"/>
          <p:cNvSpPr/>
          <p:nvPr/>
        </p:nvSpPr>
        <p:spPr>
          <a:xfrm>
            <a:off x="1475656" y="2132856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Étoile à 5 branches 165"/>
          <p:cNvSpPr/>
          <p:nvPr/>
        </p:nvSpPr>
        <p:spPr>
          <a:xfrm>
            <a:off x="3779912" y="2636912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Étoile à 5 branches 166"/>
          <p:cNvSpPr/>
          <p:nvPr/>
        </p:nvSpPr>
        <p:spPr>
          <a:xfrm>
            <a:off x="3419872" y="148478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Étoile à 5 branches 169"/>
          <p:cNvSpPr/>
          <p:nvPr/>
        </p:nvSpPr>
        <p:spPr>
          <a:xfrm>
            <a:off x="1331640" y="458112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Étoile à 5 branches 170"/>
          <p:cNvSpPr/>
          <p:nvPr/>
        </p:nvSpPr>
        <p:spPr>
          <a:xfrm>
            <a:off x="377991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Étoile à 5 branches 171"/>
          <p:cNvSpPr/>
          <p:nvPr/>
        </p:nvSpPr>
        <p:spPr>
          <a:xfrm>
            <a:off x="4427984" y="3933056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Étoile à 5 branches 172"/>
          <p:cNvSpPr/>
          <p:nvPr/>
        </p:nvSpPr>
        <p:spPr>
          <a:xfrm>
            <a:off x="161967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Étoile à 5 branches 173"/>
          <p:cNvSpPr/>
          <p:nvPr/>
        </p:nvSpPr>
        <p:spPr>
          <a:xfrm>
            <a:off x="2843808" y="292494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Étoile à 5 branches 174"/>
          <p:cNvSpPr/>
          <p:nvPr/>
        </p:nvSpPr>
        <p:spPr>
          <a:xfrm>
            <a:off x="2195736" y="3068960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Étoile à 5 branches 175"/>
          <p:cNvSpPr/>
          <p:nvPr/>
        </p:nvSpPr>
        <p:spPr>
          <a:xfrm>
            <a:off x="2411760" y="278092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Étoile à 5 branches 176"/>
          <p:cNvSpPr/>
          <p:nvPr/>
        </p:nvSpPr>
        <p:spPr>
          <a:xfrm>
            <a:off x="4644008" y="342900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Étoile à 5 branches 177"/>
          <p:cNvSpPr/>
          <p:nvPr/>
        </p:nvSpPr>
        <p:spPr>
          <a:xfrm>
            <a:off x="5148064" y="386104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Étoile à 5 branches 178"/>
          <p:cNvSpPr/>
          <p:nvPr/>
        </p:nvSpPr>
        <p:spPr>
          <a:xfrm>
            <a:off x="4860032" y="2996952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Étoile à 5 branches 167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179512" y="1196752"/>
            <a:ext cx="5400600" cy="453650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Étoile à 5 branches 168"/>
          <p:cNvSpPr/>
          <p:nvPr/>
        </p:nvSpPr>
        <p:spPr>
          <a:xfrm>
            <a:off x="827584" y="494116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 rot="18894958">
            <a:off x="88486" y="3356556"/>
            <a:ext cx="4531415" cy="82175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Étoile à 5 branches 66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65"/>
          <p:cNvGrpSpPr/>
          <p:nvPr/>
        </p:nvGrpSpPr>
        <p:grpSpPr>
          <a:xfrm>
            <a:off x="3635896" y="5085184"/>
            <a:ext cx="1584176" cy="360040"/>
            <a:chOff x="6588224" y="5229200"/>
            <a:chExt cx="1584176" cy="360040"/>
          </a:xfrm>
        </p:grpSpPr>
        <p:sp>
          <p:nvSpPr>
            <p:cNvPr id="68" name="Rectangle à coins arrondis 67"/>
            <p:cNvSpPr/>
            <p:nvPr/>
          </p:nvSpPr>
          <p:spPr>
            <a:xfrm>
              <a:off x="658822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3</a:t>
              </a:r>
              <a:endParaRPr lang="fr-FR" dirty="0"/>
            </a:p>
          </p:txBody>
        </p:sp>
        <p:sp>
          <p:nvSpPr>
            <p:cNvPr id="69" name="Rectangle à coins arrondis 68"/>
            <p:cNvSpPr/>
            <p:nvPr/>
          </p:nvSpPr>
          <p:spPr>
            <a:xfrm>
              <a:off x="730830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4</a:t>
              </a:r>
              <a:endParaRPr lang="fr-FR" dirty="0"/>
            </a:p>
          </p:txBody>
        </p:sp>
        <p:sp>
          <p:nvSpPr>
            <p:cNvPr id="70" name="Rectangle à coins arrondis 69"/>
            <p:cNvSpPr/>
            <p:nvPr/>
          </p:nvSpPr>
          <p:spPr>
            <a:xfrm>
              <a:off x="694826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</a:t>
              </a:r>
              <a:endParaRPr lang="fr-FR" dirty="0"/>
            </a:p>
          </p:txBody>
        </p:sp>
        <p:sp>
          <p:nvSpPr>
            <p:cNvPr id="71" name="Rectangle à coins arrondis 70"/>
            <p:cNvSpPr/>
            <p:nvPr/>
          </p:nvSpPr>
          <p:spPr>
            <a:xfrm>
              <a:off x="7668344" y="5229200"/>
              <a:ext cx="504056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km</a:t>
              </a:r>
              <a:endParaRPr lang="fr-FR" dirty="0"/>
            </a:p>
          </p:txBody>
        </p:sp>
      </p:grpSp>
      <p:sp>
        <p:nvSpPr>
          <p:cNvPr id="73" name="Étoile à 5 branches 72"/>
          <p:cNvSpPr/>
          <p:nvPr/>
        </p:nvSpPr>
        <p:spPr>
          <a:xfrm>
            <a:off x="1331640" y="458112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124"/>
          <p:cNvGrpSpPr/>
          <p:nvPr/>
        </p:nvGrpSpPr>
        <p:grpSpPr>
          <a:xfrm>
            <a:off x="6156176" y="3150494"/>
            <a:ext cx="2016224" cy="782562"/>
            <a:chOff x="1547664" y="2924944"/>
            <a:chExt cx="2952328" cy="926578"/>
          </a:xfrm>
        </p:grpSpPr>
        <p:sp>
          <p:nvSpPr>
            <p:cNvPr id="75" name="Ellipse 74"/>
            <p:cNvSpPr/>
            <p:nvPr/>
          </p:nvSpPr>
          <p:spPr>
            <a:xfrm>
              <a:off x="3608723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Ellipse 75"/>
            <p:cNvSpPr/>
            <p:nvPr/>
          </p:nvSpPr>
          <p:spPr>
            <a:xfrm>
              <a:off x="3256835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/>
            <p:cNvSpPr/>
            <p:nvPr/>
          </p:nvSpPr>
          <p:spPr>
            <a:xfrm>
              <a:off x="1849282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050361" y="292494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50901" y="2979876"/>
              <a:ext cx="351888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553059" y="2979876"/>
              <a:ext cx="351888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547664" y="308974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547664" y="352919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648203" y="319960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916195" y="363906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150901" y="363906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547664" y="363906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899552" y="352919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956074" y="2984252"/>
              <a:ext cx="709211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707904" y="2984252"/>
              <a:ext cx="709211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</p:grpSp>
      <p:sp>
        <p:nvSpPr>
          <p:cNvPr id="106" name="ZoneTexte 105"/>
          <p:cNvSpPr txBox="1"/>
          <p:nvPr/>
        </p:nvSpPr>
        <p:spPr>
          <a:xfrm>
            <a:off x="323528" y="48691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3T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755576" y="43651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5T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6" name="Groupe 140"/>
          <p:cNvGrpSpPr/>
          <p:nvPr/>
        </p:nvGrpSpPr>
        <p:grpSpPr>
          <a:xfrm>
            <a:off x="6156176" y="4230614"/>
            <a:ext cx="2016224" cy="782562"/>
            <a:chOff x="3379614" y="4017764"/>
            <a:chExt cx="2952328" cy="926578"/>
          </a:xfrm>
        </p:grpSpPr>
        <p:sp>
          <p:nvSpPr>
            <p:cNvPr id="113" name="Ellipse 112"/>
            <p:cNvSpPr/>
            <p:nvPr/>
          </p:nvSpPr>
          <p:spPr>
            <a:xfrm>
              <a:off x="5440673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Ellipse 113"/>
            <p:cNvSpPr/>
            <p:nvPr/>
          </p:nvSpPr>
          <p:spPr>
            <a:xfrm>
              <a:off x="5088785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Ellipse 114"/>
            <p:cNvSpPr/>
            <p:nvPr/>
          </p:nvSpPr>
          <p:spPr>
            <a:xfrm>
              <a:off x="3681232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882311" y="401776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379614" y="418256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379614" y="462201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480153" y="429242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748145" y="473188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982851" y="473188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379614" y="473188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731502" y="462201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936628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535789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129014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730478" y="4077072"/>
              <a:ext cx="552967" cy="4943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400" dirty="0"/>
            </a:p>
          </p:txBody>
        </p:sp>
      </p:grpSp>
      <p:sp>
        <p:nvSpPr>
          <p:cNvPr id="72" name="ZoneTexte 71"/>
          <p:cNvSpPr txBox="1"/>
          <p:nvPr/>
        </p:nvSpPr>
        <p:spPr>
          <a:xfrm>
            <a:off x="5580112" y="1484784"/>
            <a:ext cx="35638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2nde partie</a:t>
            </a:r>
          </a:p>
          <a:p>
            <a:pPr algn="ctr"/>
            <a:r>
              <a:rPr lang="fr-FR" b="1" dirty="0" smtClean="0"/>
              <a:t>Clusters</a:t>
            </a:r>
          </a:p>
          <a:p>
            <a:endParaRPr lang="fr-FR" b="1" dirty="0" smtClean="0"/>
          </a:p>
          <a:p>
            <a:r>
              <a:rPr lang="fr-FR" dirty="0" smtClean="0"/>
              <a:t>Construction = f°(distance, capacité, </a:t>
            </a:r>
            <a:r>
              <a:rPr lang="fr-FR" dirty="0" err="1" smtClean="0"/>
              <a:t>tx</a:t>
            </a:r>
            <a:r>
              <a:rPr lang="fr-FR" dirty="0" smtClean="0"/>
              <a:t> de remplissage)</a:t>
            </a:r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sp>
        <p:nvSpPr>
          <p:cNvPr id="91" name="ZoneTexte 90"/>
          <p:cNvSpPr txBox="1"/>
          <p:nvPr/>
        </p:nvSpPr>
        <p:spPr>
          <a:xfrm>
            <a:off x="1187624" y="35010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3T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2" name="Étoile à 5 branches 91"/>
          <p:cNvSpPr/>
          <p:nvPr/>
        </p:nvSpPr>
        <p:spPr>
          <a:xfrm>
            <a:off x="1619672" y="3645024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4" name="Groupe 73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90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94" name="Rectangle à coins arrondis 93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95" name="Rectangle à coins arrondis 94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96" name="Rectangle à coins arrondis 95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97" name="Rectangle à coins arrondis 96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98" name="Rectangle à coins arrondis 97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93" name="Rectangle à coins arrondis 92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100" name="ZoneTexte 99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47/65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179512" y="645333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Estimation </a:t>
            </a:r>
            <a:r>
              <a:rPr lang="fr-FR" i="1" dirty="0" smtClean="0">
                <a:solidFill>
                  <a:schemeClr val="bg1"/>
                </a:solidFill>
              </a:rPr>
              <a:t>stock 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Optimisation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tournées</a:t>
            </a:r>
            <a:r>
              <a:rPr lang="fr-FR" sz="2000" i="1" dirty="0" smtClean="0">
                <a:solidFill>
                  <a:schemeClr val="bg1"/>
                </a:solidFill>
              </a:rPr>
              <a:t>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Fonctionnement de l’algorithme</a:t>
            </a:r>
            <a:endParaRPr lang="fr-FR" dirty="0"/>
          </a:p>
        </p:txBody>
      </p:sp>
      <p:sp>
        <p:nvSpPr>
          <p:cNvPr id="158" name="Étoile à 5 branches 157"/>
          <p:cNvSpPr/>
          <p:nvPr/>
        </p:nvSpPr>
        <p:spPr>
          <a:xfrm>
            <a:off x="1043608" y="1772816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Étoile à 5 branches 158"/>
          <p:cNvSpPr/>
          <p:nvPr/>
        </p:nvSpPr>
        <p:spPr>
          <a:xfrm>
            <a:off x="683568" y="234888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Étoile à 5 branches 159"/>
          <p:cNvSpPr/>
          <p:nvPr/>
        </p:nvSpPr>
        <p:spPr>
          <a:xfrm>
            <a:off x="1187624" y="242088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Étoile à 5 branches 160"/>
          <p:cNvSpPr/>
          <p:nvPr/>
        </p:nvSpPr>
        <p:spPr>
          <a:xfrm>
            <a:off x="1331640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Étoile à 5 branches 161"/>
          <p:cNvSpPr/>
          <p:nvPr/>
        </p:nvSpPr>
        <p:spPr>
          <a:xfrm>
            <a:off x="1331640" y="53012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Étoile à 5 branches 162"/>
          <p:cNvSpPr/>
          <p:nvPr/>
        </p:nvSpPr>
        <p:spPr>
          <a:xfrm>
            <a:off x="1907704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Étoile à 5 branches 163"/>
          <p:cNvSpPr/>
          <p:nvPr/>
        </p:nvSpPr>
        <p:spPr>
          <a:xfrm>
            <a:off x="3923928" y="2348880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Étoile à 5 branches 164"/>
          <p:cNvSpPr/>
          <p:nvPr/>
        </p:nvSpPr>
        <p:spPr>
          <a:xfrm>
            <a:off x="1475656" y="2132856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Étoile à 5 branches 165"/>
          <p:cNvSpPr/>
          <p:nvPr/>
        </p:nvSpPr>
        <p:spPr>
          <a:xfrm>
            <a:off x="3779912" y="2636912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Étoile à 5 branches 166"/>
          <p:cNvSpPr/>
          <p:nvPr/>
        </p:nvSpPr>
        <p:spPr>
          <a:xfrm>
            <a:off x="3419872" y="148478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Étoile à 5 branches 169"/>
          <p:cNvSpPr/>
          <p:nvPr/>
        </p:nvSpPr>
        <p:spPr>
          <a:xfrm>
            <a:off x="1331640" y="458112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Étoile à 5 branches 170"/>
          <p:cNvSpPr/>
          <p:nvPr/>
        </p:nvSpPr>
        <p:spPr>
          <a:xfrm>
            <a:off x="377991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Étoile à 5 branches 171"/>
          <p:cNvSpPr/>
          <p:nvPr/>
        </p:nvSpPr>
        <p:spPr>
          <a:xfrm>
            <a:off x="4427984" y="3933056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Étoile à 5 branches 172"/>
          <p:cNvSpPr/>
          <p:nvPr/>
        </p:nvSpPr>
        <p:spPr>
          <a:xfrm>
            <a:off x="161967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Étoile à 5 branches 173"/>
          <p:cNvSpPr/>
          <p:nvPr/>
        </p:nvSpPr>
        <p:spPr>
          <a:xfrm>
            <a:off x="2843808" y="292494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Étoile à 5 branches 174"/>
          <p:cNvSpPr/>
          <p:nvPr/>
        </p:nvSpPr>
        <p:spPr>
          <a:xfrm>
            <a:off x="2195736" y="3068960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Étoile à 5 branches 175"/>
          <p:cNvSpPr/>
          <p:nvPr/>
        </p:nvSpPr>
        <p:spPr>
          <a:xfrm>
            <a:off x="2411760" y="278092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Étoile à 5 branches 176"/>
          <p:cNvSpPr/>
          <p:nvPr/>
        </p:nvSpPr>
        <p:spPr>
          <a:xfrm>
            <a:off x="4644008" y="342900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Étoile à 5 branches 177"/>
          <p:cNvSpPr/>
          <p:nvPr/>
        </p:nvSpPr>
        <p:spPr>
          <a:xfrm>
            <a:off x="5148064" y="386104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Étoile à 5 branches 178"/>
          <p:cNvSpPr/>
          <p:nvPr/>
        </p:nvSpPr>
        <p:spPr>
          <a:xfrm>
            <a:off x="4860032" y="2996952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Étoile à 5 branches 167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179512" y="1196752"/>
            <a:ext cx="5400600" cy="453650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Étoile à 5 branches 168"/>
          <p:cNvSpPr/>
          <p:nvPr/>
        </p:nvSpPr>
        <p:spPr>
          <a:xfrm>
            <a:off x="827584" y="494116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 rot="18894958">
            <a:off x="88486" y="3356556"/>
            <a:ext cx="4531415" cy="82175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Étoile à 5 branches 66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65"/>
          <p:cNvGrpSpPr/>
          <p:nvPr/>
        </p:nvGrpSpPr>
        <p:grpSpPr>
          <a:xfrm>
            <a:off x="3635896" y="5085184"/>
            <a:ext cx="1584176" cy="360040"/>
            <a:chOff x="6588224" y="5229200"/>
            <a:chExt cx="1584176" cy="360040"/>
          </a:xfrm>
        </p:grpSpPr>
        <p:sp>
          <p:nvSpPr>
            <p:cNvPr id="68" name="Rectangle à coins arrondis 67"/>
            <p:cNvSpPr/>
            <p:nvPr/>
          </p:nvSpPr>
          <p:spPr>
            <a:xfrm>
              <a:off x="658822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3</a:t>
              </a:r>
              <a:endParaRPr lang="fr-FR" dirty="0"/>
            </a:p>
          </p:txBody>
        </p:sp>
        <p:sp>
          <p:nvSpPr>
            <p:cNvPr id="69" name="Rectangle à coins arrondis 68"/>
            <p:cNvSpPr/>
            <p:nvPr/>
          </p:nvSpPr>
          <p:spPr>
            <a:xfrm>
              <a:off x="730830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4</a:t>
              </a:r>
              <a:endParaRPr lang="fr-FR" dirty="0"/>
            </a:p>
          </p:txBody>
        </p:sp>
        <p:sp>
          <p:nvSpPr>
            <p:cNvPr id="70" name="Rectangle à coins arrondis 69"/>
            <p:cNvSpPr/>
            <p:nvPr/>
          </p:nvSpPr>
          <p:spPr>
            <a:xfrm>
              <a:off x="694826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</a:t>
              </a:r>
              <a:endParaRPr lang="fr-FR" dirty="0"/>
            </a:p>
          </p:txBody>
        </p:sp>
        <p:sp>
          <p:nvSpPr>
            <p:cNvPr id="71" name="Rectangle à coins arrondis 70"/>
            <p:cNvSpPr/>
            <p:nvPr/>
          </p:nvSpPr>
          <p:spPr>
            <a:xfrm>
              <a:off x="7668344" y="5229200"/>
              <a:ext cx="504056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km</a:t>
              </a:r>
              <a:endParaRPr lang="fr-FR" dirty="0"/>
            </a:p>
          </p:txBody>
        </p:sp>
      </p:grpSp>
      <p:sp>
        <p:nvSpPr>
          <p:cNvPr id="73" name="Étoile à 5 branches 72"/>
          <p:cNvSpPr/>
          <p:nvPr/>
        </p:nvSpPr>
        <p:spPr>
          <a:xfrm>
            <a:off x="1331640" y="458112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124"/>
          <p:cNvGrpSpPr/>
          <p:nvPr/>
        </p:nvGrpSpPr>
        <p:grpSpPr>
          <a:xfrm>
            <a:off x="6156176" y="3150494"/>
            <a:ext cx="2016224" cy="782562"/>
            <a:chOff x="1547664" y="2924944"/>
            <a:chExt cx="2952328" cy="926578"/>
          </a:xfrm>
        </p:grpSpPr>
        <p:sp>
          <p:nvSpPr>
            <p:cNvPr id="75" name="Ellipse 74"/>
            <p:cNvSpPr/>
            <p:nvPr/>
          </p:nvSpPr>
          <p:spPr>
            <a:xfrm>
              <a:off x="3608723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Ellipse 75"/>
            <p:cNvSpPr/>
            <p:nvPr/>
          </p:nvSpPr>
          <p:spPr>
            <a:xfrm>
              <a:off x="3256835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/>
            <p:cNvSpPr/>
            <p:nvPr/>
          </p:nvSpPr>
          <p:spPr>
            <a:xfrm>
              <a:off x="1849282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050361" y="292494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50901" y="2979876"/>
              <a:ext cx="351888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553059" y="2979876"/>
              <a:ext cx="351888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547664" y="308974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547664" y="352919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648203" y="319960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916195" y="363906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150901" y="363906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547664" y="363906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899552" y="352919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956074" y="2984252"/>
              <a:ext cx="709211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707904" y="2984252"/>
              <a:ext cx="709211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</p:grpSp>
      <p:sp>
        <p:nvSpPr>
          <p:cNvPr id="106" name="ZoneTexte 105"/>
          <p:cNvSpPr txBox="1"/>
          <p:nvPr/>
        </p:nvSpPr>
        <p:spPr>
          <a:xfrm>
            <a:off x="323528" y="48691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3T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755576" y="43651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5T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6" name="Groupe 140"/>
          <p:cNvGrpSpPr/>
          <p:nvPr/>
        </p:nvGrpSpPr>
        <p:grpSpPr>
          <a:xfrm>
            <a:off x="6156176" y="4230614"/>
            <a:ext cx="2016224" cy="782562"/>
            <a:chOff x="3379614" y="4017764"/>
            <a:chExt cx="2952328" cy="926578"/>
          </a:xfrm>
        </p:grpSpPr>
        <p:sp>
          <p:nvSpPr>
            <p:cNvPr id="113" name="Ellipse 112"/>
            <p:cNvSpPr/>
            <p:nvPr/>
          </p:nvSpPr>
          <p:spPr>
            <a:xfrm>
              <a:off x="5440673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Ellipse 113"/>
            <p:cNvSpPr/>
            <p:nvPr/>
          </p:nvSpPr>
          <p:spPr>
            <a:xfrm>
              <a:off x="5088785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Ellipse 114"/>
            <p:cNvSpPr/>
            <p:nvPr/>
          </p:nvSpPr>
          <p:spPr>
            <a:xfrm>
              <a:off x="3681232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882311" y="401776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379614" y="418256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379614" y="462201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480153" y="429242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748145" y="473188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982851" y="473188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379614" y="473188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731502" y="462201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936628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535789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129014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730478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400" dirty="0"/>
            </a:p>
          </p:txBody>
        </p:sp>
      </p:grpSp>
      <p:sp>
        <p:nvSpPr>
          <p:cNvPr id="72" name="ZoneTexte 71"/>
          <p:cNvSpPr txBox="1"/>
          <p:nvPr/>
        </p:nvSpPr>
        <p:spPr>
          <a:xfrm>
            <a:off x="5580112" y="1484784"/>
            <a:ext cx="35638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2nde partie</a:t>
            </a:r>
          </a:p>
          <a:p>
            <a:pPr algn="ctr"/>
            <a:r>
              <a:rPr lang="fr-FR" b="1" dirty="0" smtClean="0"/>
              <a:t>Clusters</a:t>
            </a:r>
          </a:p>
          <a:p>
            <a:endParaRPr lang="fr-FR" b="1" dirty="0" smtClean="0"/>
          </a:p>
          <a:p>
            <a:r>
              <a:rPr lang="fr-FR" dirty="0" smtClean="0"/>
              <a:t>Construction = f°(distance, capacité, </a:t>
            </a:r>
            <a:r>
              <a:rPr lang="fr-FR" dirty="0" err="1" smtClean="0"/>
              <a:t>tx</a:t>
            </a:r>
            <a:r>
              <a:rPr lang="fr-FR" dirty="0" smtClean="0"/>
              <a:t> de remplissage)</a:t>
            </a:r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sp>
        <p:nvSpPr>
          <p:cNvPr id="91" name="ZoneTexte 90"/>
          <p:cNvSpPr txBox="1"/>
          <p:nvPr/>
        </p:nvSpPr>
        <p:spPr>
          <a:xfrm>
            <a:off x="1187624" y="35010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3T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2" name="Étoile à 5 branches 91"/>
          <p:cNvSpPr/>
          <p:nvPr/>
        </p:nvSpPr>
        <p:spPr>
          <a:xfrm>
            <a:off x="1619672" y="3645024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/>
          <p:cNvSpPr txBox="1"/>
          <p:nvPr/>
        </p:nvSpPr>
        <p:spPr>
          <a:xfrm>
            <a:off x="8316416" y="32849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+1T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90" name="Groupe 89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93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95" name="Rectangle à coins arrondis 94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96" name="Rectangle à coins arrondis 95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97" name="Rectangle à coins arrondis 96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98" name="Rectangle à coins arrondis 97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99" name="Rectangle à coins arrondis 98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94" name="Rectangle à coins arrondis 93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101" name="ZoneTexte 100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48/65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179512" y="645333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Estimation </a:t>
            </a:r>
            <a:r>
              <a:rPr lang="fr-FR" i="1" dirty="0" smtClean="0">
                <a:solidFill>
                  <a:schemeClr val="bg1"/>
                </a:solidFill>
              </a:rPr>
              <a:t>stock 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Optimisation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tournées</a:t>
            </a:r>
            <a:r>
              <a:rPr lang="fr-FR" sz="2000" i="1" dirty="0" smtClean="0">
                <a:solidFill>
                  <a:schemeClr val="bg1"/>
                </a:solidFill>
              </a:rPr>
              <a:t>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Fonctionnement de l’algorithme</a:t>
            </a:r>
            <a:endParaRPr lang="fr-FR" dirty="0"/>
          </a:p>
        </p:txBody>
      </p:sp>
      <p:sp>
        <p:nvSpPr>
          <p:cNvPr id="158" name="Étoile à 5 branches 157"/>
          <p:cNvSpPr/>
          <p:nvPr/>
        </p:nvSpPr>
        <p:spPr>
          <a:xfrm>
            <a:off x="1043608" y="1772816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Étoile à 5 branches 158"/>
          <p:cNvSpPr/>
          <p:nvPr/>
        </p:nvSpPr>
        <p:spPr>
          <a:xfrm>
            <a:off x="683568" y="234888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Étoile à 5 branches 159"/>
          <p:cNvSpPr/>
          <p:nvPr/>
        </p:nvSpPr>
        <p:spPr>
          <a:xfrm>
            <a:off x="1187624" y="242088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Étoile à 5 branches 160"/>
          <p:cNvSpPr/>
          <p:nvPr/>
        </p:nvSpPr>
        <p:spPr>
          <a:xfrm>
            <a:off x="1331640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Étoile à 5 branches 161"/>
          <p:cNvSpPr/>
          <p:nvPr/>
        </p:nvSpPr>
        <p:spPr>
          <a:xfrm>
            <a:off x="1331640" y="53012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Étoile à 5 branches 162"/>
          <p:cNvSpPr/>
          <p:nvPr/>
        </p:nvSpPr>
        <p:spPr>
          <a:xfrm>
            <a:off x="1907704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Étoile à 5 branches 163"/>
          <p:cNvSpPr/>
          <p:nvPr/>
        </p:nvSpPr>
        <p:spPr>
          <a:xfrm>
            <a:off x="3923928" y="2348880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Étoile à 5 branches 164"/>
          <p:cNvSpPr/>
          <p:nvPr/>
        </p:nvSpPr>
        <p:spPr>
          <a:xfrm>
            <a:off x="1475656" y="2132856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Étoile à 5 branches 165"/>
          <p:cNvSpPr/>
          <p:nvPr/>
        </p:nvSpPr>
        <p:spPr>
          <a:xfrm>
            <a:off x="3779912" y="2636912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Étoile à 5 branches 166"/>
          <p:cNvSpPr/>
          <p:nvPr/>
        </p:nvSpPr>
        <p:spPr>
          <a:xfrm>
            <a:off x="3419872" y="148478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Étoile à 5 branches 169"/>
          <p:cNvSpPr/>
          <p:nvPr/>
        </p:nvSpPr>
        <p:spPr>
          <a:xfrm>
            <a:off x="1331640" y="458112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Étoile à 5 branches 170"/>
          <p:cNvSpPr/>
          <p:nvPr/>
        </p:nvSpPr>
        <p:spPr>
          <a:xfrm>
            <a:off x="377991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Étoile à 5 branches 171"/>
          <p:cNvSpPr/>
          <p:nvPr/>
        </p:nvSpPr>
        <p:spPr>
          <a:xfrm>
            <a:off x="4427984" y="3933056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Étoile à 5 branches 172"/>
          <p:cNvSpPr/>
          <p:nvPr/>
        </p:nvSpPr>
        <p:spPr>
          <a:xfrm>
            <a:off x="161967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Étoile à 5 branches 173"/>
          <p:cNvSpPr/>
          <p:nvPr/>
        </p:nvSpPr>
        <p:spPr>
          <a:xfrm>
            <a:off x="2843808" y="292494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Étoile à 5 branches 174"/>
          <p:cNvSpPr/>
          <p:nvPr/>
        </p:nvSpPr>
        <p:spPr>
          <a:xfrm>
            <a:off x="2195736" y="3068960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Étoile à 5 branches 175"/>
          <p:cNvSpPr/>
          <p:nvPr/>
        </p:nvSpPr>
        <p:spPr>
          <a:xfrm>
            <a:off x="2411760" y="278092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Étoile à 5 branches 176"/>
          <p:cNvSpPr/>
          <p:nvPr/>
        </p:nvSpPr>
        <p:spPr>
          <a:xfrm>
            <a:off x="4644008" y="342900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Étoile à 5 branches 177"/>
          <p:cNvSpPr/>
          <p:nvPr/>
        </p:nvSpPr>
        <p:spPr>
          <a:xfrm>
            <a:off x="5148064" y="386104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Étoile à 5 branches 178"/>
          <p:cNvSpPr/>
          <p:nvPr/>
        </p:nvSpPr>
        <p:spPr>
          <a:xfrm>
            <a:off x="4860032" y="2996952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Étoile à 5 branches 167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179512" y="1196752"/>
            <a:ext cx="5400600" cy="453650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Étoile à 5 branches 168"/>
          <p:cNvSpPr/>
          <p:nvPr/>
        </p:nvSpPr>
        <p:spPr>
          <a:xfrm>
            <a:off x="827584" y="494116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 rot="18894958">
            <a:off x="88486" y="3356556"/>
            <a:ext cx="4531415" cy="82175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Étoile à 5 branches 66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65"/>
          <p:cNvGrpSpPr/>
          <p:nvPr/>
        </p:nvGrpSpPr>
        <p:grpSpPr>
          <a:xfrm>
            <a:off x="3635896" y="5085184"/>
            <a:ext cx="1584176" cy="360040"/>
            <a:chOff x="6588224" y="5229200"/>
            <a:chExt cx="1584176" cy="360040"/>
          </a:xfrm>
        </p:grpSpPr>
        <p:sp>
          <p:nvSpPr>
            <p:cNvPr id="68" name="Rectangle à coins arrondis 67"/>
            <p:cNvSpPr/>
            <p:nvPr/>
          </p:nvSpPr>
          <p:spPr>
            <a:xfrm>
              <a:off x="658822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3</a:t>
              </a:r>
              <a:endParaRPr lang="fr-FR" dirty="0"/>
            </a:p>
          </p:txBody>
        </p:sp>
        <p:sp>
          <p:nvSpPr>
            <p:cNvPr id="69" name="Rectangle à coins arrondis 68"/>
            <p:cNvSpPr/>
            <p:nvPr/>
          </p:nvSpPr>
          <p:spPr>
            <a:xfrm>
              <a:off x="730830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4</a:t>
              </a:r>
              <a:endParaRPr lang="fr-FR" dirty="0"/>
            </a:p>
          </p:txBody>
        </p:sp>
        <p:sp>
          <p:nvSpPr>
            <p:cNvPr id="70" name="Rectangle à coins arrondis 69"/>
            <p:cNvSpPr/>
            <p:nvPr/>
          </p:nvSpPr>
          <p:spPr>
            <a:xfrm>
              <a:off x="6948264" y="5229200"/>
              <a:ext cx="288032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2</a:t>
              </a:r>
              <a:endParaRPr lang="fr-FR" dirty="0"/>
            </a:p>
          </p:txBody>
        </p:sp>
        <p:sp>
          <p:nvSpPr>
            <p:cNvPr id="71" name="Rectangle à coins arrondis 70"/>
            <p:cNvSpPr/>
            <p:nvPr/>
          </p:nvSpPr>
          <p:spPr>
            <a:xfrm>
              <a:off x="7668344" y="5229200"/>
              <a:ext cx="504056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km</a:t>
              </a:r>
              <a:endParaRPr lang="fr-FR" dirty="0"/>
            </a:p>
          </p:txBody>
        </p:sp>
      </p:grpSp>
      <p:sp>
        <p:nvSpPr>
          <p:cNvPr id="73" name="Étoile à 5 branches 72"/>
          <p:cNvSpPr/>
          <p:nvPr/>
        </p:nvSpPr>
        <p:spPr>
          <a:xfrm>
            <a:off x="1331640" y="458112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124"/>
          <p:cNvGrpSpPr/>
          <p:nvPr/>
        </p:nvGrpSpPr>
        <p:grpSpPr>
          <a:xfrm>
            <a:off x="6156176" y="3150494"/>
            <a:ext cx="2016224" cy="782562"/>
            <a:chOff x="1547664" y="2924944"/>
            <a:chExt cx="2952328" cy="926578"/>
          </a:xfrm>
        </p:grpSpPr>
        <p:sp>
          <p:nvSpPr>
            <p:cNvPr id="75" name="Ellipse 74"/>
            <p:cNvSpPr/>
            <p:nvPr/>
          </p:nvSpPr>
          <p:spPr>
            <a:xfrm>
              <a:off x="3608723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Ellipse 75"/>
            <p:cNvSpPr/>
            <p:nvPr/>
          </p:nvSpPr>
          <p:spPr>
            <a:xfrm>
              <a:off x="3256835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/>
            <p:cNvSpPr/>
            <p:nvPr/>
          </p:nvSpPr>
          <p:spPr>
            <a:xfrm>
              <a:off x="1849282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050361" y="292494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50901" y="2979876"/>
              <a:ext cx="351888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553059" y="2979876"/>
              <a:ext cx="351888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547664" y="308974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547664" y="352919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648203" y="319960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916195" y="363906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150901" y="363906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547664" y="363906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899552" y="352919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956074" y="2984252"/>
              <a:ext cx="709211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707904" y="2984252"/>
              <a:ext cx="709211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</p:grpSp>
      <p:sp>
        <p:nvSpPr>
          <p:cNvPr id="106" name="ZoneTexte 105"/>
          <p:cNvSpPr txBox="1"/>
          <p:nvPr/>
        </p:nvSpPr>
        <p:spPr>
          <a:xfrm>
            <a:off x="323528" y="48691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3T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755576" y="43651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5T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6" name="Groupe 140"/>
          <p:cNvGrpSpPr/>
          <p:nvPr/>
        </p:nvGrpSpPr>
        <p:grpSpPr>
          <a:xfrm>
            <a:off x="6156176" y="4230614"/>
            <a:ext cx="2016224" cy="782562"/>
            <a:chOff x="3379614" y="4017764"/>
            <a:chExt cx="2952328" cy="926578"/>
          </a:xfrm>
        </p:grpSpPr>
        <p:sp>
          <p:nvSpPr>
            <p:cNvPr id="113" name="Ellipse 112"/>
            <p:cNvSpPr/>
            <p:nvPr/>
          </p:nvSpPr>
          <p:spPr>
            <a:xfrm>
              <a:off x="5440673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Ellipse 113"/>
            <p:cNvSpPr/>
            <p:nvPr/>
          </p:nvSpPr>
          <p:spPr>
            <a:xfrm>
              <a:off x="5088785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Ellipse 114"/>
            <p:cNvSpPr/>
            <p:nvPr/>
          </p:nvSpPr>
          <p:spPr>
            <a:xfrm>
              <a:off x="3681232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882311" y="401776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379614" y="418256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379614" y="462201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480153" y="429242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748145" y="473188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982851" y="473188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379614" y="473188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731502" y="462201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936628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535789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129014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730478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400" dirty="0"/>
            </a:p>
          </p:txBody>
        </p:sp>
      </p:grpSp>
      <p:sp>
        <p:nvSpPr>
          <p:cNvPr id="72" name="ZoneTexte 71"/>
          <p:cNvSpPr txBox="1"/>
          <p:nvPr/>
        </p:nvSpPr>
        <p:spPr>
          <a:xfrm>
            <a:off x="5580112" y="1484784"/>
            <a:ext cx="35638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2nde partie</a:t>
            </a:r>
          </a:p>
          <a:p>
            <a:pPr algn="ctr"/>
            <a:r>
              <a:rPr lang="fr-FR" b="1" dirty="0" smtClean="0"/>
              <a:t>Clusters</a:t>
            </a:r>
          </a:p>
          <a:p>
            <a:endParaRPr lang="fr-FR" b="1" dirty="0" smtClean="0"/>
          </a:p>
          <a:p>
            <a:r>
              <a:rPr lang="fr-FR" dirty="0" smtClean="0"/>
              <a:t>Construction = f°(distance, capacité, </a:t>
            </a:r>
            <a:r>
              <a:rPr lang="fr-FR" dirty="0" err="1" smtClean="0"/>
              <a:t>tx</a:t>
            </a:r>
            <a:r>
              <a:rPr lang="fr-FR" dirty="0" smtClean="0"/>
              <a:t> de remplissage)</a:t>
            </a:r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sp>
        <p:nvSpPr>
          <p:cNvPr id="91" name="ZoneTexte 90"/>
          <p:cNvSpPr txBox="1"/>
          <p:nvPr/>
        </p:nvSpPr>
        <p:spPr>
          <a:xfrm>
            <a:off x="1187624" y="35010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3T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2" name="Étoile à 5 branches 91"/>
          <p:cNvSpPr/>
          <p:nvPr/>
        </p:nvSpPr>
        <p:spPr>
          <a:xfrm>
            <a:off x="1619672" y="3645024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/>
          <p:cNvSpPr txBox="1"/>
          <p:nvPr/>
        </p:nvSpPr>
        <p:spPr>
          <a:xfrm>
            <a:off x="8388424" y="32849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83%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8388424" y="42838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92%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90" name="Groupe 89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94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96" name="Rectangle à coins arrondis 95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97" name="Rectangle à coins arrondis 96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98" name="Rectangle à coins arrondis 97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99" name="Rectangle à coins arrondis 98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100" name="Rectangle à coins arrondis 99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95" name="Rectangle à coins arrondis 94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102" name="ZoneTexte 101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49/65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179512" y="645333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Estimation </a:t>
            </a:r>
            <a:r>
              <a:rPr lang="fr-FR" i="1" dirty="0" smtClean="0">
                <a:solidFill>
                  <a:schemeClr val="bg1"/>
                </a:solidFill>
              </a:rPr>
              <a:t>stock 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Optimisation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tournées</a:t>
            </a:r>
            <a:r>
              <a:rPr lang="fr-FR" sz="2000" i="1" dirty="0" smtClean="0">
                <a:solidFill>
                  <a:schemeClr val="bg1"/>
                </a:solidFill>
              </a:rPr>
              <a:t>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39552" y="4221088"/>
            <a:ext cx="8229600" cy="2869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9036" y="1484485"/>
            <a:ext cx="8229600" cy="5138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 élèves de 3</a:t>
            </a:r>
            <a:r>
              <a:rPr kumimoji="0" lang="fr-FR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ème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année de deux écoles ingénieurs.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 filière commune : LOAD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3200" dirty="0" smtClean="0"/>
              <a:t>Un projet industriel</a:t>
            </a:r>
          </a:p>
          <a:p>
            <a:pPr marL="1257300" lvl="2" indent="-342900">
              <a:spcBef>
                <a:spcPct val="20000"/>
              </a:spcBef>
            </a:pPr>
            <a:r>
              <a:rPr lang="fr-FR" sz="2800" i="1" dirty="0" smtClean="0"/>
              <a:t>7 semaines aménagées</a:t>
            </a:r>
          </a:p>
          <a:p>
            <a:pPr marL="1257300" lvl="2" indent="-342900">
              <a:spcBef>
                <a:spcPct val="20000"/>
              </a:spcBef>
            </a:pPr>
            <a:r>
              <a:rPr lang="fr-FR" sz="2800" i="1" dirty="0" smtClean="0"/>
              <a:t>Une salle dédiée</a:t>
            </a:r>
          </a:p>
          <a:p>
            <a:pPr marL="1257300" lvl="2" indent="-342900">
              <a:spcBef>
                <a:spcPct val="20000"/>
              </a:spcBef>
            </a:pPr>
            <a:r>
              <a:rPr lang="fr-FR" sz="2800" i="1" dirty="0" smtClean="0"/>
              <a:t>Une entreprise Partenaire :</a:t>
            </a:r>
            <a:endParaRPr lang="fr-FR" sz="2800" i="1" dirty="0" smtClean="0">
              <a:solidFill>
                <a:srgbClr val="FF0000"/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24128" y="4437112"/>
            <a:ext cx="1459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GAIC</a:t>
            </a:r>
            <a:endParaRPr lang="fr-FR" sz="4800" dirty="0"/>
          </a:p>
        </p:txBody>
      </p:sp>
      <p:grpSp>
        <p:nvGrpSpPr>
          <p:cNvPr id="13" name="Groupe 12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21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23" name="Rectangle à coins arrondis 22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24" name="Rectangle à coins arrondis 23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Contexte</a:t>
                </a:r>
              </a:p>
            </p:txBody>
          </p:sp>
          <p:sp>
            <p:nvSpPr>
              <p:cNvPr id="25" name="Rectangle à coins arrondis 24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Réalisation</a:t>
                </a:r>
              </a:p>
            </p:txBody>
          </p:sp>
          <p:sp>
            <p:nvSpPr>
              <p:cNvPr id="26" name="Rectangle à coins arrondis 25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27" name="Rectangle à coins arrondis 26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22" name="Rectangle à coins arrondis 21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2123728" y="6453336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chemeClr val="bg1"/>
                </a:solidFill>
              </a:rPr>
              <a:t>Filière LOAD</a:t>
            </a:r>
            <a:r>
              <a:rPr lang="fr-FR" i="1" dirty="0" smtClean="0">
                <a:solidFill>
                  <a:schemeClr val="bg1"/>
                </a:solidFill>
              </a:rPr>
              <a:t>		Entreprise GAIC	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5/65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Fonctionnement de l’algorithme</a:t>
            </a:r>
            <a:endParaRPr lang="fr-FR" dirty="0"/>
          </a:p>
        </p:txBody>
      </p:sp>
      <p:sp>
        <p:nvSpPr>
          <p:cNvPr id="158" name="Étoile à 5 branches 157"/>
          <p:cNvSpPr/>
          <p:nvPr/>
        </p:nvSpPr>
        <p:spPr>
          <a:xfrm>
            <a:off x="1043608" y="1772816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Étoile à 5 branches 158"/>
          <p:cNvSpPr/>
          <p:nvPr/>
        </p:nvSpPr>
        <p:spPr>
          <a:xfrm>
            <a:off x="683568" y="234888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Étoile à 5 branches 159"/>
          <p:cNvSpPr/>
          <p:nvPr/>
        </p:nvSpPr>
        <p:spPr>
          <a:xfrm>
            <a:off x="1187624" y="242088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Étoile à 5 branches 160"/>
          <p:cNvSpPr/>
          <p:nvPr/>
        </p:nvSpPr>
        <p:spPr>
          <a:xfrm>
            <a:off x="1331640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Étoile à 5 branches 161"/>
          <p:cNvSpPr/>
          <p:nvPr/>
        </p:nvSpPr>
        <p:spPr>
          <a:xfrm>
            <a:off x="1331640" y="53012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Étoile à 5 branches 162"/>
          <p:cNvSpPr/>
          <p:nvPr/>
        </p:nvSpPr>
        <p:spPr>
          <a:xfrm>
            <a:off x="1907704" y="170080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Étoile à 5 branches 163"/>
          <p:cNvSpPr/>
          <p:nvPr/>
        </p:nvSpPr>
        <p:spPr>
          <a:xfrm>
            <a:off x="3923928" y="2348880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Étoile à 5 branches 164"/>
          <p:cNvSpPr/>
          <p:nvPr/>
        </p:nvSpPr>
        <p:spPr>
          <a:xfrm>
            <a:off x="1475656" y="2132856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Étoile à 5 branches 165"/>
          <p:cNvSpPr/>
          <p:nvPr/>
        </p:nvSpPr>
        <p:spPr>
          <a:xfrm>
            <a:off x="3779912" y="2636912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Étoile à 5 branches 166"/>
          <p:cNvSpPr/>
          <p:nvPr/>
        </p:nvSpPr>
        <p:spPr>
          <a:xfrm>
            <a:off x="3419872" y="148478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Étoile à 5 branches 169"/>
          <p:cNvSpPr/>
          <p:nvPr/>
        </p:nvSpPr>
        <p:spPr>
          <a:xfrm>
            <a:off x="1331640" y="4581128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Étoile à 5 branches 170"/>
          <p:cNvSpPr/>
          <p:nvPr/>
        </p:nvSpPr>
        <p:spPr>
          <a:xfrm>
            <a:off x="377991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Étoile à 5 branches 171"/>
          <p:cNvSpPr/>
          <p:nvPr/>
        </p:nvSpPr>
        <p:spPr>
          <a:xfrm>
            <a:off x="4427984" y="3933056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Étoile à 5 branches 172"/>
          <p:cNvSpPr/>
          <p:nvPr/>
        </p:nvSpPr>
        <p:spPr>
          <a:xfrm>
            <a:off x="1619672" y="364502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Étoile à 5 branches 173"/>
          <p:cNvSpPr/>
          <p:nvPr/>
        </p:nvSpPr>
        <p:spPr>
          <a:xfrm>
            <a:off x="2843808" y="2924944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Étoile à 5 branches 174"/>
          <p:cNvSpPr/>
          <p:nvPr/>
        </p:nvSpPr>
        <p:spPr>
          <a:xfrm>
            <a:off x="2195736" y="3068960"/>
            <a:ext cx="288032" cy="216024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Étoile à 5 branches 175"/>
          <p:cNvSpPr/>
          <p:nvPr/>
        </p:nvSpPr>
        <p:spPr>
          <a:xfrm>
            <a:off x="2411760" y="278092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Étoile à 5 branches 176"/>
          <p:cNvSpPr/>
          <p:nvPr/>
        </p:nvSpPr>
        <p:spPr>
          <a:xfrm>
            <a:off x="4644008" y="3429000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Étoile à 5 branches 177"/>
          <p:cNvSpPr/>
          <p:nvPr/>
        </p:nvSpPr>
        <p:spPr>
          <a:xfrm>
            <a:off x="5148064" y="3861048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Étoile à 5 branches 178"/>
          <p:cNvSpPr/>
          <p:nvPr/>
        </p:nvSpPr>
        <p:spPr>
          <a:xfrm>
            <a:off x="4860032" y="2996952"/>
            <a:ext cx="288032" cy="21602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Étoile à 5 branches 167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179512" y="1196752"/>
            <a:ext cx="5400600" cy="453650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Étoile à 5 branches 168"/>
          <p:cNvSpPr/>
          <p:nvPr/>
        </p:nvSpPr>
        <p:spPr>
          <a:xfrm>
            <a:off x="827584" y="494116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 rot="18894958">
            <a:off x="88486" y="3356556"/>
            <a:ext cx="4531415" cy="82175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Étoile à 5 branches 66"/>
          <p:cNvSpPr/>
          <p:nvPr/>
        </p:nvSpPr>
        <p:spPr>
          <a:xfrm>
            <a:off x="3635896" y="2204864"/>
            <a:ext cx="288032" cy="216024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Étoile à 5 branches 72"/>
          <p:cNvSpPr/>
          <p:nvPr/>
        </p:nvSpPr>
        <p:spPr>
          <a:xfrm>
            <a:off x="1331640" y="458112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ZoneTexte 105"/>
          <p:cNvSpPr txBox="1"/>
          <p:nvPr/>
        </p:nvSpPr>
        <p:spPr>
          <a:xfrm>
            <a:off x="323528" y="48691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3T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755576" y="43651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5T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6" name="Groupe 140"/>
          <p:cNvGrpSpPr/>
          <p:nvPr/>
        </p:nvGrpSpPr>
        <p:grpSpPr>
          <a:xfrm>
            <a:off x="6156176" y="4230614"/>
            <a:ext cx="2016224" cy="782562"/>
            <a:chOff x="3379614" y="4017764"/>
            <a:chExt cx="2952328" cy="926578"/>
          </a:xfrm>
        </p:grpSpPr>
        <p:sp>
          <p:nvSpPr>
            <p:cNvPr id="113" name="Ellipse 112"/>
            <p:cNvSpPr/>
            <p:nvPr/>
          </p:nvSpPr>
          <p:spPr>
            <a:xfrm>
              <a:off x="5440673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Ellipse 113"/>
            <p:cNvSpPr/>
            <p:nvPr/>
          </p:nvSpPr>
          <p:spPr>
            <a:xfrm>
              <a:off x="5088785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Ellipse 114"/>
            <p:cNvSpPr/>
            <p:nvPr/>
          </p:nvSpPr>
          <p:spPr>
            <a:xfrm>
              <a:off x="3681232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882311" y="401776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379614" y="418256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379614" y="462201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480153" y="429242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748145" y="473188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982851" y="473188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379614" y="473188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731502" y="462201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936628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535789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129014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730478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400" dirty="0"/>
            </a:p>
          </p:txBody>
        </p:sp>
      </p:grpSp>
      <p:sp>
        <p:nvSpPr>
          <p:cNvPr id="72" name="ZoneTexte 71"/>
          <p:cNvSpPr txBox="1"/>
          <p:nvPr/>
        </p:nvSpPr>
        <p:spPr>
          <a:xfrm>
            <a:off x="5580112" y="1484784"/>
            <a:ext cx="35638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3ème partie</a:t>
            </a:r>
          </a:p>
          <a:p>
            <a:pPr algn="ctr"/>
            <a:r>
              <a:rPr lang="fr-FR" b="1" dirty="0" smtClean="0"/>
              <a:t>Affectation</a:t>
            </a:r>
          </a:p>
          <a:p>
            <a:endParaRPr lang="fr-FR" b="1" dirty="0" smtClean="0"/>
          </a:p>
          <a:p>
            <a:r>
              <a:rPr lang="fr-FR" dirty="0" smtClean="0"/>
              <a:t>Affectation= f°(nb cmd livrées, </a:t>
            </a:r>
            <a:r>
              <a:rPr lang="fr-FR" dirty="0" err="1" smtClean="0"/>
              <a:t>tx</a:t>
            </a:r>
            <a:r>
              <a:rPr lang="fr-FR" dirty="0" smtClean="0"/>
              <a:t> de remplissage, distance)</a:t>
            </a:r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sp>
        <p:nvSpPr>
          <p:cNvPr id="91" name="ZoneTexte 90"/>
          <p:cNvSpPr txBox="1"/>
          <p:nvPr/>
        </p:nvSpPr>
        <p:spPr>
          <a:xfrm>
            <a:off x="1187624" y="35010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3T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2" name="Étoile à 5 branches 91"/>
          <p:cNvSpPr/>
          <p:nvPr/>
        </p:nvSpPr>
        <p:spPr>
          <a:xfrm>
            <a:off x="1619672" y="3645024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/>
          <p:cNvSpPr/>
          <p:nvPr/>
        </p:nvSpPr>
        <p:spPr>
          <a:xfrm>
            <a:off x="1274399" y="1988840"/>
            <a:ext cx="2808312" cy="57606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5" name="Groupe 94"/>
          <p:cNvGrpSpPr/>
          <p:nvPr/>
        </p:nvGrpSpPr>
        <p:grpSpPr>
          <a:xfrm>
            <a:off x="3635896" y="2109973"/>
            <a:ext cx="576064" cy="629414"/>
            <a:chOff x="3635896" y="2109973"/>
            <a:chExt cx="576064" cy="629414"/>
          </a:xfrm>
        </p:grpSpPr>
        <p:sp>
          <p:nvSpPr>
            <p:cNvPr id="96" name="Étoile à 5 branches 95"/>
            <p:cNvSpPr/>
            <p:nvPr/>
          </p:nvSpPr>
          <p:spPr>
            <a:xfrm>
              <a:off x="3923928" y="2348880"/>
              <a:ext cx="288032" cy="216024"/>
            </a:xfrm>
            <a:prstGeom prst="star5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Étoile à 5 branches 96"/>
            <p:cNvSpPr/>
            <p:nvPr/>
          </p:nvSpPr>
          <p:spPr>
            <a:xfrm>
              <a:off x="3635896" y="2204864"/>
              <a:ext cx="288032" cy="216024"/>
            </a:xfrm>
            <a:prstGeom prst="star5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Ellipse 97"/>
            <p:cNvSpPr/>
            <p:nvPr/>
          </p:nvSpPr>
          <p:spPr>
            <a:xfrm rot="3019675">
              <a:off x="3602704" y="2192970"/>
              <a:ext cx="629414" cy="4634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9" name="Étoile à 5 branches 98"/>
          <p:cNvSpPr/>
          <p:nvPr/>
        </p:nvSpPr>
        <p:spPr>
          <a:xfrm>
            <a:off x="1475656" y="2132856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Étoile à 5 branches 99"/>
          <p:cNvSpPr/>
          <p:nvPr/>
        </p:nvSpPr>
        <p:spPr>
          <a:xfrm>
            <a:off x="1187624" y="242088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Étoile à 5 branches 100"/>
          <p:cNvSpPr/>
          <p:nvPr/>
        </p:nvSpPr>
        <p:spPr>
          <a:xfrm>
            <a:off x="1043608" y="1772816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Étoile à 5 branches 101"/>
          <p:cNvSpPr/>
          <p:nvPr/>
        </p:nvSpPr>
        <p:spPr>
          <a:xfrm>
            <a:off x="3779912" y="2636912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Étoile à 5 branches 102"/>
          <p:cNvSpPr/>
          <p:nvPr/>
        </p:nvSpPr>
        <p:spPr>
          <a:xfrm>
            <a:off x="2195736" y="3068960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Étoile à 5 branches 103"/>
          <p:cNvSpPr/>
          <p:nvPr/>
        </p:nvSpPr>
        <p:spPr>
          <a:xfrm>
            <a:off x="4067944" y="2573288"/>
            <a:ext cx="288032" cy="21602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6" name="Groupe 124"/>
          <p:cNvGrpSpPr/>
          <p:nvPr/>
        </p:nvGrpSpPr>
        <p:grpSpPr>
          <a:xfrm>
            <a:off x="6156176" y="3140968"/>
            <a:ext cx="2016224" cy="782562"/>
            <a:chOff x="1547664" y="2924944"/>
            <a:chExt cx="2952328" cy="926578"/>
          </a:xfrm>
        </p:grpSpPr>
        <p:sp>
          <p:nvSpPr>
            <p:cNvPr id="137" name="Ellipse 136"/>
            <p:cNvSpPr/>
            <p:nvPr/>
          </p:nvSpPr>
          <p:spPr>
            <a:xfrm>
              <a:off x="3608723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" name="Ellipse 137"/>
            <p:cNvSpPr/>
            <p:nvPr/>
          </p:nvSpPr>
          <p:spPr>
            <a:xfrm>
              <a:off x="3256835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" name="Ellipse 138"/>
            <p:cNvSpPr/>
            <p:nvPr/>
          </p:nvSpPr>
          <p:spPr>
            <a:xfrm>
              <a:off x="1849282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2050361" y="292494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2150901" y="2979876"/>
              <a:ext cx="351888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2553059" y="2979876"/>
              <a:ext cx="351888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1547664" y="308974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547664" y="352919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1648203" y="319960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916195" y="363906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2150901" y="363906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547664" y="363906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1899552" y="352919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2956074" y="2984252"/>
              <a:ext cx="709211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707904" y="2984252"/>
              <a:ext cx="709211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</p:grpSp>
      <p:grpSp>
        <p:nvGrpSpPr>
          <p:cNvPr id="5" name="Groupe 124"/>
          <p:cNvGrpSpPr/>
          <p:nvPr/>
        </p:nvGrpSpPr>
        <p:grpSpPr>
          <a:xfrm>
            <a:off x="6156176" y="3150494"/>
            <a:ext cx="2016224" cy="782562"/>
            <a:chOff x="1547664" y="2924944"/>
            <a:chExt cx="2952328" cy="926578"/>
          </a:xfrm>
        </p:grpSpPr>
        <p:sp>
          <p:nvSpPr>
            <p:cNvPr id="75" name="Ellipse 74"/>
            <p:cNvSpPr/>
            <p:nvPr/>
          </p:nvSpPr>
          <p:spPr>
            <a:xfrm>
              <a:off x="3608723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Ellipse 75"/>
            <p:cNvSpPr/>
            <p:nvPr/>
          </p:nvSpPr>
          <p:spPr>
            <a:xfrm>
              <a:off x="3256835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/>
            <p:cNvSpPr/>
            <p:nvPr/>
          </p:nvSpPr>
          <p:spPr>
            <a:xfrm>
              <a:off x="1849282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050361" y="292494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50901" y="2979876"/>
              <a:ext cx="351888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553059" y="2979876"/>
              <a:ext cx="351888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547664" y="308974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547664" y="352919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648203" y="319960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916195" y="363906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150901" y="363906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547664" y="363906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899552" y="352919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956074" y="2984252"/>
              <a:ext cx="709211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707904" y="2984252"/>
              <a:ext cx="709211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</p:grpSp>
      <p:sp>
        <p:nvSpPr>
          <p:cNvPr id="152" name="ZoneTexte 151"/>
          <p:cNvSpPr txBox="1"/>
          <p:nvPr/>
        </p:nvSpPr>
        <p:spPr>
          <a:xfrm>
            <a:off x="8388424" y="3275692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53" name="ZoneTexte 152"/>
          <p:cNvSpPr txBox="1"/>
          <p:nvPr/>
        </p:nvSpPr>
        <p:spPr>
          <a:xfrm>
            <a:off x="8388424" y="3275692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grpSp>
        <p:nvGrpSpPr>
          <p:cNvPr id="105" name="Groupe 104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108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110" name="Rectangle à coins arrondis 109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111" name="Rectangle à coins arrondis 110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112" name="Rectangle à coins arrondis 111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124" name="Rectangle à coins arrondis 123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129" name="Rectangle à coins arrondis 128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109" name="Rectangle à coins arrondis 108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131" name="ZoneTexte 130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50/65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2" name="ZoneTexte 131"/>
          <p:cNvSpPr txBox="1"/>
          <p:nvPr/>
        </p:nvSpPr>
        <p:spPr>
          <a:xfrm>
            <a:off x="179512" y="645333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Estimation </a:t>
            </a:r>
            <a:r>
              <a:rPr lang="fr-FR" i="1" dirty="0" smtClean="0">
                <a:solidFill>
                  <a:schemeClr val="bg1"/>
                </a:solidFill>
              </a:rPr>
              <a:t>stock 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Optimisation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tournées</a:t>
            </a:r>
            <a:r>
              <a:rPr lang="fr-FR" sz="2000" i="1" dirty="0" smtClean="0">
                <a:solidFill>
                  <a:schemeClr val="bg1"/>
                </a:solidFill>
              </a:rPr>
              <a:t>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C -0.02813 -0.10902 -0.05608 -0.21759 -0.11771 -0.24537 C -0.17951 -0.27314 -0.275 -0.2206 -0.37014 -0.1673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-1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014 -0.16736 C -0.37553 -0.16621 -0.60209 -0.17385 -0.65209 -0.18588 C -0.70209 -0.19792 -0.67014 -0.24885 -0.67014 -0.23959 C -0.67014 -0.23033 -0.66042 -0.13797 -0.65209 -0.13033 C -0.64376 -0.12269 -0.66598 -0.18681 -0.62014 -0.19329 C -0.57431 -0.19977 -0.36476 -0.16852 -0.37014 -0.16736 Z " pathEditMode="relative" ptsTypes="aaaaaa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139 C -0.02813 -0.10764 -0.05608 -0.21621 -0.11771 -0.24398 C -0.17951 -0.27176 -0.275 -0.21922 -0.37014 -0.16597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-13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014 -0.16737 C -0.36111 -0.1757 -0.3316 -0.18403 -0.32014 -0.17709 C -0.30868 -0.17015 -0.30087 -0.14028 -0.30139 -0.1257 C -0.30191 -0.11112 -0.31458 -0.09445 -0.32326 -0.08959 C -0.33194 -0.08473 -0.34496 -0.09028 -0.35347 -0.09653 C -0.36198 -0.10278 -0.3717 -0.11505 -0.3743 -0.12709 C -0.37691 -0.13913 -0.37917 -0.15903 -0.37014 -0.16737 Z " pathEditMode="relative" ptsTypes="aaaaaaa">
                                      <p:cBhvr>
                                        <p:cTn id="28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C -0.03577 -0.13033 -0.07136 -0.26042 -0.12813 -0.30811 C -0.18507 -0.35579 -0.26285 -0.32107 -0.34045 -0.28588 " pathEditMode="relative" rAng="0" ptsTypes="a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046 -0.28588 C -0.354 -0.28102 -0.37934 -0.31135 -0.42691 -0.26227 C -0.47448 -0.2132 -0.58334 -0.04468 -0.62587 0.00856 C -0.66841 0.0618 -0.69462 0.0743 -0.68212 0.05717 C -0.66962 0.04004 -0.56719 -0.06273 -0.55087 -0.09422 C -0.53455 -0.1257 -0.58612 -0.12871 -0.58421 -0.13172 C -0.5823 -0.13473 -0.55573 -0.10278 -0.53941 -0.11227 C -0.52309 -0.12176 -0.4875 -0.17037 -0.48629 -0.18866 C -0.48507 -0.20695 -0.53264 -0.22199 -0.53212 -0.22199 C -0.5316 -0.22199 -0.50643 -0.17686 -0.48316 -0.18866 C -0.4599 -0.20047 -0.41546 -0.2757 -0.39254 -0.29283 C -0.36962 -0.30996 -0.35504 -0.29167 -0.34566 -0.29144 C -0.33629 -0.29121 -0.32691 -0.29074 -0.34046 -0.28588 Z " pathEditMode="relative" rAng="0" ptsTypes="aaaaaaaaaaaaa">
                                      <p:cBhvr>
                                        <p:cTn id="40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Fonctionnement de l’algorithme</a:t>
            </a:r>
            <a:endParaRPr lang="fr-FR" dirty="0"/>
          </a:p>
        </p:txBody>
      </p:sp>
      <p:grpSp>
        <p:nvGrpSpPr>
          <p:cNvPr id="3" name="Groupe 124"/>
          <p:cNvGrpSpPr/>
          <p:nvPr/>
        </p:nvGrpSpPr>
        <p:grpSpPr>
          <a:xfrm>
            <a:off x="6156176" y="3150494"/>
            <a:ext cx="2016224" cy="782562"/>
            <a:chOff x="1547664" y="2924944"/>
            <a:chExt cx="2952328" cy="926578"/>
          </a:xfrm>
        </p:grpSpPr>
        <p:sp>
          <p:nvSpPr>
            <p:cNvPr id="75" name="Ellipse 74"/>
            <p:cNvSpPr/>
            <p:nvPr/>
          </p:nvSpPr>
          <p:spPr>
            <a:xfrm>
              <a:off x="3608723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Ellipse 75"/>
            <p:cNvSpPr/>
            <p:nvPr/>
          </p:nvSpPr>
          <p:spPr>
            <a:xfrm>
              <a:off x="3256835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/>
            <p:cNvSpPr/>
            <p:nvPr/>
          </p:nvSpPr>
          <p:spPr>
            <a:xfrm>
              <a:off x="1849282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050361" y="292494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50901" y="2979876"/>
              <a:ext cx="351888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553059" y="2979876"/>
              <a:ext cx="351888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547664" y="308974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547664" y="352919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648203" y="319960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916195" y="363906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150901" y="363906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547664" y="363906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899552" y="352919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956074" y="2984252"/>
              <a:ext cx="709211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707904" y="2984252"/>
              <a:ext cx="709211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</p:grpSp>
      <p:grpSp>
        <p:nvGrpSpPr>
          <p:cNvPr id="5" name="Groupe 140"/>
          <p:cNvGrpSpPr/>
          <p:nvPr/>
        </p:nvGrpSpPr>
        <p:grpSpPr>
          <a:xfrm>
            <a:off x="6156176" y="4230614"/>
            <a:ext cx="2016224" cy="782562"/>
            <a:chOff x="3379614" y="4017764"/>
            <a:chExt cx="2952328" cy="926578"/>
          </a:xfrm>
        </p:grpSpPr>
        <p:sp>
          <p:nvSpPr>
            <p:cNvPr id="113" name="Ellipse 112"/>
            <p:cNvSpPr/>
            <p:nvPr/>
          </p:nvSpPr>
          <p:spPr>
            <a:xfrm>
              <a:off x="5440673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Ellipse 113"/>
            <p:cNvSpPr/>
            <p:nvPr/>
          </p:nvSpPr>
          <p:spPr>
            <a:xfrm>
              <a:off x="5088785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Ellipse 114"/>
            <p:cNvSpPr/>
            <p:nvPr/>
          </p:nvSpPr>
          <p:spPr>
            <a:xfrm>
              <a:off x="3681232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882311" y="401776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379614" y="418256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379614" y="462201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480153" y="429242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748145" y="473188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982851" y="473188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379614" y="473188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731502" y="462201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936628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535789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129014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730478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400" dirty="0"/>
            </a:p>
          </p:txBody>
        </p:sp>
      </p:grpSp>
      <p:sp>
        <p:nvSpPr>
          <p:cNvPr id="72" name="ZoneTexte 71"/>
          <p:cNvSpPr txBox="1"/>
          <p:nvPr/>
        </p:nvSpPr>
        <p:spPr>
          <a:xfrm>
            <a:off x="5580112" y="1484784"/>
            <a:ext cx="35638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4ème partie</a:t>
            </a:r>
          </a:p>
          <a:p>
            <a:pPr algn="ctr"/>
            <a:r>
              <a:rPr lang="fr-FR" b="1" dirty="0" smtClean="0"/>
              <a:t>Envoi des résultats</a:t>
            </a:r>
          </a:p>
          <a:p>
            <a:endParaRPr lang="fr-FR" b="1" dirty="0" smtClean="0"/>
          </a:p>
          <a:p>
            <a:r>
              <a:rPr lang="fr-FR" dirty="0" smtClean="0"/>
              <a:t>Communication avec l’application</a:t>
            </a:r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sp>
        <p:nvSpPr>
          <p:cNvPr id="90" name="ZoneTexte 89"/>
          <p:cNvSpPr txBox="1"/>
          <p:nvPr/>
        </p:nvSpPr>
        <p:spPr>
          <a:xfrm>
            <a:off x="827584" y="2348880"/>
            <a:ext cx="43924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/>
              <a:t>Envoi de l’affectation  des commandes à chaque camion</a:t>
            </a:r>
            <a:endParaRPr lang="fr-FR" sz="2000" dirty="0" smtClean="0"/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grpSp>
        <p:nvGrpSpPr>
          <p:cNvPr id="38" name="Groupe 37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39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41" name="Rectangle à coins arrondis 40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42" name="Rectangle à coins arrondis 41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43" name="Rectangle à coins arrondis 42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44" name="Rectangle à coins arrondis 43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45" name="Rectangle à coins arrondis 44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40" name="Rectangle à coins arrondis 39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48" name="ZoneTexte 47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51/65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179512" y="645333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Estimation </a:t>
            </a:r>
            <a:r>
              <a:rPr lang="fr-FR" i="1" dirty="0" smtClean="0">
                <a:solidFill>
                  <a:schemeClr val="bg1"/>
                </a:solidFill>
              </a:rPr>
              <a:t>stock 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Optimisation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tournées</a:t>
            </a:r>
            <a:r>
              <a:rPr lang="fr-FR" sz="2000" i="1" dirty="0" smtClean="0">
                <a:solidFill>
                  <a:schemeClr val="bg1"/>
                </a:solidFill>
              </a:rPr>
              <a:t>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Fonctionnement de l’algorithme</a:t>
            </a:r>
            <a:endParaRPr lang="fr-FR" dirty="0"/>
          </a:p>
        </p:txBody>
      </p:sp>
      <p:grpSp>
        <p:nvGrpSpPr>
          <p:cNvPr id="3" name="Groupe 124"/>
          <p:cNvGrpSpPr/>
          <p:nvPr/>
        </p:nvGrpSpPr>
        <p:grpSpPr>
          <a:xfrm>
            <a:off x="6156176" y="3150494"/>
            <a:ext cx="2016224" cy="782562"/>
            <a:chOff x="1547664" y="2924944"/>
            <a:chExt cx="2952328" cy="926578"/>
          </a:xfrm>
        </p:grpSpPr>
        <p:sp>
          <p:nvSpPr>
            <p:cNvPr id="75" name="Ellipse 74"/>
            <p:cNvSpPr/>
            <p:nvPr/>
          </p:nvSpPr>
          <p:spPr>
            <a:xfrm>
              <a:off x="3608723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Ellipse 75"/>
            <p:cNvSpPr/>
            <p:nvPr/>
          </p:nvSpPr>
          <p:spPr>
            <a:xfrm>
              <a:off x="3256835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/>
            <p:cNvSpPr/>
            <p:nvPr/>
          </p:nvSpPr>
          <p:spPr>
            <a:xfrm>
              <a:off x="1849282" y="357686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050361" y="292494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50901" y="2979876"/>
              <a:ext cx="351888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553059" y="2979876"/>
              <a:ext cx="351888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2T</a:t>
              </a:r>
              <a:endParaRPr lang="fr-FR" sz="12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547664" y="308974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547664" y="352919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648203" y="319960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916195" y="363906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150901" y="363906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547664" y="363906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899552" y="352919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956074" y="2984252"/>
              <a:ext cx="709211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707904" y="2984252"/>
              <a:ext cx="709211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4T</a:t>
              </a:r>
              <a:endParaRPr lang="fr-FR" sz="1200" dirty="0"/>
            </a:p>
          </p:txBody>
        </p:sp>
      </p:grpSp>
      <p:grpSp>
        <p:nvGrpSpPr>
          <p:cNvPr id="5" name="Groupe 140"/>
          <p:cNvGrpSpPr/>
          <p:nvPr/>
        </p:nvGrpSpPr>
        <p:grpSpPr>
          <a:xfrm>
            <a:off x="6156176" y="4230614"/>
            <a:ext cx="2016224" cy="782562"/>
            <a:chOff x="3379614" y="4017764"/>
            <a:chExt cx="2952328" cy="926578"/>
          </a:xfrm>
        </p:grpSpPr>
        <p:sp>
          <p:nvSpPr>
            <p:cNvPr id="113" name="Ellipse 112"/>
            <p:cNvSpPr/>
            <p:nvPr/>
          </p:nvSpPr>
          <p:spPr>
            <a:xfrm>
              <a:off x="5440673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Ellipse 113"/>
            <p:cNvSpPr/>
            <p:nvPr/>
          </p:nvSpPr>
          <p:spPr>
            <a:xfrm>
              <a:off x="5088785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Ellipse 114"/>
            <p:cNvSpPr/>
            <p:nvPr/>
          </p:nvSpPr>
          <p:spPr>
            <a:xfrm>
              <a:off x="3681232" y="4669682"/>
              <a:ext cx="284841" cy="27466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882311" y="4017764"/>
              <a:ext cx="2449631" cy="60425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379614" y="4182560"/>
              <a:ext cx="432048" cy="43945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379614" y="4622017"/>
              <a:ext cx="2880320" cy="10986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480153" y="4292424"/>
              <a:ext cx="113936" cy="1647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748145" y="4731881"/>
              <a:ext cx="335176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982851" y="4731881"/>
              <a:ext cx="1083809" cy="5413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379614" y="4731881"/>
              <a:ext cx="284841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731502" y="4622017"/>
              <a:ext cx="2335694" cy="549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936628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535789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129014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200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730478" y="4077072"/>
              <a:ext cx="552967" cy="4943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3T</a:t>
              </a:r>
              <a:endParaRPr lang="fr-FR" sz="1400" dirty="0"/>
            </a:p>
          </p:txBody>
        </p:sp>
      </p:grpSp>
      <p:sp>
        <p:nvSpPr>
          <p:cNvPr id="72" name="ZoneTexte 71"/>
          <p:cNvSpPr txBox="1"/>
          <p:nvPr/>
        </p:nvSpPr>
        <p:spPr>
          <a:xfrm>
            <a:off x="5580112" y="1484784"/>
            <a:ext cx="35638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Les résultats</a:t>
            </a:r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sp>
        <p:nvSpPr>
          <p:cNvPr id="90" name="ZoneTexte 89"/>
          <p:cNvSpPr txBox="1"/>
          <p:nvPr/>
        </p:nvSpPr>
        <p:spPr>
          <a:xfrm>
            <a:off x="539552" y="1988840"/>
            <a:ext cx="439248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/>
              <a:t>Soit une instance avec 100 commandes réparties uniformément :</a:t>
            </a:r>
          </a:p>
          <a:p>
            <a:pPr algn="just"/>
            <a:endParaRPr lang="fr-FR" sz="2000" b="1" dirty="0" smtClean="0"/>
          </a:p>
          <a:p>
            <a:pPr algn="just"/>
            <a:endParaRPr lang="fr-FR" sz="2000" dirty="0" smtClean="0"/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graphicFrame>
        <p:nvGraphicFramePr>
          <p:cNvPr id="38" name="Tableau 37"/>
          <p:cNvGraphicFramePr>
            <a:graphicFrameLocks noGrp="1"/>
          </p:cNvGraphicFramePr>
          <p:nvPr/>
        </p:nvGraphicFramePr>
        <p:xfrm>
          <a:off x="323528" y="3068960"/>
          <a:ext cx="5472608" cy="175260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969664"/>
                <a:gridCol w="1766640"/>
                <a:gridCol w="1368152"/>
                <a:gridCol w="1368152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Nb</a:t>
                      </a:r>
                      <a:r>
                        <a:rPr lang="fr-FR" baseline="0" dirty="0" smtClean="0"/>
                        <a:t> camions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Nb cmd urgentes /30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Nb cmd</a:t>
                      </a:r>
                      <a:r>
                        <a:rPr lang="fr-FR" baseline="0" dirty="0" smtClean="0"/>
                        <a:t> non urgentes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Taux de remplissage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68%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70%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67%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ZoneTexte 38"/>
          <p:cNvSpPr txBox="1"/>
          <p:nvPr/>
        </p:nvSpPr>
        <p:spPr>
          <a:xfrm>
            <a:off x="539552" y="1988840"/>
            <a:ext cx="439248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/>
              <a:t>Soit une instance avec 100 commandes réparties  non uniformément :</a:t>
            </a:r>
          </a:p>
          <a:p>
            <a:pPr algn="just"/>
            <a:endParaRPr lang="fr-FR" sz="2000" b="1" dirty="0" smtClean="0"/>
          </a:p>
          <a:p>
            <a:pPr algn="just"/>
            <a:endParaRPr lang="fr-FR" sz="2000" dirty="0" smtClean="0"/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  <p:graphicFrame>
        <p:nvGraphicFramePr>
          <p:cNvPr id="40" name="Tableau 39"/>
          <p:cNvGraphicFramePr>
            <a:graphicFrameLocks noGrp="1"/>
          </p:cNvGraphicFramePr>
          <p:nvPr/>
        </p:nvGraphicFramePr>
        <p:xfrm>
          <a:off x="323528" y="3068960"/>
          <a:ext cx="5472608" cy="175260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969664"/>
                <a:gridCol w="1766640"/>
                <a:gridCol w="1368152"/>
                <a:gridCol w="1368152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Nb</a:t>
                      </a:r>
                      <a:r>
                        <a:rPr lang="fr-FR" baseline="0" dirty="0" smtClean="0"/>
                        <a:t> camions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Nb cmd urgentes /30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Nb cmd</a:t>
                      </a:r>
                      <a:r>
                        <a:rPr lang="fr-FR" baseline="0" dirty="0" smtClean="0"/>
                        <a:t> non urgentes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Taux de remplissage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76%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76%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74%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1" name="Groupe 40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42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44" name="Rectangle à coins arrondis 43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45" name="Rectangle à coins arrondis 44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46" name="Rectangle à coins arrondis 45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47" name="Rectangle à coins arrondis 46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48" name="Rectangle à coins arrondis 47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43" name="Rectangle à coins arrondis 42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49" name="ZoneTexte 48"/>
          <p:cNvSpPr txBox="1"/>
          <p:nvPr/>
        </p:nvSpPr>
        <p:spPr>
          <a:xfrm>
            <a:off x="179512" y="6453336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Estimation </a:t>
            </a:r>
            <a:r>
              <a:rPr lang="fr-FR" i="1" dirty="0" smtClean="0">
                <a:solidFill>
                  <a:schemeClr val="bg1"/>
                </a:solidFill>
              </a:rPr>
              <a:t>stock           </a:t>
            </a:r>
            <a:r>
              <a:rPr lang="fr-FR" sz="2400" b="1" i="1" dirty="0" smtClean="0">
                <a:solidFill>
                  <a:schemeClr val="bg1"/>
                </a:solidFill>
              </a:rPr>
              <a:t>Optimisation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tournées</a:t>
            </a:r>
            <a:r>
              <a:rPr lang="fr-FR" sz="2000" i="1" dirty="0" smtClean="0">
                <a:solidFill>
                  <a:schemeClr val="bg1"/>
                </a:solidFill>
              </a:rPr>
              <a:t>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52/65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Optimisation des tournées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7092280" cy="41411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6" name="Groupe 5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7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9" name="Rectangle à coins arrondis 8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10" name="Rectangle à coins arrondis 9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11" name="Rectangle à coins arrondis 10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12" name="Rectangle à coins arrondis 11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13" name="Rectangle à coins arrondis 12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8" name="Rectangle à coins arrondis 7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179512" y="6453336"/>
            <a:ext cx="8712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Estimation stock	</a:t>
            </a:r>
            <a:r>
              <a:rPr lang="fr-FR" sz="2400" b="1" i="1" dirty="0" smtClean="0">
                <a:solidFill>
                  <a:schemeClr val="bg1"/>
                </a:solidFill>
              </a:rPr>
              <a:t>Optimisation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tournées</a:t>
            </a:r>
            <a:r>
              <a:rPr lang="fr-FR" sz="2000" i="1" dirty="0" smtClean="0">
                <a:solidFill>
                  <a:schemeClr val="bg1"/>
                </a:solidFill>
              </a:rPr>
              <a:t>          </a:t>
            </a:r>
            <a:r>
              <a:rPr lang="fr-FR" i="1" dirty="0" smtClean="0">
                <a:solidFill>
                  <a:schemeClr val="bg1"/>
                </a:solidFill>
              </a:rPr>
              <a:t>API Google				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53/65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API Google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pPr algn="just"/>
            <a:r>
              <a:rPr lang="fr-FR" sz="2000" dirty="0" smtClean="0"/>
              <a:t>Affichage coloré des niveaux de stocks sur une carte </a:t>
            </a:r>
            <a:r>
              <a:rPr lang="fr-FR" sz="2000" dirty="0" err="1" smtClean="0"/>
              <a:t>google</a:t>
            </a:r>
            <a:endParaRPr lang="fr-FR" sz="2000" dirty="0" smtClean="0"/>
          </a:p>
          <a:p>
            <a:pPr algn="just"/>
            <a:r>
              <a:rPr lang="fr-FR" sz="2000" dirty="0" smtClean="0"/>
              <a:t>Récupération de la latitude et de la longitude à partir des adresses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Problème : Licence payante pour les sites sécurisés</a:t>
            </a:r>
          </a:p>
          <a:p>
            <a:endParaRPr lang="fr-FR" dirty="0"/>
          </a:p>
        </p:txBody>
      </p:sp>
      <p:pic>
        <p:nvPicPr>
          <p:cNvPr id="2050" name="Picture 2" descr="C:\Users\Naoufal\AppData\Local\Temp\Rar$DR51.480\carte pi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412776"/>
            <a:ext cx="4935045" cy="381874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6" name="Groupe 5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7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9" name="Rectangle à coins arrondis 8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10" name="Rectangle à coins arrondis 9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11" name="Rectangle à coins arrondis 10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Réalisation</a:t>
                </a:r>
              </a:p>
            </p:txBody>
          </p:sp>
          <p:sp>
            <p:nvSpPr>
              <p:cNvPr id="12" name="Rectangle à coins arrondis 11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13" name="Rectangle à coins arrondis 12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8" name="Rectangle à coins arrondis 7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179512" y="6453336"/>
            <a:ext cx="8712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chemeClr val="bg1"/>
                </a:solidFill>
              </a:rPr>
              <a:t>Suivi client       </a:t>
            </a:r>
            <a:r>
              <a:rPr lang="fr-FR" i="1" dirty="0" smtClean="0">
                <a:solidFill>
                  <a:schemeClr val="bg1"/>
                </a:solidFill>
              </a:rPr>
              <a:t>BD          Estimation stock	Optimisation </a:t>
            </a:r>
            <a:r>
              <a:rPr lang="fr-FR" i="1" dirty="0" smtClean="0">
                <a:solidFill>
                  <a:schemeClr val="bg1"/>
                </a:solidFill>
              </a:rPr>
              <a:t>tournées         </a:t>
            </a:r>
            <a:r>
              <a:rPr lang="fr-FR" sz="2400" b="1" i="1" dirty="0" smtClean="0">
                <a:solidFill>
                  <a:schemeClr val="bg1"/>
                </a:solidFill>
              </a:rPr>
              <a:t>API Google</a:t>
            </a:r>
            <a:r>
              <a:rPr lang="fr-FR" i="1" dirty="0" smtClean="0">
                <a:solidFill>
                  <a:schemeClr val="bg1"/>
                </a:solidFill>
              </a:rPr>
              <a:t>				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54/65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4544" y="1628800"/>
            <a:ext cx="9504040" cy="1470025"/>
          </a:xfrm>
        </p:spPr>
        <p:txBody>
          <a:bodyPr>
            <a:normAutofit/>
          </a:bodyPr>
          <a:lstStyle/>
          <a:p>
            <a:pPr algn="l"/>
            <a:r>
              <a:rPr lang="fr-FR" sz="4000" u="sng" dirty="0" smtClean="0"/>
              <a:t>Démonstration                                                     .</a:t>
            </a:r>
            <a:endParaRPr lang="fr-FR" sz="3600" u="sng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19457"/>
          <a:stretch>
            <a:fillRect/>
          </a:stretch>
        </p:blipFill>
        <p:spPr bwMode="auto">
          <a:xfrm rot="302790">
            <a:off x="7133771" y="5526444"/>
            <a:ext cx="1891887" cy="102672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21000000" lon="1200000" rev="0"/>
            </a:camera>
            <a:lightRig rig="harsh" dir="t">
              <a:rot lat="0" lon="0" rev="16200000"/>
            </a:lightRig>
          </a:scene3d>
          <a:sp3d extrusionH="254000" contourW="19050" prstMaterial="flat">
            <a:bevelB w="82550" h="44450"/>
            <a:contourClr>
              <a:srgbClr val="FFFFFF"/>
            </a:contourClr>
          </a:sp3d>
        </p:spPr>
      </p:pic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4544" y="1628800"/>
            <a:ext cx="9504040" cy="1470025"/>
          </a:xfrm>
        </p:spPr>
        <p:txBody>
          <a:bodyPr>
            <a:normAutofit/>
          </a:bodyPr>
          <a:lstStyle/>
          <a:p>
            <a:pPr algn="l"/>
            <a:r>
              <a:rPr lang="fr-FR" sz="4000" u="sng" dirty="0" smtClean="0"/>
              <a:t>Résultats                                                                .</a:t>
            </a:r>
            <a:endParaRPr lang="fr-FR" sz="3600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7920880" cy="2880320"/>
          </a:xfrm>
        </p:spPr>
        <p:txBody>
          <a:bodyPr>
            <a:normAutofit/>
          </a:bodyPr>
          <a:lstStyle/>
          <a:p>
            <a:pPr algn="l"/>
            <a:endParaRPr lang="en-US" cap="small" dirty="0" smtClean="0">
              <a:solidFill>
                <a:srgbClr val="FFFFFF"/>
              </a:solidFill>
              <a:cs typeface="Times New Roman"/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en-US" cap="small" dirty="0" smtClean="0">
                <a:solidFill>
                  <a:srgbClr val="FFFFFF"/>
                </a:solidFill>
                <a:cs typeface="Times New Roman"/>
              </a:rPr>
              <a:t>Les tests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cap="small" dirty="0" smtClean="0">
                <a:solidFill>
                  <a:srgbClr val="FFFFFF"/>
                </a:solidFill>
                <a:cs typeface="Times New Roman"/>
              </a:rPr>
              <a:t>Les points </a:t>
            </a:r>
            <a:r>
              <a:rPr lang="en-US" cap="small" dirty="0" err="1" smtClean="0">
                <a:solidFill>
                  <a:srgbClr val="FFFFFF"/>
                </a:solidFill>
                <a:cs typeface="Times New Roman"/>
              </a:rPr>
              <a:t>positifs</a:t>
            </a:r>
            <a:endParaRPr lang="en-US" cap="small" dirty="0" smtClean="0">
              <a:solidFill>
                <a:srgbClr val="FFFFFF"/>
              </a:solidFill>
              <a:cs typeface="Times New Roman"/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en-US" cap="small" dirty="0" err="1" smtClean="0">
                <a:solidFill>
                  <a:srgbClr val="FFFFFF"/>
                </a:solidFill>
                <a:cs typeface="Times New Roman"/>
              </a:rPr>
              <a:t>L’avenir</a:t>
            </a:r>
            <a:endParaRPr lang="en-US" cap="small" dirty="0" smtClean="0">
              <a:solidFill>
                <a:srgbClr val="FFFFFF"/>
              </a:solidFill>
              <a:cs typeface="Times New Roman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19457"/>
          <a:stretch>
            <a:fillRect/>
          </a:stretch>
        </p:blipFill>
        <p:spPr bwMode="auto">
          <a:xfrm rot="302790">
            <a:off x="7133771" y="5526444"/>
            <a:ext cx="1891887" cy="102672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21000000" lon="1200000" rev="0"/>
            </a:camera>
            <a:lightRig rig="harsh" dir="t">
              <a:rot lat="0" lon="0" rev="16200000"/>
            </a:lightRig>
          </a:scene3d>
          <a:sp3d extrusionH="254000" contourW="19050" prstMaterial="flat">
            <a:bevelB w="82550" h="444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161320"/>
            <a:ext cx="8229600" cy="4525963"/>
          </a:xfrm>
        </p:spPr>
        <p:txBody>
          <a:bodyPr>
            <a:normAutofit/>
          </a:bodyPr>
          <a:lstStyle/>
          <a:p>
            <a:pPr marL="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600" dirty="0" smtClean="0"/>
              <a:t>2 projets longtemps séparés : stock/tournée</a:t>
            </a:r>
          </a:p>
          <a:p>
            <a:pPr marL="637200"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bg1"/>
                </a:solidFill>
              </a:rPr>
              <a:t>Test unitaires</a:t>
            </a:r>
          </a:p>
          <a:p>
            <a:pPr marL="637200"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bg1"/>
                </a:solidFill>
              </a:rPr>
              <a:t>Test globaux </a:t>
            </a:r>
          </a:p>
          <a:p>
            <a:pPr marL="637200"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bg1"/>
                </a:solidFill>
              </a:rPr>
              <a:t>Test d’intégration</a:t>
            </a:r>
          </a:p>
          <a:p>
            <a:pPr>
              <a:buNone/>
            </a:pPr>
            <a:r>
              <a:rPr lang="fr-FR" sz="2600" dirty="0" smtClean="0"/>
              <a:t>Difficultés propre à l’architecture </a:t>
            </a:r>
            <a:r>
              <a:rPr lang="fr-FR" sz="2600" dirty="0" err="1" smtClean="0"/>
              <a:t>Client-Serveur</a:t>
            </a:r>
            <a:endParaRPr lang="fr-FR" sz="2600" dirty="0" smtClean="0"/>
          </a:p>
          <a:p>
            <a:pPr marL="637200"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bg1"/>
                </a:solidFill>
              </a:rPr>
              <a:t>Différents navigateurs, différentes options</a:t>
            </a:r>
          </a:p>
          <a:p>
            <a:pPr marL="637200"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bg1"/>
                </a:solidFill>
              </a:rPr>
              <a:t>Architecture complexe utilisant les communications web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Test	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7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9" name="Rectangle à coins arrondis 8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10" name="Rectangle à coins arrondis 9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11" name="Rectangle à coins arrondis 10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Réalisation</a:t>
                </a:r>
              </a:p>
            </p:txBody>
          </p:sp>
          <p:sp>
            <p:nvSpPr>
              <p:cNvPr id="12" name="Rectangle à coins arrondis 11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Résultats</a:t>
                </a:r>
              </a:p>
            </p:txBody>
          </p:sp>
          <p:sp>
            <p:nvSpPr>
              <p:cNvPr id="13" name="Rectangle à coins arrondis 12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8" name="Rectangle à coins arrondis 7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79512" y="645333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>
                <a:solidFill>
                  <a:schemeClr val="bg1"/>
                </a:solidFill>
              </a:rPr>
              <a:t>Les tests</a:t>
            </a:r>
            <a:r>
              <a:rPr lang="fr-FR" sz="2000" b="1" i="1" dirty="0" smtClean="0">
                <a:solidFill>
                  <a:schemeClr val="bg1"/>
                </a:solidFill>
              </a:rPr>
              <a:t>	</a:t>
            </a:r>
            <a:r>
              <a:rPr lang="fr-FR" i="1" dirty="0" smtClean="0">
                <a:solidFill>
                  <a:schemeClr val="bg1"/>
                </a:solidFill>
              </a:rPr>
              <a:t>	Les points positifs		L’avenir			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57/65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Les points positifs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fr-FR" sz="2600" dirty="0" smtClean="0"/>
              <a:t>Pour des clients spécifiques vous pouvez contrôler précisément le niveau de stocks</a:t>
            </a:r>
          </a:p>
          <a:p>
            <a:pPr marL="637200"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bg1"/>
                </a:solidFill>
              </a:rPr>
              <a:t>Visite des commerciaux faites aux moments clefs </a:t>
            </a:r>
          </a:p>
          <a:p>
            <a:pPr marL="637200"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bg1"/>
                </a:solidFill>
              </a:rPr>
              <a:t>Mise en place pour certains clients de gestion du stock entièrement par GAIC</a:t>
            </a:r>
          </a:p>
          <a:p>
            <a:pPr marL="637200"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bg1"/>
                </a:solidFill>
              </a:rPr>
              <a:t>Anticipation des dépannages</a:t>
            </a:r>
          </a:p>
          <a:p>
            <a:pPr marL="637200" lvl="1" indent="-457200">
              <a:spcAft>
                <a:spcPts val="600"/>
              </a:spcAft>
              <a:buFont typeface="Arial" pitchFamily="34" charset="0"/>
              <a:buChar char="•"/>
            </a:pPr>
            <a:endParaRPr lang="fr-FR" sz="2200" dirty="0" smtClean="0">
              <a:solidFill>
                <a:schemeClr val="bg1"/>
              </a:solidFill>
            </a:endParaRPr>
          </a:p>
          <a:p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6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8" name="Rectangle à coins arrondis 7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9" name="Rectangle à coins arrondis 8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10" name="Rectangle à coins arrondis 9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Réalisation</a:t>
                </a:r>
              </a:p>
            </p:txBody>
          </p:sp>
          <p:sp>
            <p:nvSpPr>
              <p:cNvPr id="11" name="Rectangle à coins arrondis 10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Résultats</a:t>
                </a:r>
              </a:p>
            </p:txBody>
          </p:sp>
          <p:sp>
            <p:nvSpPr>
              <p:cNvPr id="12" name="Rectangle à coins arrondis 11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7" name="Rectangle à coins arrondis 6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179512" y="6453336"/>
            <a:ext cx="8712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bg1"/>
                </a:solidFill>
              </a:rPr>
              <a:t>Les tests</a:t>
            </a:r>
            <a:r>
              <a:rPr lang="fr-FR" i="1" dirty="0" smtClean="0">
                <a:solidFill>
                  <a:schemeClr val="bg1"/>
                </a:solidFill>
              </a:rPr>
              <a:t>			</a:t>
            </a:r>
            <a:r>
              <a:rPr lang="fr-FR" sz="2400" b="1" i="1" dirty="0" smtClean="0">
                <a:solidFill>
                  <a:schemeClr val="bg1"/>
                </a:solidFill>
              </a:rPr>
              <a:t>Les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points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positifs</a:t>
            </a:r>
            <a:r>
              <a:rPr lang="fr-FR" i="1" dirty="0" smtClean="0">
                <a:solidFill>
                  <a:schemeClr val="bg1"/>
                </a:solidFill>
              </a:rPr>
              <a:t>		L’avenir			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58/65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Les points positifs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800" dirty="0" smtClean="0"/>
              <a:t>Optimisation efficace sur le long terme</a:t>
            </a:r>
          </a:p>
          <a:p>
            <a:pPr marL="637200"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bg1"/>
                </a:solidFill>
              </a:rPr>
              <a:t>Performance relative s’il y a autant de commandes urgentes que de places dans les camions</a:t>
            </a:r>
          </a:p>
          <a:p>
            <a:pPr marL="637200"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bg1"/>
                </a:solidFill>
              </a:rPr>
              <a:t>Très efficace si la flexibilité est plus élevée: optimisation sur un très grand nombre de commandes « moins urgente »</a:t>
            </a:r>
          </a:p>
          <a:p>
            <a:pPr marL="637200"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bg1"/>
                </a:solidFill>
              </a:rPr>
              <a:t>Permet de prendre de l’avance sur le planning des livraisons</a:t>
            </a:r>
          </a:p>
          <a:p>
            <a:pPr marL="637200"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fr-FR" sz="2200" dirty="0" smtClean="0">
                <a:solidFill>
                  <a:schemeClr val="bg1"/>
                </a:solidFill>
              </a:rPr>
              <a:t>Outil supplémentaire à la disposition de l’Organisateur des tournées</a:t>
            </a:r>
          </a:p>
          <a:p>
            <a:pPr marL="637200" lvl="1" indent="-457200">
              <a:spcAft>
                <a:spcPts val="600"/>
              </a:spcAft>
              <a:buFont typeface="Arial" pitchFamily="34" charset="0"/>
              <a:buChar char="•"/>
            </a:pPr>
            <a:endParaRPr lang="fr-FR" sz="2200" dirty="0" smtClean="0">
              <a:solidFill>
                <a:schemeClr val="bg1"/>
              </a:solidFill>
            </a:endParaRPr>
          </a:p>
          <a:p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6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8" name="Rectangle à coins arrondis 7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9" name="Rectangle à coins arrondis 8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10" name="Rectangle à coins arrondis 9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Réalisation</a:t>
                </a:r>
              </a:p>
            </p:txBody>
          </p:sp>
          <p:sp>
            <p:nvSpPr>
              <p:cNvPr id="11" name="Rectangle à coins arrondis 10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Résultats</a:t>
                </a:r>
              </a:p>
            </p:txBody>
          </p:sp>
          <p:sp>
            <p:nvSpPr>
              <p:cNvPr id="12" name="Rectangle à coins arrondis 11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7" name="Rectangle à coins arrondis 6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179512" y="6453336"/>
            <a:ext cx="8712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bg1"/>
                </a:solidFill>
              </a:rPr>
              <a:t>Les tests</a:t>
            </a:r>
            <a:r>
              <a:rPr lang="fr-FR" i="1" dirty="0" smtClean="0">
                <a:solidFill>
                  <a:schemeClr val="bg1"/>
                </a:solidFill>
              </a:rPr>
              <a:t>			</a:t>
            </a:r>
            <a:r>
              <a:rPr lang="fr-FR" sz="2400" b="1" i="1" dirty="0" smtClean="0">
                <a:solidFill>
                  <a:schemeClr val="bg1"/>
                </a:solidFill>
              </a:rPr>
              <a:t>Les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points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positifs</a:t>
            </a:r>
            <a:r>
              <a:rPr lang="fr-FR" i="1" dirty="0" smtClean="0">
                <a:solidFill>
                  <a:schemeClr val="bg1"/>
                </a:solidFill>
              </a:rPr>
              <a:t>		L’avenir			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59/65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Entreprise partenaire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8640"/>
            <a:ext cx="3705412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4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80" name="Picture 8" descr="C:\Users\Fabrice\Desktop\recolt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3384376" cy="1156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C:\Users\Fabrice\Desktop\distribuer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84984"/>
            <a:ext cx="3384376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C:\Users\Fabrice\Desktop\alimentation.jpeg"/>
          <p:cNvPicPr>
            <a:picLocks noChangeAspect="1" noChangeArrowheads="1"/>
          </p:cNvPicPr>
          <p:nvPr/>
        </p:nvPicPr>
        <p:blipFill>
          <a:blip r:embed="rId5" cstate="print"/>
          <a:srcRect r="6799"/>
          <a:stretch>
            <a:fillRect/>
          </a:stretch>
        </p:blipFill>
        <p:spPr bwMode="auto">
          <a:xfrm>
            <a:off x="323528" y="2204864"/>
            <a:ext cx="3384376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251520" y="2192164"/>
            <a:ext cx="8100392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83" name="Picture 11" descr="C:\Users\Fabrice\Desktop\meunerie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365104"/>
            <a:ext cx="3384376" cy="112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3995936" y="1279301"/>
            <a:ext cx="8229600" cy="4525963"/>
          </a:xfrm>
        </p:spPr>
        <p:txBody>
          <a:bodyPr/>
          <a:lstStyle/>
          <a:p>
            <a:pPr>
              <a:spcBef>
                <a:spcPts val="5400"/>
              </a:spcBef>
              <a:buNone/>
            </a:pPr>
            <a:r>
              <a:rPr lang="fr-FR" dirty="0" smtClean="0"/>
              <a:t>Collecte</a:t>
            </a:r>
          </a:p>
          <a:p>
            <a:pPr>
              <a:spcBef>
                <a:spcPts val="5400"/>
              </a:spcBef>
              <a:buNone/>
            </a:pPr>
            <a:r>
              <a:rPr lang="fr-FR" dirty="0" smtClean="0"/>
              <a:t>Alimentation pour bétail</a:t>
            </a:r>
          </a:p>
          <a:p>
            <a:pPr>
              <a:spcBef>
                <a:spcPts val="5400"/>
              </a:spcBef>
              <a:buNone/>
            </a:pPr>
            <a:r>
              <a:rPr lang="fr-FR" dirty="0" smtClean="0"/>
              <a:t>Approvisionnement</a:t>
            </a:r>
          </a:p>
          <a:p>
            <a:pPr>
              <a:spcBef>
                <a:spcPts val="5400"/>
              </a:spcBef>
              <a:buNone/>
            </a:pPr>
            <a:r>
              <a:rPr lang="fr-FR" dirty="0" smtClean="0"/>
              <a:t>Meunerie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25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27" name="Rectangle à coins arrondis 26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28" name="Rectangle à coins arrondis 27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Contexte</a:t>
                </a:r>
              </a:p>
            </p:txBody>
          </p:sp>
          <p:sp>
            <p:nvSpPr>
              <p:cNvPr id="29" name="Rectangle à coins arrondis 28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Réalisation</a:t>
                </a:r>
              </a:p>
            </p:txBody>
          </p:sp>
          <p:sp>
            <p:nvSpPr>
              <p:cNvPr id="30" name="Rectangle à coins arrondis 29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31" name="Rectangle à coins arrondis 30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26" name="Rectangle à coins arrondis 25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2123728" y="6453336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Filière LOAD		</a:t>
            </a:r>
            <a:r>
              <a:rPr lang="fr-FR" sz="2400" b="1" i="1" dirty="0" smtClean="0">
                <a:solidFill>
                  <a:schemeClr val="bg1"/>
                </a:solidFill>
              </a:rPr>
              <a:t>Entreprise GAIC</a:t>
            </a:r>
            <a:r>
              <a:rPr lang="fr-FR" i="1" dirty="0" smtClean="0">
                <a:solidFill>
                  <a:schemeClr val="bg1"/>
                </a:solidFill>
              </a:rPr>
              <a:t>	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6/65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L’avenir</a:t>
            </a:r>
            <a:endParaRPr lang="fr-FR" dirty="0"/>
          </a:p>
        </p:txBody>
      </p:sp>
      <p:sp>
        <p:nvSpPr>
          <p:cNvPr id="52" name="Rectangle 51"/>
          <p:cNvSpPr/>
          <p:nvPr/>
        </p:nvSpPr>
        <p:spPr>
          <a:xfrm>
            <a:off x="1043608" y="1268760"/>
            <a:ext cx="7056784" cy="3908762"/>
          </a:xfrm>
          <a:prstGeom prst="rect">
            <a:avLst/>
          </a:prstGeom>
          <a:noFill/>
          <a:ln>
            <a:noFill/>
          </a:ln>
          <a:effectLst>
            <a:outerShdw blurRad="45720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 wrap="square">
            <a:spAutoFit/>
          </a:bodyPr>
          <a:lstStyle/>
          <a:p>
            <a:pPr marL="637200" indent="-457200">
              <a:spcAft>
                <a:spcPts val="600"/>
              </a:spcAft>
            </a:pPr>
            <a:r>
              <a:rPr lang="fr-FR" sz="2400" dirty="0" smtClean="0"/>
              <a:t>Limites liées à l’algorithme</a:t>
            </a:r>
            <a:endParaRPr lang="fr-FR" sz="2000" dirty="0" smtClean="0"/>
          </a:p>
          <a:p>
            <a:pPr marL="63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</a:rPr>
              <a:t>Distances orthodromiques</a:t>
            </a:r>
          </a:p>
          <a:p>
            <a:pPr marL="63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</a:rPr>
              <a:t>Méthode de remplissage tolère une cuve avec un faible taux de remplissage</a:t>
            </a:r>
          </a:p>
          <a:p>
            <a:pPr marL="637200" indent="-457200">
              <a:spcAft>
                <a:spcPts val="600"/>
              </a:spcAft>
            </a:pPr>
            <a:r>
              <a:rPr lang="fr-FR" sz="2400" dirty="0" smtClean="0"/>
              <a:t>Limites liées à l’application</a:t>
            </a:r>
            <a:endParaRPr lang="fr-FR" sz="2000" dirty="0" smtClean="0"/>
          </a:p>
          <a:p>
            <a:pPr marL="63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</a:rPr>
              <a:t>Fonction d’estimation de stocks</a:t>
            </a:r>
          </a:p>
          <a:p>
            <a:pPr marL="63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</a:rPr>
              <a:t>Synchronisation de la base de données</a:t>
            </a:r>
          </a:p>
          <a:p>
            <a:pPr marL="63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</a:rPr>
              <a:t>Couplage de l’application Web avec </a:t>
            </a:r>
            <a:r>
              <a:rPr lang="fr-FR" sz="2000" dirty="0" err="1" smtClean="0">
                <a:solidFill>
                  <a:schemeClr val="bg1"/>
                </a:solidFill>
              </a:rPr>
              <a:t>Asape</a:t>
            </a:r>
            <a:endParaRPr lang="fr-FR" sz="2000" dirty="0" smtClean="0">
              <a:solidFill>
                <a:schemeClr val="bg1"/>
              </a:solidFill>
            </a:endParaRPr>
          </a:p>
          <a:p>
            <a:pPr marL="63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</a:rPr>
              <a:t>Amélioration continue sur 3 mois d’utilisation</a:t>
            </a:r>
          </a:p>
          <a:p>
            <a:pPr marL="637200" indent="-457200">
              <a:spcAft>
                <a:spcPts val="600"/>
              </a:spcAft>
            </a:pPr>
            <a:endParaRPr lang="fr-FR" sz="2000" dirty="0" smtClean="0">
              <a:solidFill>
                <a:schemeClr val="bg1"/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14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16" name="Rectangle à coins arrondis 15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17" name="Rectangle à coins arrondis 16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18" name="Rectangle à coins arrondis 17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Réalisation</a:t>
                </a:r>
              </a:p>
            </p:txBody>
          </p:sp>
          <p:sp>
            <p:nvSpPr>
              <p:cNvPr id="19" name="Rectangle à coins arrondis 18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Résultats</a:t>
                </a:r>
              </a:p>
            </p:txBody>
          </p:sp>
          <p:sp>
            <p:nvSpPr>
              <p:cNvPr id="20" name="Rectangle à coins arrondis 19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15" name="Rectangle à coins arrondis 14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179512" y="6453336"/>
            <a:ext cx="8712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bg1"/>
                </a:solidFill>
              </a:rPr>
              <a:t>Les tests</a:t>
            </a:r>
            <a:r>
              <a:rPr lang="fr-FR" i="1" dirty="0" smtClean="0">
                <a:solidFill>
                  <a:schemeClr val="bg1"/>
                </a:solidFill>
              </a:rPr>
              <a:t>			Les points positifs		</a:t>
            </a:r>
            <a:r>
              <a:rPr lang="fr-FR" sz="2400" b="1" i="1" dirty="0" smtClean="0">
                <a:solidFill>
                  <a:schemeClr val="bg1"/>
                </a:solidFill>
              </a:rPr>
              <a:t>L’avenir</a:t>
            </a:r>
            <a:r>
              <a:rPr lang="fr-FR" i="1" dirty="0" smtClean="0">
                <a:solidFill>
                  <a:schemeClr val="bg1"/>
                </a:solidFill>
              </a:rPr>
              <a:t>			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60/65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4544" y="1628800"/>
            <a:ext cx="9504040" cy="1470025"/>
          </a:xfrm>
        </p:spPr>
        <p:txBody>
          <a:bodyPr>
            <a:normAutofit/>
          </a:bodyPr>
          <a:lstStyle/>
          <a:p>
            <a:pPr algn="l"/>
            <a:r>
              <a:rPr lang="fr-FR" sz="4000" u="sng" dirty="0" smtClean="0"/>
              <a:t>Déroulement du projet                                     .</a:t>
            </a:r>
            <a:endParaRPr lang="fr-FR" sz="3600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7920880" cy="2880320"/>
          </a:xfrm>
        </p:spPr>
        <p:txBody>
          <a:bodyPr>
            <a:normAutofit/>
          </a:bodyPr>
          <a:lstStyle/>
          <a:p>
            <a:pPr algn="l"/>
            <a:endParaRPr lang="en-US" cap="small" dirty="0" smtClean="0">
              <a:solidFill>
                <a:srgbClr val="FFFFFF"/>
              </a:solidFill>
              <a:cs typeface="Times New Roman"/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en-US" cap="small" dirty="0" err="1" smtClean="0">
                <a:solidFill>
                  <a:srgbClr val="FFFFFF"/>
                </a:solidFill>
                <a:cs typeface="Times New Roman"/>
              </a:rPr>
              <a:t>Organisation</a:t>
            </a:r>
            <a:endParaRPr lang="en-US" cap="small" dirty="0" smtClean="0">
              <a:solidFill>
                <a:srgbClr val="FFFFFF"/>
              </a:solidFill>
              <a:cs typeface="Times New Roman"/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en-US" cap="small" dirty="0" err="1" smtClean="0">
                <a:solidFill>
                  <a:srgbClr val="FFFFFF"/>
                </a:solidFill>
                <a:cs typeface="Times New Roman"/>
              </a:rPr>
              <a:t>Gestion</a:t>
            </a:r>
            <a:r>
              <a:rPr lang="en-US" cap="small" dirty="0" smtClean="0">
                <a:solidFill>
                  <a:srgbClr val="FFFFFF"/>
                </a:solidFill>
                <a:cs typeface="Times New Roman"/>
              </a:rPr>
              <a:t> du temps</a:t>
            </a:r>
          </a:p>
          <a:p>
            <a:pPr marL="514350" indent="-514350" algn="l"/>
            <a:endParaRPr lang="en-US" cap="small" dirty="0" smtClean="0">
              <a:solidFill>
                <a:srgbClr val="FFFFFF"/>
              </a:solidFill>
              <a:cs typeface="Times New Roman"/>
            </a:endParaRPr>
          </a:p>
          <a:p>
            <a:pPr marL="514350" indent="-514350" algn="l"/>
            <a:endParaRPr lang="fr-FR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19457"/>
          <a:stretch>
            <a:fillRect/>
          </a:stretch>
        </p:blipFill>
        <p:spPr bwMode="auto">
          <a:xfrm rot="302790">
            <a:off x="7133771" y="5526444"/>
            <a:ext cx="1891887" cy="102672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21000000" lon="1200000" rev="0"/>
            </a:camera>
            <a:lightRig rig="harsh" dir="t">
              <a:rot lat="0" lon="0" rev="16200000"/>
            </a:lightRig>
          </a:scene3d>
          <a:sp3d extrusionH="254000" contourW="19050" prstMaterial="flat">
            <a:bevelB w="82550" h="444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e 92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94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114" name="Rectangle à coins arrondis 113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115" name="Rectangle à coins arrondis 114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116" name="Rectangle à coins arrondis 115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Réalisation</a:t>
                </a:r>
              </a:p>
            </p:txBody>
          </p:sp>
          <p:sp>
            <p:nvSpPr>
              <p:cNvPr id="117" name="Rectangle à coins arrondis 116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118" name="Rectangle à coins arrondis 117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95" name="Rectangle à coins arrondis 94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Organisation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 rot="5400000">
            <a:off x="2195736" y="3645024"/>
            <a:ext cx="1080120" cy="648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>
            <a:off x="3311860" y="3969060"/>
            <a:ext cx="792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6200000" flipV="1">
            <a:off x="4211960" y="3645024"/>
            <a:ext cx="1080120" cy="648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755576" y="2708920"/>
            <a:ext cx="1656184" cy="93610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5088756" y="2723434"/>
            <a:ext cx="1656184" cy="93610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7237566" y="2708920"/>
            <a:ext cx="1656184" cy="93610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915816" y="2708920"/>
            <a:ext cx="1656184" cy="93610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3635896" y="764704"/>
            <a:ext cx="2439888" cy="9361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792152" y="29615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small" dirty="0" smtClean="0"/>
              <a:t>Documentation</a:t>
            </a:r>
            <a:endParaRPr lang="fr-FR" b="1" cap="small" dirty="0"/>
          </a:p>
        </p:txBody>
      </p:sp>
      <p:sp>
        <p:nvSpPr>
          <p:cNvPr id="25" name="ZoneTexte 24"/>
          <p:cNvSpPr txBox="1"/>
          <p:nvPr/>
        </p:nvSpPr>
        <p:spPr>
          <a:xfrm>
            <a:off x="2724176" y="287732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cap="small" dirty="0" err="1" smtClean="0"/>
              <a:t>Developpement</a:t>
            </a:r>
            <a:r>
              <a:rPr lang="fr-FR" b="1" cap="small" dirty="0" smtClean="0"/>
              <a:t> WEB</a:t>
            </a:r>
            <a:endParaRPr lang="fr-FR" b="1" cap="small" dirty="0"/>
          </a:p>
        </p:txBody>
      </p:sp>
      <p:sp>
        <p:nvSpPr>
          <p:cNvPr id="26" name="ZoneTexte 25"/>
          <p:cNvSpPr txBox="1"/>
          <p:nvPr/>
        </p:nvSpPr>
        <p:spPr>
          <a:xfrm>
            <a:off x="4896608" y="29859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cap="small" dirty="0" smtClean="0"/>
              <a:t>Base de données</a:t>
            </a:r>
            <a:endParaRPr lang="fr-FR" b="1" cap="small" dirty="0"/>
          </a:p>
        </p:txBody>
      </p:sp>
      <p:sp>
        <p:nvSpPr>
          <p:cNvPr id="27" name="ZoneTexte 26"/>
          <p:cNvSpPr txBox="1"/>
          <p:nvPr/>
        </p:nvSpPr>
        <p:spPr>
          <a:xfrm>
            <a:off x="7092280" y="285467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cap="small" dirty="0" smtClean="0"/>
              <a:t>Moteur d’optimisation</a:t>
            </a:r>
            <a:endParaRPr lang="fr-FR" b="1" cap="small" dirty="0"/>
          </a:p>
        </p:txBody>
      </p:sp>
      <p:sp>
        <p:nvSpPr>
          <p:cNvPr id="28" name="ZoneTexte 27"/>
          <p:cNvSpPr txBox="1"/>
          <p:nvPr/>
        </p:nvSpPr>
        <p:spPr>
          <a:xfrm>
            <a:off x="3804296" y="90872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cap="small" dirty="0" smtClean="0"/>
              <a:t>Outil d’aide à la décision</a:t>
            </a:r>
            <a:endParaRPr lang="fr-FR" sz="2000" b="1" cap="small" dirty="0"/>
          </a:p>
        </p:txBody>
      </p:sp>
      <p:cxnSp>
        <p:nvCxnSpPr>
          <p:cNvPr id="29" name="Connecteur droit 28"/>
          <p:cNvCxnSpPr>
            <a:endCxn id="11" idx="0"/>
          </p:cNvCxnSpPr>
          <p:nvPr/>
        </p:nvCxnSpPr>
        <p:spPr>
          <a:xfrm rot="10800000" flipV="1">
            <a:off x="1583668" y="1556792"/>
            <a:ext cx="2412268" cy="1152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endCxn id="15" idx="0"/>
          </p:cNvCxnSpPr>
          <p:nvPr/>
        </p:nvCxnSpPr>
        <p:spPr>
          <a:xfrm>
            <a:off x="5724128" y="1556792"/>
            <a:ext cx="2341530" cy="1152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endCxn id="8" idx="0"/>
          </p:cNvCxnSpPr>
          <p:nvPr/>
        </p:nvCxnSpPr>
        <p:spPr>
          <a:xfrm rot="5400000">
            <a:off x="3617894" y="1826822"/>
            <a:ext cx="1008112" cy="7560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endCxn id="14" idx="0"/>
          </p:cNvCxnSpPr>
          <p:nvPr/>
        </p:nvCxnSpPr>
        <p:spPr>
          <a:xfrm rot="16200000" flipH="1">
            <a:off x="4985139" y="1791725"/>
            <a:ext cx="1022626" cy="8407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1331640" y="43651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small" dirty="0" smtClean="0"/>
              <a:t>Interfaces</a:t>
            </a:r>
            <a:endParaRPr lang="fr-FR" b="1" cap="small" dirty="0"/>
          </a:p>
        </p:txBody>
      </p:sp>
      <p:sp>
        <p:nvSpPr>
          <p:cNvPr id="45" name="ZoneTexte 44"/>
          <p:cNvSpPr txBox="1"/>
          <p:nvPr/>
        </p:nvSpPr>
        <p:spPr>
          <a:xfrm>
            <a:off x="3203848" y="429309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small" dirty="0" smtClean="0"/>
              <a:t>Estimation des stocks</a:t>
            </a:r>
            <a:endParaRPr lang="fr-FR" b="1" cap="small" dirty="0"/>
          </a:p>
        </p:txBody>
      </p:sp>
      <p:sp>
        <p:nvSpPr>
          <p:cNvPr id="46" name="ZoneTexte 45"/>
          <p:cNvSpPr txBox="1"/>
          <p:nvPr/>
        </p:nvSpPr>
        <p:spPr>
          <a:xfrm>
            <a:off x="5076056" y="44371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small" dirty="0" smtClean="0"/>
              <a:t>API Google</a:t>
            </a:r>
            <a:endParaRPr lang="fr-FR" b="1" cap="small" dirty="0"/>
          </a:p>
        </p:txBody>
      </p:sp>
      <p:grpSp>
        <p:nvGrpSpPr>
          <p:cNvPr id="62" name="Groupe 61"/>
          <p:cNvGrpSpPr/>
          <p:nvPr/>
        </p:nvGrpSpPr>
        <p:grpSpPr>
          <a:xfrm>
            <a:off x="7164288" y="3356992"/>
            <a:ext cx="792088" cy="792088"/>
            <a:chOff x="7164288" y="3789040"/>
            <a:chExt cx="792088" cy="864096"/>
          </a:xfrm>
        </p:grpSpPr>
        <p:sp>
          <p:nvSpPr>
            <p:cNvPr id="30" name="Rectangle 29"/>
            <p:cNvSpPr/>
            <p:nvPr/>
          </p:nvSpPr>
          <p:spPr>
            <a:xfrm>
              <a:off x="7164288" y="3861048"/>
              <a:ext cx="792088" cy="792088"/>
            </a:xfrm>
            <a:prstGeom prst="rect">
              <a:avLst/>
            </a:prstGeom>
            <a:solidFill>
              <a:srgbClr val="777777"/>
            </a:solidFill>
            <a:ln>
              <a:solidFill>
                <a:schemeClr val="tx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1" name="Connecteur droit 30"/>
            <p:cNvCxnSpPr/>
            <p:nvPr/>
          </p:nvCxnSpPr>
          <p:spPr>
            <a:xfrm>
              <a:off x="7236296" y="4077072"/>
              <a:ext cx="5940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7164288" y="3861048"/>
              <a:ext cx="7920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rot="5400000">
              <a:off x="7005273" y="4308101"/>
              <a:ext cx="4620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7164288" y="3789040"/>
              <a:ext cx="726081" cy="819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1050" b="1" dirty="0" smtClean="0"/>
                <a:t>Acteur(s)</a:t>
              </a:r>
            </a:p>
            <a:p>
              <a:r>
                <a:rPr lang="fr-FR" sz="1050" dirty="0" smtClean="0"/>
                <a:t>François</a:t>
              </a:r>
            </a:p>
            <a:p>
              <a:r>
                <a:rPr lang="fr-FR" sz="1050" dirty="0" smtClean="0"/>
                <a:t>Vincent</a:t>
              </a:r>
            </a:p>
            <a:p>
              <a:r>
                <a:rPr lang="fr-FR" sz="1050" dirty="0" smtClean="0"/>
                <a:t>Fabrice</a:t>
              </a:r>
              <a:endParaRPr lang="fr-FR" sz="1050" dirty="0"/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611560" y="3356992"/>
            <a:ext cx="792088" cy="720080"/>
            <a:chOff x="7164288" y="3789040"/>
            <a:chExt cx="792088" cy="864096"/>
          </a:xfrm>
        </p:grpSpPr>
        <p:sp>
          <p:nvSpPr>
            <p:cNvPr id="70" name="Rectangle 69"/>
            <p:cNvSpPr/>
            <p:nvPr/>
          </p:nvSpPr>
          <p:spPr>
            <a:xfrm>
              <a:off x="7164288" y="3861048"/>
              <a:ext cx="792088" cy="792088"/>
            </a:xfrm>
            <a:prstGeom prst="rect">
              <a:avLst/>
            </a:prstGeom>
            <a:solidFill>
              <a:srgbClr val="777777"/>
            </a:solidFill>
            <a:ln>
              <a:solidFill>
                <a:schemeClr val="tx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1" name="Connecteur droit 70"/>
            <p:cNvCxnSpPr/>
            <p:nvPr/>
          </p:nvCxnSpPr>
          <p:spPr>
            <a:xfrm>
              <a:off x="7236296" y="4077072"/>
              <a:ext cx="5940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7164288" y="3861048"/>
              <a:ext cx="7920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rot="5400000">
              <a:off x="7005273" y="4308101"/>
              <a:ext cx="4620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ZoneTexte 73"/>
            <p:cNvSpPr txBox="1"/>
            <p:nvPr/>
          </p:nvSpPr>
          <p:spPr>
            <a:xfrm>
              <a:off x="7164288" y="3789040"/>
              <a:ext cx="726081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1050" b="1" dirty="0" smtClean="0"/>
                <a:t>Acteur(s)</a:t>
              </a:r>
            </a:p>
            <a:p>
              <a:r>
                <a:rPr lang="fr-FR" sz="1050" dirty="0" err="1" smtClean="0"/>
                <a:t>Soukaina</a:t>
              </a:r>
              <a:endParaRPr lang="fr-FR" sz="1050" dirty="0" smtClean="0"/>
            </a:p>
            <a:p>
              <a:r>
                <a:rPr lang="fr-FR" sz="1050" dirty="0" smtClean="0"/>
                <a:t>Fabrice</a:t>
              </a:r>
              <a:endParaRPr lang="fr-FR" sz="1050" dirty="0"/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2699792" y="3356992"/>
            <a:ext cx="792088" cy="720080"/>
            <a:chOff x="7164288" y="3789040"/>
            <a:chExt cx="792088" cy="864096"/>
          </a:xfrm>
        </p:grpSpPr>
        <p:sp>
          <p:nvSpPr>
            <p:cNvPr id="76" name="Rectangle 75"/>
            <p:cNvSpPr/>
            <p:nvPr/>
          </p:nvSpPr>
          <p:spPr>
            <a:xfrm>
              <a:off x="7164288" y="3861048"/>
              <a:ext cx="792088" cy="792088"/>
            </a:xfrm>
            <a:prstGeom prst="rect">
              <a:avLst/>
            </a:prstGeom>
            <a:solidFill>
              <a:srgbClr val="777777"/>
            </a:solidFill>
            <a:ln>
              <a:solidFill>
                <a:schemeClr val="tx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7" name="Connecteur droit 76"/>
            <p:cNvCxnSpPr/>
            <p:nvPr/>
          </p:nvCxnSpPr>
          <p:spPr>
            <a:xfrm>
              <a:off x="7236296" y="4077072"/>
              <a:ext cx="5940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7164288" y="3861048"/>
              <a:ext cx="7920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rot="5400000">
              <a:off x="7005273" y="4308101"/>
              <a:ext cx="4620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ZoneTexte 79"/>
            <p:cNvSpPr txBox="1"/>
            <p:nvPr/>
          </p:nvSpPr>
          <p:spPr>
            <a:xfrm>
              <a:off x="7164288" y="3789040"/>
              <a:ext cx="726081" cy="496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1050" b="1" dirty="0" smtClean="0"/>
                <a:t>Acteur(s)</a:t>
              </a:r>
            </a:p>
            <a:p>
              <a:r>
                <a:rPr lang="fr-FR" sz="1050" dirty="0" err="1" smtClean="0"/>
                <a:t>Jurij</a:t>
              </a:r>
              <a:endParaRPr lang="fr-FR" sz="1050" dirty="0"/>
            </a:p>
          </p:txBody>
        </p:sp>
      </p:grpSp>
      <p:grpSp>
        <p:nvGrpSpPr>
          <p:cNvPr id="81" name="Groupe 80"/>
          <p:cNvGrpSpPr/>
          <p:nvPr/>
        </p:nvGrpSpPr>
        <p:grpSpPr>
          <a:xfrm>
            <a:off x="3419872" y="1268760"/>
            <a:ext cx="792088" cy="720080"/>
            <a:chOff x="7164288" y="3789040"/>
            <a:chExt cx="792088" cy="864096"/>
          </a:xfrm>
        </p:grpSpPr>
        <p:sp>
          <p:nvSpPr>
            <p:cNvPr id="82" name="Rectangle 81"/>
            <p:cNvSpPr/>
            <p:nvPr/>
          </p:nvSpPr>
          <p:spPr>
            <a:xfrm>
              <a:off x="7164288" y="3861048"/>
              <a:ext cx="792088" cy="792088"/>
            </a:xfrm>
            <a:prstGeom prst="rect">
              <a:avLst/>
            </a:prstGeom>
            <a:solidFill>
              <a:srgbClr val="777777"/>
            </a:solidFill>
            <a:ln>
              <a:solidFill>
                <a:schemeClr val="tx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3" name="Connecteur droit 82"/>
            <p:cNvCxnSpPr/>
            <p:nvPr/>
          </p:nvCxnSpPr>
          <p:spPr>
            <a:xfrm>
              <a:off x="7236296" y="4077072"/>
              <a:ext cx="5940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>
              <a:off x="7164288" y="3861048"/>
              <a:ext cx="7920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 rot="5400000">
              <a:off x="7005273" y="4308101"/>
              <a:ext cx="4620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ZoneTexte 85"/>
            <p:cNvSpPr txBox="1"/>
            <p:nvPr/>
          </p:nvSpPr>
          <p:spPr>
            <a:xfrm>
              <a:off x="7164288" y="3789040"/>
              <a:ext cx="726081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1050" b="1" dirty="0" smtClean="0"/>
                <a:t>Acteur(s)</a:t>
              </a:r>
            </a:p>
            <a:p>
              <a:r>
                <a:rPr lang="fr-FR" sz="1050" dirty="0" smtClean="0"/>
                <a:t>Basile</a:t>
              </a:r>
            </a:p>
            <a:p>
              <a:r>
                <a:rPr lang="fr-FR" sz="1050" dirty="0" err="1" smtClean="0"/>
                <a:t>Jurij</a:t>
              </a:r>
              <a:endParaRPr lang="fr-FR" sz="1050" dirty="0"/>
            </a:p>
          </p:txBody>
        </p:sp>
      </p:grpSp>
      <p:grpSp>
        <p:nvGrpSpPr>
          <p:cNvPr id="87" name="Groupe 86"/>
          <p:cNvGrpSpPr/>
          <p:nvPr/>
        </p:nvGrpSpPr>
        <p:grpSpPr>
          <a:xfrm>
            <a:off x="5076056" y="3356992"/>
            <a:ext cx="792088" cy="720080"/>
            <a:chOff x="7164288" y="3789040"/>
            <a:chExt cx="792088" cy="864096"/>
          </a:xfrm>
        </p:grpSpPr>
        <p:sp>
          <p:nvSpPr>
            <p:cNvPr id="88" name="Rectangle 87"/>
            <p:cNvSpPr/>
            <p:nvPr/>
          </p:nvSpPr>
          <p:spPr>
            <a:xfrm>
              <a:off x="7164288" y="3861048"/>
              <a:ext cx="792088" cy="792088"/>
            </a:xfrm>
            <a:prstGeom prst="rect">
              <a:avLst/>
            </a:prstGeom>
            <a:solidFill>
              <a:srgbClr val="777777"/>
            </a:solidFill>
            <a:ln>
              <a:solidFill>
                <a:schemeClr val="tx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9" name="Connecteur droit 88"/>
            <p:cNvCxnSpPr/>
            <p:nvPr/>
          </p:nvCxnSpPr>
          <p:spPr>
            <a:xfrm>
              <a:off x="7236296" y="4077072"/>
              <a:ext cx="5940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>
              <a:off x="7164288" y="3861048"/>
              <a:ext cx="7920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 rot="5400000">
              <a:off x="7005273" y="4308101"/>
              <a:ext cx="4620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ZoneTexte 91"/>
            <p:cNvSpPr txBox="1"/>
            <p:nvPr/>
          </p:nvSpPr>
          <p:spPr>
            <a:xfrm>
              <a:off x="7164288" y="3789040"/>
              <a:ext cx="726081" cy="65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1050" b="1" dirty="0" smtClean="0"/>
                <a:t>Acteur(s)</a:t>
              </a:r>
            </a:p>
            <a:p>
              <a:r>
                <a:rPr lang="fr-FR" sz="1050" dirty="0" smtClean="0"/>
                <a:t>Hugo</a:t>
              </a:r>
            </a:p>
            <a:p>
              <a:r>
                <a:rPr lang="fr-FR" sz="1050" dirty="0" smtClean="0"/>
                <a:t>Florian</a:t>
              </a:r>
              <a:endParaRPr lang="fr-FR" sz="1050" dirty="0"/>
            </a:p>
          </p:txBody>
        </p:sp>
      </p:grpSp>
      <p:grpSp>
        <p:nvGrpSpPr>
          <p:cNvPr id="96" name="Groupe 95"/>
          <p:cNvGrpSpPr/>
          <p:nvPr/>
        </p:nvGrpSpPr>
        <p:grpSpPr>
          <a:xfrm>
            <a:off x="4788024" y="4688568"/>
            <a:ext cx="792088" cy="828664"/>
            <a:chOff x="7164288" y="3789040"/>
            <a:chExt cx="792088" cy="864096"/>
          </a:xfrm>
        </p:grpSpPr>
        <p:sp>
          <p:nvSpPr>
            <p:cNvPr id="97" name="Rectangle 96"/>
            <p:cNvSpPr/>
            <p:nvPr/>
          </p:nvSpPr>
          <p:spPr>
            <a:xfrm>
              <a:off x="7164288" y="3861048"/>
              <a:ext cx="792088" cy="792088"/>
            </a:xfrm>
            <a:prstGeom prst="rect">
              <a:avLst/>
            </a:prstGeom>
            <a:solidFill>
              <a:srgbClr val="777777"/>
            </a:solidFill>
            <a:ln>
              <a:solidFill>
                <a:schemeClr val="tx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8" name="Connecteur droit 97"/>
            <p:cNvCxnSpPr/>
            <p:nvPr/>
          </p:nvCxnSpPr>
          <p:spPr>
            <a:xfrm>
              <a:off x="7236296" y="4077072"/>
              <a:ext cx="5940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/>
            <p:nvPr/>
          </p:nvCxnSpPr>
          <p:spPr>
            <a:xfrm>
              <a:off x="7164288" y="3861048"/>
              <a:ext cx="7920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/>
            <p:nvPr/>
          </p:nvCxnSpPr>
          <p:spPr>
            <a:xfrm rot="5400000">
              <a:off x="7005273" y="4308101"/>
              <a:ext cx="4620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ZoneTexte 100"/>
            <p:cNvSpPr txBox="1"/>
            <p:nvPr/>
          </p:nvSpPr>
          <p:spPr>
            <a:xfrm>
              <a:off x="7164288" y="3789040"/>
              <a:ext cx="726081" cy="54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1050" b="1" dirty="0" smtClean="0"/>
                <a:t>Acteur(s)</a:t>
              </a:r>
            </a:p>
            <a:p>
              <a:r>
                <a:rPr lang="fr-FR" sz="1050" dirty="0" err="1" smtClean="0"/>
                <a:t>Naoufal</a:t>
              </a:r>
              <a:endParaRPr lang="fr-FR" sz="1050" dirty="0"/>
            </a:p>
          </p:txBody>
        </p:sp>
      </p:grpSp>
      <p:grpSp>
        <p:nvGrpSpPr>
          <p:cNvPr id="102" name="Groupe 101"/>
          <p:cNvGrpSpPr/>
          <p:nvPr/>
        </p:nvGrpSpPr>
        <p:grpSpPr>
          <a:xfrm>
            <a:off x="3059832" y="4869160"/>
            <a:ext cx="792088" cy="720080"/>
            <a:chOff x="7164288" y="3789040"/>
            <a:chExt cx="792088" cy="864096"/>
          </a:xfrm>
        </p:grpSpPr>
        <p:sp>
          <p:nvSpPr>
            <p:cNvPr id="103" name="Rectangle 102"/>
            <p:cNvSpPr/>
            <p:nvPr/>
          </p:nvSpPr>
          <p:spPr>
            <a:xfrm>
              <a:off x="7164288" y="3861048"/>
              <a:ext cx="792088" cy="792088"/>
            </a:xfrm>
            <a:prstGeom prst="rect">
              <a:avLst/>
            </a:prstGeom>
            <a:solidFill>
              <a:srgbClr val="777777"/>
            </a:solidFill>
            <a:ln>
              <a:solidFill>
                <a:schemeClr val="tx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4" name="Connecteur droit 103"/>
            <p:cNvCxnSpPr/>
            <p:nvPr/>
          </p:nvCxnSpPr>
          <p:spPr>
            <a:xfrm>
              <a:off x="7236296" y="4134678"/>
              <a:ext cx="5940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>
              <a:off x="7164288" y="3861048"/>
              <a:ext cx="7920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>
            <a:xfrm rot="16200000" flipH="1">
              <a:off x="7034074" y="4336902"/>
              <a:ext cx="404446" cy="3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ZoneTexte 106"/>
            <p:cNvSpPr txBox="1"/>
            <p:nvPr/>
          </p:nvSpPr>
          <p:spPr>
            <a:xfrm>
              <a:off x="7164288" y="3789040"/>
              <a:ext cx="726081" cy="595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1050" b="1" dirty="0" smtClean="0"/>
                <a:t>Acteur(s)</a:t>
              </a:r>
            </a:p>
            <a:p>
              <a:r>
                <a:rPr lang="fr-FR" sz="1050" dirty="0" smtClean="0"/>
                <a:t>Mounia</a:t>
              </a:r>
              <a:endParaRPr lang="fr-FR" sz="1050" dirty="0"/>
            </a:p>
          </p:txBody>
        </p:sp>
      </p:grpSp>
      <p:grpSp>
        <p:nvGrpSpPr>
          <p:cNvPr id="108" name="Groupe 107"/>
          <p:cNvGrpSpPr/>
          <p:nvPr/>
        </p:nvGrpSpPr>
        <p:grpSpPr>
          <a:xfrm>
            <a:off x="1187624" y="4653136"/>
            <a:ext cx="792088" cy="792088"/>
            <a:chOff x="7164288" y="3789040"/>
            <a:chExt cx="792088" cy="864096"/>
          </a:xfrm>
        </p:grpSpPr>
        <p:sp>
          <p:nvSpPr>
            <p:cNvPr id="109" name="Rectangle 108"/>
            <p:cNvSpPr/>
            <p:nvPr/>
          </p:nvSpPr>
          <p:spPr>
            <a:xfrm>
              <a:off x="7164288" y="3861048"/>
              <a:ext cx="792088" cy="792088"/>
            </a:xfrm>
            <a:prstGeom prst="rect">
              <a:avLst/>
            </a:prstGeom>
            <a:solidFill>
              <a:srgbClr val="777777"/>
            </a:solidFill>
            <a:ln>
              <a:solidFill>
                <a:schemeClr val="tx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0" name="Connecteur droit 109"/>
            <p:cNvCxnSpPr/>
            <p:nvPr/>
          </p:nvCxnSpPr>
          <p:spPr>
            <a:xfrm>
              <a:off x="7236296" y="4077072"/>
              <a:ext cx="5940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>
              <a:off x="7164288" y="3861048"/>
              <a:ext cx="7920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 rot="5400000">
              <a:off x="7005273" y="4308101"/>
              <a:ext cx="4620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ZoneTexte 112"/>
            <p:cNvSpPr txBox="1"/>
            <p:nvPr/>
          </p:nvSpPr>
          <p:spPr>
            <a:xfrm>
              <a:off x="7164288" y="3789040"/>
              <a:ext cx="726081" cy="717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1050" b="1" dirty="0" smtClean="0"/>
                <a:t>Acteur(s)</a:t>
              </a:r>
            </a:p>
            <a:p>
              <a:r>
                <a:rPr lang="fr-FR" sz="1050" dirty="0" err="1" smtClean="0"/>
                <a:t>Soukaina</a:t>
              </a:r>
              <a:endParaRPr lang="fr-FR" sz="1050" dirty="0" smtClean="0"/>
            </a:p>
            <a:p>
              <a:r>
                <a:rPr lang="fr-FR" sz="1050" dirty="0" smtClean="0"/>
                <a:t>Antoine</a:t>
              </a:r>
              <a:endParaRPr lang="fr-FR" sz="1050" dirty="0"/>
            </a:p>
          </p:txBody>
        </p:sp>
      </p:grpSp>
      <p:sp>
        <p:nvSpPr>
          <p:cNvPr id="119" name="ZoneTexte 118"/>
          <p:cNvSpPr txBox="1"/>
          <p:nvPr/>
        </p:nvSpPr>
        <p:spPr>
          <a:xfrm>
            <a:off x="179512" y="645789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>
                <a:solidFill>
                  <a:schemeClr val="bg1"/>
                </a:solidFill>
              </a:rPr>
              <a:t>Organisation</a:t>
            </a:r>
            <a:r>
              <a:rPr lang="fr-FR" sz="2000" i="1" dirty="0" smtClean="0">
                <a:solidFill>
                  <a:schemeClr val="bg1"/>
                </a:solidFill>
              </a:rPr>
              <a:t>		</a:t>
            </a:r>
            <a:r>
              <a:rPr lang="fr-FR" i="1" dirty="0" smtClean="0">
                <a:solidFill>
                  <a:schemeClr val="bg1"/>
                </a:solidFill>
              </a:rPr>
              <a:t>Gestion du temps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120" name="ZoneTexte 119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62/65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Gestion du temps</a:t>
            </a:r>
            <a:endParaRPr lang="fr-FR" dirty="0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762000" y="2346325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2743200" y="2346325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1752600" y="2346325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3810000" y="2346325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876800" y="2346325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8001000" y="2346325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81000" y="1700808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pitchFamily="34" charset="0"/>
              </a:rPr>
              <a:t>3 Nov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5943600" y="2346325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295400" y="1700808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pitchFamily="34" charset="0"/>
              </a:rPr>
              <a:t>10 Nov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362200" y="1700808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pitchFamily="34" charset="0"/>
              </a:rPr>
              <a:t>17 Nov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429000" y="1700808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pitchFamily="34" charset="0"/>
              </a:rPr>
              <a:t>24 Nov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4419600" y="1700808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pitchFamily="34" charset="0"/>
              </a:rPr>
              <a:t>24 Nov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5562600" y="1700808"/>
            <a:ext cx="723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pitchFamily="34" charset="0"/>
              </a:rPr>
              <a:t>1 Dec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6629400" y="1700808"/>
            <a:ext cx="723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pitchFamily="34" charset="0"/>
              </a:rPr>
              <a:t>8 Dec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7010400" y="2346325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7620000" y="1700808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pitchFamily="34" charset="0"/>
              </a:rPr>
              <a:t>15 Dec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755576" y="2852936"/>
            <a:ext cx="3168352" cy="3968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2229FF"/>
                </a:solidFill>
                <a:effectLst/>
                <a:latin typeface="Baskerville" charset="0"/>
                <a:cs typeface="Arial" pitchFamily="34" charset="0"/>
              </a:rPr>
              <a:t>Besoin + Solution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2123728" y="3820978"/>
            <a:ext cx="1655961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2229FF"/>
                </a:solidFill>
                <a:effectLst/>
                <a:latin typeface="Baskerville" charset="0"/>
                <a:cs typeface="Arial" pitchFamily="34" charset="0"/>
              </a:rPr>
              <a:t>Formation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2844552" y="3316922"/>
            <a:ext cx="417572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2229FF"/>
                </a:solidFill>
                <a:effectLst/>
                <a:latin typeface="Baskerville" charset="0"/>
                <a:cs typeface="Arial" pitchFamily="34" charset="0"/>
              </a:rPr>
              <a:t>Codage de l’appli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5148064" y="2852936"/>
            <a:ext cx="288032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2229FF"/>
                </a:solidFill>
                <a:effectLst/>
                <a:latin typeface="Baskerville" charset="0"/>
                <a:cs typeface="Arial" pitchFamily="34" charset="0"/>
              </a:rPr>
              <a:t>Test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60032" y="3848856"/>
            <a:ext cx="316835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2229FF"/>
                </a:solidFill>
                <a:latin typeface="Baskerville" charset="0"/>
                <a:cs typeface="Arial" pitchFamily="34" charset="0"/>
              </a:rPr>
              <a:t>Algorithme de RO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6588224" y="4296577"/>
            <a:ext cx="1520552" cy="584775"/>
          </a:xfrm>
          <a:prstGeom prst="rect">
            <a:avLst/>
          </a:prstGeom>
          <a:solidFill>
            <a:srgbClr val="777777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2229FF"/>
                </a:solidFill>
                <a:effectLst/>
                <a:latin typeface="Baskerville" charset="0"/>
                <a:cs typeface="Arial" pitchFamily="34" charset="0"/>
              </a:rPr>
              <a:t>Synchro Appli/RO</a:t>
            </a:r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62000" y="2420888"/>
            <a:ext cx="7848600" cy="0"/>
          </a:xfrm>
          <a:prstGeom prst="line">
            <a:avLst/>
          </a:prstGeom>
          <a:noFill/>
          <a:ln w="381000">
            <a:solidFill>
              <a:srgbClr val="2229FF">
                <a:alpha val="64000"/>
              </a:srgbClr>
            </a:solidFill>
            <a:round/>
            <a:headEnd/>
            <a:tailEnd type="triangl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9" name="Groupe 28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30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32" name="Rectangle à coins arrondis 31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33" name="Rectangle à coins arrondis 32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Contexte</a:t>
                </a:r>
              </a:p>
            </p:txBody>
          </p:sp>
          <p:sp>
            <p:nvSpPr>
              <p:cNvPr id="34" name="Rectangle à coins arrondis 33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Réalisation</a:t>
                </a:r>
              </a:p>
            </p:txBody>
          </p:sp>
          <p:sp>
            <p:nvSpPr>
              <p:cNvPr id="35" name="Rectangle à coins arrondis 34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36" name="Rectangle à coins arrondis 35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31" name="Rectangle à coins arrondis 30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37" name="ZoneTexte 36"/>
          <p:cNvSpPr txBox="1"/>
          <p:nvPr/>
        </p:nvSpPr>
        <p:spPr>
          <a:xfrm>
            <a:off x="179512" y="645333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</a:rPr>
              <a:t>Organisation</a:t>
            </a:r>
            <a:r>
              <a:rPr lang="fr-FR" i="1" dirty="0" smtClean="0">
                <a:solidFill>
                  <a:schemeClr val="bg1"/>
                </a:solidFill>
              </a:rPr>
              <a:t>	</a:t>
            </a:r>
            <a:r>
              <a:rPr lang="fr-FR" sz="2000" i="1" dirty="0" smtClean="0">
                <a:solidFill>
                  <a:schemeClr val="bg1"/>
                </a:solidFill>
              </a:rPr>
              <a:t>	</a:t>
            </a:r>
            <a:r>
              <a:rPr lang="fr-FR" sz="2400" b="1" i="1" dirty="0" smtClean="0">
                <a:solidFill>
                  <a:schemeClr val="bg1"/>
                </a:solidFill>
              </a:rPr>
              <a:t>Gestion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du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temps</a:t>
            </a:r>
            <a:endParaRPr lang="fr-FR" sz="2400" b="1" i="1" dirty="0">
              <a:solidFill>
                <a:schemeClr val="bg1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63/65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9512" y="5629597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600" dirty="0" smtClean="0">
                <a:solidFill>
                  <a:schemeClr val="bg1"/>
                </a:solidFill>
              </a:rPr>
              <a:t>Merci de votre attention</a:t>
            </a:r>
            <a:endParaRPr lang="fr-FR" sz="3600" dirty="0">
              <a:solidFill>
                <a:schemeClr val="bg1"/>
              </a:solidFill>
            </a:endParaRPr>
          </a:p>
          <a:p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19457"/>
          <a:stretch>
            <a:fillRect/>
          </a:stretch>
        </p:blipFill>
        <p:spPr bwMode="auto">
          <a:xfrm rot="484393">
            <a:off x="7155991" y="5617602"/>
            <a:ext cx="1891887" cy="102672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21000000" lon="1200000" rev="0"/>
            </a:camera>
            <a:lightRig rig="harsh" dir="t">
              <a:rot lat="0" lon="0" rev="16200000"/>
            </a:lightRig>
          </a:scene3d>
          <a:sp3d extrusionH="254000" contourW="19050" prstMaterial="flat">
            <a:bevelB w="82550" h="44450"/>
            <a:contourClr>
              <a:srgbClr val="FFFFFF"/>
            </a:contourClr>
          </a:sp3d>
        </p:spPr>
      </p:pic>
      <p:sp>
        <p:nvSpPr>
          <p:cNvPr id="12" name="Titre 1"/>
          <p:cNvSpPr>
            <a:spLocks noGrp="1"/>
          </p:cNvSpPr>
          <p:nvPr>
            <p:ph type="ctrTitle"/>
          </p:nvPr>
        </p:nvSpPr>
        <p:spPr>
          <a:xfrm>
            <a:off x="324544" y="1628800"/>
            <a:ext cx="91440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dirty="0" smtClean="0"/>
              <a:t>Logistique, optimisation et aide à la décision </a:t>
            </a:r>
            <a:r>
              <a:rPr lang="fr-FR" sz="3600" dirty="0"/>
              <a:t/>
            </a:r>
            <a:br>
              <a:rPr lang="fr-FR" sz="3600" dirty="0"/>
            </a:br>
            <a:endParaRPr lang="fr-FR" sz="3600" dirty="0"/>
          </a:p>
        </p:txBody>
      </p:sp>
      <p:sp>
        <p:nvSpPr>
          <p:cNvPr id="13" name="Sous-titre 2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7920880" cy="1752600"/>
          </a:xfrm>
        </p:spPr>
        <p:txBody>
          <a:bodyPr/>
          <a:lstStyle/>
          <a:p>
            <a:pPr algn="l"/>
            <a:r>
              <a:rPr lang="en-US" cap="small" dirty="0" err="1" smtClean="0">
                <a:solidFill>
                  <a:srgbClr val="FFFFFF"/>
                </a:solidFill>
                <a:ea typeface="Calibri"/>
                <a:cs typeface="Times New Roman"/>
              </a:rPr>
              <a:t>Entreprise</a:t>
            </a:r>
            <a:r>
              <a:rPr lang="en-US" cap="small" dirty="0" smtClean="0">
                <a:solidFill>
                  <a:srgbClr val="FFFFFF"/>
                </a:solidFill>
                <a:ea typeface="Calibri"/>
                <a:cs typeface="Times New Roman"/>
              </a:rPr>
              <a:t> </a:t>
            </a:r>
            <a:r>
              <a:rPr lang="en-US" cap="small" dirty="0" err="1" smtClean="0">
                <a:solidFill>
                  <a:srgbClr val="FFFFFF"/>
                </a:solidFill>
                <a:ea typeface="Calibri"/>
                <a:cs typeface="Times New Roman"/>
              </a:rPr>
              <a:t>partenaire</a:t>
            </a:r>
            <a:r>
              <a:rPr lang="en-US" cap="small" dirty="0" smtClean="0">
                <a:solidFill>
                  <a:srgbClr val="FFFFFF"/>
                </a:solidFill>
                <a:ea typeface="Calibri"/>
                <a:cs typeface="Times New Roman"/>
              </a:rPr>
              <a:t> G.A.I.C François </a:t>
            </a:r>
            <a:r>
              <a:rPr lang="en-US" cap="small" dirty="0" err="1" smtClean="0">
                <a:solidFill>
                  <a:srgbClr val="FFFFFF"/>
                </a:solidFill>
                <a:ea typeface="Calibri"/>
                <a:cs typeface="Times New Roman"/>
              </a:rPr>
              <a:t>Cholat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38610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Vendredi 17 </a:t>
            </a:r>
            <a:r>
              <a:rPr lang="fr-FR" dirty="0" err="1" smtClean="0">
                <a:solidFill>
                  <a:schemeClr val="bg1"/>
                </a:solidFill>
              </a:rPr>
              <a:t>Decembre</a:t>
            </a:r>
            <a:r>
              <a:rPr lang="fr-FR" dirty="0" smtClean="0">
                <a:solidFill>
                  <a:schemeClr val="bg1"/>
                </a:solidFill>
              </a:rPr>
              <a:t> 2010 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9512" y="5624080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600" dirty="0" smtClean="0">
                <a:solidFill>
                  <a:schemeClr val="bg1"/>
                </a:solidFill>
              </a:rPr>
              <a:t>Questions/Réponses</a:t>
            </a:r>
            <a:endParaRPr lang="fr-FR" sz="3600" dirty="0">
              <a:solidFill>
                <a:schemeClr val="bg1"/>
              </a:solidFill>
            </a:endParaRPr>
          </a:p>
          <a:p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19457"/>
          <a:stretch>
            <a:fillRect/>
          </a:stretch>
        </p:blipFill>
        <p:spPr bwMode="auto">
          <a:xfrm rot="484393">
            <a:off x="7155991" y="5617602"/>
            <a:ext cx="1891887" cy="102672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21000000" lon="1200000" rev="0"/>
            </a:camera>
            <a:lightRig rig="harsh" dir="t">
              <a:rot lat="0" lon="0" rev="16200000"/>
            </a:lightRig>
          </a:scene3d>
          <a:sp3d extrusionH="254000" contourW="19050" prstMaterial="flat">
            <a:bevelB w="82550" h="44450"/>
            <a:contourClr>
              <a:srgbClr val="FFFFFF"/>
            </a:contourClr>
          </a:sp3d>
        </p:spPr>
      </p:pic>
      <p:sp>
        <p:nvSpPr>
          <p:cNvPr id="12" name="Titre 1"/>
          <p:cNvSpPr>
            <a:spLocks noGrp="1"/>
          </p:cNvSpPr>
          <p:nvPr>
            <p:ph type="ctrTitle"/>
          </p:nvPr>
        </p:nvSpPr>
        <p:spPr>
          <a:xfrm>
            <a:off x="324544" y="1628800"/>
            <a:ext cx="91440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dirty="0" smtClean="0"/>
              <a:t>Logistique, optimisation et aide à la décision </a:t>
            </a:r>
            <a:r>
              <a:rPr lang="fr-FR" sz="3600" dirty="0"/>
              <a:t/>
            </a:r>
            <a:br>
              <a:rPr lang="fr-FR" sz="3600" dirty="0"/>
            </a:br>
            <a:endParaRPr lang="fr-FR" sz="3600" dirty="0"/>
          </a:p>
        </p:txBody>
      </p:sp>
      <p:sp>
        <p:nvSpPr>
          <p:cNvPr id="13" name="Sous-titre 2"/>
          <p:cNvSpPr>
            <a:spLocks noGrp="1"/>
          </p:cNvSpPr>
          <p:nvPr>
            <p:ph type="subTitle" idx="1"/>
          </p:nvPr>
        </p:nvSpPr>
        <p:spPr>
          <a:xfrm>
            <a:off x="323528" y="2492896"/>
            <a:ext cx="7920880" cy="1752600"/>
          </a:xfrm>
        </p:spPr>
        <p:txBody>
          <a:bodyPr/>
          <a:lstStyle/>
          <a:p>
            <a:pPr algn="l"/>
            <a:r>
              <a:rPr lang="en-US" cap="small" dirty="0" err="1" smtClean="0">
                <a:solidFill>
                  <a:srgbClr val="FFFFFF"/>
                </a:solidFill>
                <a:ea typeface="Calibri"/>
                <a:cs typeface="Times New Roman"/>
              </a:rPr>
              <a:t>Entreprise</a:t>
            </a:r>
            <a:r>
              <a:rPr lang="en-US" cap="small" dirty="0" smtClean="0">
                <a:solidFill>
                  <a:srgbClr val="FFFFFF"/>
                </a:solidFill>
                <a:ea typeface="Calibri"/>
                <a:cs typeface="Times New Roman"/>
              </a:rPr>
              <a:t> </a:t>
            </a:r>
            <a:r>
              <a:rPr lang="en-US" cap="small" dirty="0" err="1" smtClean="0">
                <a:solidFill>
                  <a:srgbClr val="FFFFFF"/>
                </a:solidFill>
                <a:ea typeface="Calibri"/>
                <a:cs typeface="Times New Roman"/>
              </a:rPr>
              <a:t>partenaire</a:t>
            </a:r>
            <a:r>
              <a:rPr lang="en-US" cap="small" dirty="0" smtClean="0">
                <a:solidFill>
                  <a:srgbClr val="FFFFFF"/>
                </a:solidFill>
                <a:ea typeface="Calibri"/>
                <a:cs typeface="Times New Roman"/>
              </a:rPr>
              <a:t> G.A.I.C François </a:t>
            </a:r>
            <a:r>
              <a:rPr lang="en-US" cap="small" dirty="0" err="1" smtClean="0">
                <a:solidFill>
                  <a:srgbClr val="FFFFFF"/>
                </a:solidFill>
                <a:ea typeface="Calibri"/>
                <a:cs typeface="Times New Roman"/>
              </a:rPr>
              <a:t>Cholat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436096" y="38610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Vendredi 17 </a:t>
            </a:r>
            <a:r>
              <a:rPr lang="fr-FR" dirty="0" err="1" smtClean="0">
                <a:solidFill>
                  <a:schemeClr val="bg1"/>
                </a:solidFill>
              </a:rPr>
              <a:t>Decembre</a:t>
            </a:r>
            <a:r>
              <a:rPr lang="fr-FR" dirty="0" smtClean="0">
                <a:solidFill>
                  <a:schemeClr val="bg1"/>
                </a:solidFill>
              </a:rPr>
              <a:t> 2010 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-324544" y="-315416"/>
            <a:ext cx="9721080" cy="74168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Structure</a:t>
            </a:r>
            <a:endParaRPr lang="fr-FR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74437" name="Picture 5" descr="C:\Users\Fabrice\Desktop\Diagramme de Class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76672"/>
            <a:ext cx="7372350" cy="5472608"/>
          </a:xfrm>
          <a:prstGeom prst="rect">
            <a:avLst/>
          </a:prstGeom>
          <a:noFill/>
        </p:spPr>
      </p:pic>
      <p:sp>
        <p:nvSpPr>
          <p:cNvPr id="67" name="ZoneTexte 66"/>
          <p:cNvSpPr txBox="1"/>
          <p:nvPr/>
        </p:nvSpPr>
        <p:spPr>
          <a:xfrm>
            <a:off x="179512" y="5629597"/>
            <a:ext cx="5832648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600" dirty="0" smtClean="0">
                <a:solidFill>
                  <a:schemeClr val="bg1"/>
                </a:solidFill>
              </a:rPr>
              <a:t>Compléments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C:\Users\Fabrice\Desktop\alimentation.jpeg"/>
          <p:cNvPicPr>
            <a:picLocks noChangeAspect="1" noChangeArrowheads="1"/>
          </p:cNvPicPr>
          <p:nvPr/>
        </p:nvPicPr>
        <p:blipFill>
          <a:blip r:embed="rId2" cstate="print"/>
          <a:srcRect r="6799"/>
          <a:stretch>
            <a:fillRect/>
          </a:stretch>
        </p:blipFill>
        <p:spPr bwMode="auto">
          <a:xfrm>
            <a:off x="323528" y="2204864"/>
            <a:ext cx="3384376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3995936" y="1279301"/>
            <a:ext cx="8229600" cy="4525963"/>
          </a:xfrm>
        </p:spPr>
        <p:txBody>
          <a:bodyPr/>
          <a:lstStyle/>
          <a:p>
            <a:pPr>
              <a:spcBef>
                <a:spcPts val="5400"/>
              </a:spcBef>
              <a:buNone/>
            </a:pPr>
            <a:endParaRPr lang="fr-FR" dirty="0" smtClean="0"/>
          </a:p>
          <a:p>
            <a:pPr>
              <a:spcBef>
                <a:spcPts val="5400"/>
              </a:spcBef>
              <a:buNone/>
            </a:pPr>
            <a:r>
              <a:rPr lang="fr-FR" dirty="0" smtClean="0"/>
              <a:t>Alimentation pour bétail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520" y="2192164"/>
            <a:ext cx="8100392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13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22" name="Rectangle à coins arrondis 21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23" name="Rectangle à coins arrondis 22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Contexte</a:t>
                </a:r>
              </a:p>
            </p:txBody>
          </p:sp>
          <p:sp>
            <p:nvSpPr>
              <p:cNvPr id="24" name="Rectangle à coins arrondis 23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Réalisation</a:t>
                </a:r>
              </a:p>
            </p:txBody>
          </p:sp>
          <p:sp>
            <p:nvSpPr>
              <p:cNvPr id="25" name="Rectangle à coins arrondis 24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26" name="Rectangle à coins arrondis 25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20" name="Rectangle à coins arrondis 19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2123728" y="6453336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Filière LOAD		</a:t>
            </a:r>
            <a:r>
              <a:rPr lang="fr-FR" sz="2400" b="1" i="1" dirty="0" smtClean="0">
                <a:solidFill>
                  <a:schemeClr val="bg1"/>
                </a:solidFill>
              </a:rPr>
              <a:t>Entreprise GAIC</a:t>
            </a:r>
            <a:r>
              <a:rPr lang="fr-FR" i="1" dirty="0" smtClean="0">
                <a:solidFill>
                  <a:schemeClr val="bg1"/>
                </a:solidFill>
              </a:rPr>
              <a:t>	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7/65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C:\Users\Fabrice\Desktop\alimentation.jpeg"/>
          <p:cNvPicPr>
            <a:picLocks noChangeAspect="1" noChangeArrowheads="1"/>
          </p:cNvPicPr>
          <p:nvPr/>
        </p:nvPicPr>
        <p:blipFill>
          <a:blip r:embed="rId2" cstate="print"/>
          <a:srcRect r="6799"/>
          <a:stretch>
            <a:fillRect/>
          </a:stretch>
        </p:blipFill>
        <p:spPr bwMode="auto">
          <a:xfrm>
            <a:off x="323528" y="-73992"/>
            <a:ext cx="3384376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3995936" y="-1010096"/>
            <a:ext cx="8229600" cy="1944215"/>
          </a:xfrm>
        </p:spPr>
        <p:txBody>
          <a:bodyPr/>
          <a:lstStyle/>
          <a:p>
            <a:pPr>
              <a:spcBef>
                <a:spcPts val="5400"/>
              </a:spcBef>
              <a:buNone/>
            </a:pPr>
            <a:endParaRPr lang="fr-FR" dirty="0" smtClean="0"/>
          </a:p>
          <a:p>
            <a:pPr>
              <a:spcBef>
                <a:spcPts val="5400"/>
              </a:spcBef>
              <a:buNone/>
            </a:pPr>
            <a:r>
              <a:rPr lang="fr-FR" dirty="0" smtClean="0"/>
              <a:t>Alimentation pour bétail</a:t>
            </a:r>
          </a:p>
        </p:txBody>
      </p:sp>
      <p:graphicFrame>
        <p:nvGraphicFramePr>
          <p:cNvPr id="6" name="Diagramme 5"/>
          <p:cNvGraphicFramePr/>
          <p:nvPr/>
        </p:nvGraphicFramePr>
        <p:xfrm>
          <a:off x="179512" y="260648"/>
          <a:ext cx="85926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space réservé du contenu 2"/>
          <p:cNvSpPr txBox="1">
            <a:spLocks/>
          </p:cNvSpPr>
          <p:nvPr/>
        </p:nvSpPr>
        <p:spPr>
          <a:xfrm>
            <a:off x="539552" y="3284984"/>
            <a:ext cx="8064896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800" i="1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Problématique :</a:t>
            </a:r>
            <a:endParaRPr lang="fr-FR" sz="2800" i="1" dirty="0" smtClean="0"/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800" i="1" dirty="0" smtClean="0"/>
              <a:t>	Comment diminuer des coûts de transport et résorber le nombre de  dépannages 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8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11" name="Rectangle à coins arrondis 10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12" name="Rectangle à coins arrondis 11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Contexte</a:t>
                </a:r>
              </a:p>
            </p:txBody>
          </p:sp>
          <p:sp>
            <p:nvSpPr>
              <p:cNvPr id="13" name="Rectangle à coins arrondis 12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Réalisation</a:t>
                </a:r>
              </a:p>
            </p:txBody>
          </p:sp>
          <p:sp>
            <p:nvSpPr>
              <p:cNvPr id="14" name="Rectangle à coins arrondis 13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15" name="Rectangle à coins arrondis 14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10" name="Rectangle à coins arrondis 9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2123728" y="6453336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Filière LOAD		</a:t>
            </a:r>
            <a:r>
              <a:rPr lang="fr-FR" sz="2400" b="1" i="1" dirty="0" smtClean="0">
                <a:solidFill>
                  <a:schemeClr val="bg1"/>
                </a:solidFill>
              </a:rPr>
              <a:t>Entreprise</a:t>
            </a:r>
            <a:r>
              <a:rPr lang="fr-FR" sz="2000" b="1" i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</a:rPr>
              <a:t>GAIC</a:t>
            </a:r>
            <a:r>
              <a:rPr lang="fr-FR" i="1" dirty="0" smtClean="0">
                <a:solidFill>
                  <a:schemeClr val="bg1"/>
                </a:solidFill>
              </a:rPr>
              <a:t>	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8/65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Système d’informations GAIC</a:t>
            </a:r>
            <a:endParaRPr lang="fr-FR" dirty="0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23528" y="2276872"/>
            <a:ext cx="8280920" cy="2003425"/>
            <a:chOff x="210" y="5769"/>
            <a:chExt cx="10545" cy="3156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1416" y="5790"/>
              <a:ext cx="1785" cy="124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Production</a:t>
              </a:r>
              <a:endPara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4551" y="5769"/>
              <a:ext cx="1785" cy="124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Secrétariat, comptabilité </a:t>
              </a:r>
              <a:endPara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7806" y="5769"/>
              <a:ext cx="1785" cy="124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Commerciaux</a:t>
              </a:r>
              <a:endPara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Oval 6"/>
            <p:cNvSpPr>
              <a:spLocks noChangeArrowheads="1"/>
            </p:cNvSpPr>
            <p:nvPr/>
          </p:nvSpPr>
          <p:spPr bwMode="auto">
            <a:xfrm>
              <a:off x="210" y="6518"/>
              <a:ext cx="3990" cy="2317"/>
            </a:xfrm>
            <a:prstGeom prst="ellipse">
              <a:avLst/>
            </a:prstGeom>
            <a:gradFill flip="none" rotWithShape="1">
              <a:gsLst>
                <a:gs pos="0">
                  <a:schemeClr val="lt1">
                    <a:shade val="30000"/>
                    <a:satMod val="115000"/>
                  </a:schemeClr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200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b="1" dirty="0" smtClean="0">
                  <a:latin typeface="Calibri" pitchFamily="34" charset="0"/>
                  <a:cs typeface="Arial" pitchFamily="34" charset="0"/>
                </a:rPr>
                <a:t>ERESIS</a:t>
              </a:r>
            </a:p>
          </p:txBody>
        </p:sp>
        <p:sp>
          <p:nvSpPr>
            <p:cNvPr id="2055" name="Oval 7"/>
            <p:cNvSpPr>
              <a:spLocks noChangeArrowheads="1"/>
            </p:cNvSpPr>
            <p:nvPr/>
          </p:nvSpPr>
          <p:spPr bwMode="auto">
            <a:xfrm>
              <a:off x="4785" y="6608"/>
              <a:ext cx="1371" cy="2227"/>
            </a:xfrm>
            <a:prstGeom prst="ellipse">
              <a:avLst/>
            </a:prstGeom>
            <a:gradFill flip="none" rotWithShape="1">
              <a:gsLst>
                <a:gs pos="0">
                  <a:schemeClr val="lt1">
                    <a:shade val="30000"/>
                    <a:satMod val="115000"/>
                  </a:schemeClr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200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b="1" dirty="0" smtClean="0">
                  <a:latin typeface="Calibri" pitchFamily="34" charset="0"/>
                  <a:cs typeface="Arial" pitchFamily="34" charset="0"/>
                </a:rPr>
                <a:t>DEAL</a:t>
              </a:r>
            </a:p>
          </p:txBody>
        </p:sp>
        <p:sp>
          <p:nvSpPr>
            <p:cNvPr id="2056" name="Oval 8"/>
            <p:cNvSpPr>
              <a:spLocks noChangeArrowheads="1"/>
            </p:cNvSpPr>
            <p:nvPr/>
          </p:nvSpPr>
          <p:spPr bwMode="auto">
            <a:xfrm>
              <a:off x="6750" y="6623"/>
              <a:ext cx="4005" cy="2302"/>
            </a:xfrm>
            <a:prstGeom prst="ellipse">
              <a:avLst/>
            </a:prstGeom>
            <a:gradFill flip="none" rotWithShape="1">
              <a:gsLst>
                <a:gs pos="0">
                  <a:schemeClr val="lt1">
                    <a:shade val="30000"/>
                    <a:satMod val="115000"/>
                  </a:schemeClr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2000" b="1" dirty="0" smtClean="0">
                  <a:latin typeface="Calibri" pitchFamily="34" charset="0"/>
                  <a:cs typeface="Arial" pitchFamily="34" charset="0"/>
                </a:rPr>
                <a:t>ASAPE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4140" y="7305"/>
              <a:ext cx="795" cy="7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6030" y="7380"/>
              <a:ext cx="795" cy="750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0" y="5733256"/>
            <a:ext cx="8533588" cy="576064"/>
            <a:chOff x="0" y="4869160"/>
            <a:chExt cx="8533588" cy="576064"/>
          </a:xfrm>
        </p:grpSpPr>
        <p:grpSp>
          <p:nvGrpSpPr>
            <p:cNvPr id="15" name="Groupe 4"/>
            <p:cNvGrpSpPr/>
            <p:nvPr/>
          </p:nvGrpSpPr>
          <p:grpSpPr>
            <a:xfrm>
              <a:off x="0" y="4869160"/>
              <a:ext cx="8533588" cy="576064"/>
              <a:chOff x="0" y="5301208"/>
              <a:chExt cx="8533588" cy="576064"/>
            </a:xfrm>
          </p:grpSpPr>
          <p:sp>
            <p:nvSpPr>
              <p:cNvPr id="17" name="Rectangle à coins arrondis 16"/>
              <p:cNvSpPr/>
              <p:nvPr/>
            </p:nvSpPr>
            <p:spPr>
              <a:xfrm>
                <a:off x="1339260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Cahier des charges</a:t>
                </a:r>
              </a:p>
            </p:txBody>
          </p:sp>
          <p:sp>
            <p:nvSpPr>
              <p:cNvPr id="18" name="Rectangle à coins arrondis 17"/>
              <p:cNvSpPr/>
              <p:nvPr/>
            </p:nvSpPr>
            <p:spPr>
              <a:xfrm>
                <a:off x="0" y="5301208"/>
                <a:ext cx="1331639" cy="57606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Contexte</a:t>
                </a:r>
              </a:p>
            </p:txBody>
          </p:sp>
          <p:sp>
            <p:nvSpPr>
              <p:cNvPr id="19" name="Rectangle à coins arrondis 18"/>
              <p:cNvSpPr/>
              <p:nvPr/>
            </p:nvSpPr>
            <p:spPr>
              <a:xfrm>
                <a:off x="2679472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Réalisation</a:t>
                </a:r>
              </a:p>
            </p:txBody>
          </p:sp>
          <p:sp>
            <p:nvSpPr>
              <p:cNvPr id="20" name="Rectangle à coins arrondis 19"/>
              <p:cNvSpPr/>
              <p:nvPr/>
            </p:nvSpPr>
            <p:spPr>
              <a:xfrm>
                <a:off x="5717656" y="5301208"/>
                <a:ext cx="1331639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Résultats</a:t>
                </a:r>
              </a:p>
            </p:txBody>
          </p:sp>
          <p:sp>
            <p:nvSpPr>
              <p:cNvPr id="21" name="Rectangle à coins arrondis 20"/>
              <p:cNvSpPr/>
              <p:nvPr/>
            </p:nvSpPr>
            <p:spPr>
              <a:xfrm>
                <a:off x="7059520" y="5301208"/>
                <a:ext cx="1474068" cy="576064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Déroulement du projet</a:t>
                </a:r>
              </a:p>
            </p:txBody>
          </p:sp>
        </p:grpSp>
        <p:sp>
          <p:nvSpPr>
            <p:cNvPr id="16" name="Rectangle à coins arrondis 15"/>
            <p:cNvSpPr/>
            <p:nvPr/>
          </p:nvSpPr>
          <p:spPr>
            <a:xfrm>
              <a:off x="4021336" y="4869160"/>
              <a:ext cx="1702792" cy="576064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</a:rPr>
                <a:t>Démonstration</a:t>
              </a: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2123728" y="6453336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bg1"/>
                </a:solidFill>
              </a:rPr>
              <a:t>Filière LOAD		</a:t>
            </a:r>
            <a:r>
              <a:rPr lang="fr-FR" sz="2400" b="1" i="1" dirty="0" smtClean="0">
                <a:solidFill>
                  <a:schemeClr val="bg1"/>
                </a:solidFill>
              </a:rPr>
              <a:t>Entreprise</a:t>
            </a:r>
            <a:r>
              <a:rPr lang="fr-FR" sz="2400" b="1" i="1" dirty="0" smtClean="0">
                <a:solidFill>
                  <a:schemeClr val="bg1"/>
                </a:solidFill>
              </a:rPr>
              <a:t> GAIC</a:t>
            </a:r>
            <a:r>
              <a:rPr lang="fr-FR" i="1" dirty="0" smtClean="0">
                <a:solidFill>
                  <a:schemeClr val="bg1"/>
                </a:solidFill>
              </a:rPr>
              <a:t>	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532440" y="5929535"/>
            <a:ext cx="68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9/65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22338</TotalTime>
  <Words>2879</Words>
  <Application>Microsoft Office PowerPoint</Application>
  <PresentationFormat>Affichage à l'écran (4:3)</PresentationFormat>
  <Paragraphs>1262</Paragraphs>
  <Slides>67</Slides>
  <Notes>26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67</vt:i4>
      </vt:variant>
    </vt:vector>
  </HeadingPairs>
  <TitlesOfParts>
    <vt:vector size="68" baseType="lpstr">
      <vt:lpstr>Thème Office</vt:lpstr>
      <vt:lpstr>Logistique, optimisation et aide à la décision  </vt:lpstr>
      <vt:lpstr>Sommaire                                                           .</vt:lpstr>
      <vt:lpstr>Contexte                                                              .</vt:lpstr>
      <vt:lpstr>Contexte</vt:lpstr>
      <vt:lpstr>Contexte</vt:lpstr>
      <vt:lpstr>Entreprise partenaire</vt:lpstr>
      <vt:lpstr>Diapositive 7</vt:lpstr>
      <vt:lpstr>Diapositive 8</vt:lpstr>
      <vt:lpstr>Système d’informations GAIC</vt:lpstr>
      <vt:lpstr>Cahier des charges                                             .</vt:lpstr>
      <vt:lpstr>Diapositive 11</vt:lpstr>
      <vt:lpstr>Les exigences</vt:lpstr>
      <vt:lpstr>Diapositive 13</vt:lpstr>
      <vt:lpstr>Les interfaces</vt:lpstr>
      <vt:lpstr>Diapositive 15</vt:lpstr>
      <vt:lpstr>Architecture 3 tiers</vt:lpstr>
      <vt:lpstr>Réalisation                                                            .</vt:lpstr>
      <vt:lpstr>Suivi client</vt:lpstr>
      <vt:lpstr>Base de données</vt:lpstr>
      <vt:lpstr>Synchronisation Appli / BD Deal</vt:lpstr>
      <vt:lpstr>Gestion des stocks</vt:lpstr>
      <vt:lpstr>Gestion des stocks</vt:lpstr>
      <vt:lpstr>Gestion des stocks</vt:lpstr>
      <vt:lpstr>Gestion des stocks</vt:lpstr>
      <vt:lpstr>Optimisation des tournées</vt:lpstr>
      <vt:lpstr>Optimisation des tournées</vt:lpstr>
      <vt:lpstr>Moteur d’optimisation des tournées</vt:lpstr>
      <vt:lpstr>Fonctionnement de l’algorithme</vt:lpstr>
      <vt:lpstr>Fonctionnement de l’algorithme</vt:lpstr>
      <vt:lpstr>Fonctionnement de l’algorithme</vt:lpstr>
      <vt:lpstr>Fonctionnement de l’algorithme</vt:lpstr>
      <vt:lpstr>Fonctionnement de l’algorithme</vt:lpstr>
      <vt:lpstr>Fonctionnement de l’algorithme</vt:lpstr>
      <vt:lpstr>Fonctionnement de l’algorithme</vt:lpstr>
      <vt:lpstr>Fonctionnement de l’algorithme</vt:lpstr>
      <vt:lpstr>Fonctionnement de l’algorithme</vt:lpstr>
      <vt:lpstr>Fonctionnement de l’algorithme</vt:lpstr>
      <vt:lpstr>Fonctionnement de l’algorithme</vt:lpstr>
      <vt:lpstr>Fonctionnement de l’algorithme</vt:lpstr>
      <vt:lpstr>Fonctionnement de l’algorithme</vt:lpstr>
      <vt:lpstr>Fonctionnement de l’algorithme</vt:lpstr>
      <vt:lpstr>Fonctionnement de l’algorithme</vt:lpstr>
      <vt:lpstr>Fonctionnement de l’algorithme</vt:lpstr>
      <vt:lpstr>Fonctionnement de l’algorithme</vt:lpstr>
      <vt:lpstr>Fonctionnement de l’algorithme</vt:lpstr>
      <vt:lpstr>Fonctionnement de l’algorithme</vt:lpstr>
      <vt:lpstr>Fonctionnement de l’algorithme</vt:lpstr>
      <vt:lpstr>Fonctionnement de l’algorithme</vt:lpstr>
      <vt:lpstr>Fonctionnement de l’algorithme</vt:lpstr>
      <vt:lpstr>Fonctionnement de l’algorithme</vt:lpstr>
      <vt:lpstr>Fonctionnement de l’algorithme</vt:lpstr>
      <vt:lpstr>Fonctionnement de l’algorithme</vt:lpstr>
      <vt:lpstr>Optimisation des tournées</vt:lpstr>
      <vt:lpstr>API Google</vt:lpstr>
      <vt:lpstr>Démonstration                                                     .</vt:lpstr>
      <vt:lpstr>Résultats                                                                .</vt:lpstr>
      <vt:lpstr>Test </vt:lpstr>
      <vt:lpstr>Les points positifs</vt:lpstr>
      <vt:lpstr>Les points positifs</vt:lpstr>
      <vt:lpstr>L’avenir</vt:lpstr>
      <vt:lpstr>Déroulement du projet                                     .</vt:lpstr>
      <vt:lpstr>Organisation</vt:lpstr>
      <vt:lpstr>Gestion du temps</vt:lpstr>
      <vt:lpstr>Logistique, optimisation et aide à la décision  </vt:lpstr>
      <vt:lpstr>Logistique, optimisation et aide à la décision  </vt:lpstr>
      <vt:lpstr>Diapositive 66</vt:lpstr>
      <vt:lpstr>Structure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Fabrice JOUVE</dc:creator>
  <cp:lastModifiedBy>Fabrice JOUVE </cp:lastModifiedBy>
  <cp:revision>952</cp:revision>
  <dcterms:created xsi:type="dcterms:W3CDTF">2010-07-02T10:06:43Z</dcterms:created>
  <dcterms:modified xsi:type="dcterms:W3CDTF">2010-12-17T00:11:24Z</dcterms:modified>
</cp:coreProperties>
</file>