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4"/>
  </p:notesMasterIdLst>
  <p:handoutMasterIdLst>
    <p:handoutMasterId r:id="rId55"/>
  </p:handoutMasterIdLst>
  <p:sldIdLst>
    <p:sldId id="411" r:id="rId2"/>
    <p:sldId id="412" r:id="rId3"/>
    <p:sldId id="413" r:id="rId4"/>
    <p:sldId id="414" r:id="rId5"/>
    <p:sldId id="415" r:id="rId6"/>
    <p:sldId id="416" r:id="rId7"/>
    <p:sldId id="417" r:id="rId8"/>
    <p:sldId id="418" r:id="rId9"/>
    <p:sldId id="419" r:id="rId10"/>
    <p:sldId id="420" r:id="rId11"/>
    <p:sldId id="428" r:id="rId12"/>
    <p:sldId id="422" r:id="rId13"/>
    <p:sldId id="423" r:id="rId14"/>
    <p:sldId id="424" r:id="rId15"/>
    <p:sldId id="425" r:id="rId16"/>
    <p:sldId id="426" r:id="rId17"/>
    <p:sldId id="427" r:id="rId18"/>
    <p:sldId id="410" r:id="rId19"/>
    <p:sldId id="409" r:id="rId20"/>
    <p:sldId id="375" r:id="rId21"/>
    <p:sldId id="366" r:id="rId22"/>
    <p:sldId id="304" r:id="rId23"/>
    <p:sldId id="405" r:id="rId24"/>
    <p:sldId id="292" r:id="rId25"/>
    <p:sldId id="378" r:id="rId26"/>
    <p:sldId id="355" r:id="rId27"/>
    <p:sldId id="305" r:id="rId28"/>
    <p:sldId id="390" r:id="rId29"/>
    <p:sldId id="399" r:id="rId30"/>
    <p:sldId id="400" r:id="rId31"/>
    <p:sldId id="358" r:id="rId32"/>
    <p:sldId id="349" r:id="rId33"/>
    <p:sldId id="360" r:id="rId34"/>
    <p:sldId id="361" r:id="rId35"/>
    <p:sldId id="324" r:id="rId36"/>
    <p:sldId id="392" r:id="rId37"/>
    <p:sldId id="398" r:id="rId38"/>
    <p:sldId id="395" r:id="rId39"/>
    <p:sldId id="394" r:id="rId40"/>
    <p:sldId id="387" r:id="rId41"/>
    <p:sldId id="350" r:id="rId42"/>
    <p:sldId id="391" r:id="rId43"/>
    <p:sldId id="376" r:id="rId44"/>
    <p:sldId id="429" r:id="rId45"/>
    <p:sldId id="406" r:id="rId46"/>
    <p:sldId id="430" r:id="rId47"/>
    <p:sldId id="407" r:id="rId48"/>
    <p:sldId id="408" r:id="rId49"/>
    <p:sldId id="383" r:id="rId50"/>
    <p:sldId id="316" r:id="rId51"/>
    <p:sldId id="317" r:id="rId52"/>
    <p:sldId id="299" r:id="rId53"/>
  </p:sldIdLst>
  <p:sldSz cx="9144000" cy="6858000" type="screen4x3"/>
  <p:notesSz cx="7099300" cy="10234613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Monotype Corsiva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Monotype Corsiva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Monotype Corsiva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Monotype Corsiva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Monotype Corsiva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BO Andras" initials="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</p:showPr>
  <p:clrMru>
    <a:srgbClr val="1E507E"/>
    <a:srgbClr val="009900"/>
    <a:srgbClr val="0000FF"/>
    <a:srgbClr val="0066FF"/>
    <a:srgbClr val="FF9900"/>
    <a:srgbClr val="FF0000"/>
    <a:srgbClr val="66FF3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8" autoAdjust="0"/>
    <p:restoredTop sz="95318" autoAdjust="0"/>
  </p:normalViewPr>
  <p:slideViewPr>
    <p:cSldViewPr>
      <p:cViewPr>
        <p:scale>
          <a:sx n="75" d="100"/>
          <a:sy n="75" d="100"/>
        </p:scale>
        <p:origin x="379" y="3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1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8575" cy="51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5" tIns="49503" rIns="99005" bIns="49503" numCol="1" anchor="t" anchorCtr="0" compatLnSpc="1">
            <a:prstTxWarp prst="textNoShape">
              <a:avLst/>
            </a:prstTxWarp>
          </a:bodyPr>
          <a:lstStyle>
            <a:lvl1pPr algn="l" defTabSz="989893">
              <a:defRPr sz="1400" b="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9068" y="1"/>
            <a:ext cx="3078575" cy="51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5" tIns="49503" rIns="99005" bIns="49503" numCol="1" anchor="t" anchorCtr="0" compatLnSpc="1">
            <a:prstTxWarp prst="textNoShape">
              <a:avLst/>
            </a:prstTxWarp>
          </a:bodyPr>
          <a:lstStyle>
            <a:lvl1pPr algn="r" defTabSz="989893">
              <a:defRPr sz="1400" b="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1907"/>
            <a:ext cx="3078575" cy="51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5" tIns="49503" rIns="99005" bIns="49503" numCol="1" anchor="b" anchorCtr="0" compatLnSpc="1">
            <a:prstTxWarp prst="textNoShape">
              <a:avLst/>
            </a:prstTxWarp>
          </a:bodyPr>
          <a:lstStyle>
            <a:lvl1pPr algn="l" defTabSz="989893">
              <a:defRPr sz="1400" b="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9068" y="9721907"/>
            <a:ext cx="3078575" cy="51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5" tIns="49503" rIns="99005" bIns="49503" numCol="1" anchor="b" anchorCtr="0" compatLnSpc="1">
            <a:prstTxWarp prst="textNoShape">
              <a:avLst/>
            </a:prstTxWarp>
          </a:bodyPr>
          <a:lstStyle>
            <a:lvl1pPr algn="r" defTabSz="989893">
              <a:defRPr sz="1400" b="0">
                <a:latin typeface="Arial" charset="0"/>
              </a:defRPr>
            </a:lvl1pPr>
          </a:lstStyle>
          <a:p>
            <a:fld id="{CB17851B-2077-40A5-85FE-A2395A774C46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8575" cy="51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5" tIns="49503" rIns="99005" bIns="49503" numCol="1" anchor="t" anchorCtr="0" compatLnSpc="1">
            <a:prstTxWarp prst="textNoShape">
              <a:avLst/>
            </a:prstTxWarp>
          </a:bodyPr>
          <a:lstStyle>
            <a:lvl1pPr algn="l" defTabSz="989893">
              <a:defRPr sz="1400" b="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9068" y="1"/>
            <a:ext cx="3078575" cy="51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5" tIns="49503" rIns="99005" bIns="49503" numCol="1" anchor="t" anchorCtr="0" compatLnSpc="1">
            <a:prstTxWarp prst="textNoShape">
              <a:avLst/>
            </a:prstTxWarp>
          </a:bodyPr>
          <a:lstStyle>
            <a:lvl1pPr algn="r" defTabSz="989893">
              <a:defRPr sz="1400" b="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1" y="4861768"/>
            <a:ext cx="5679440" cy="4604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5" tIns="49503" rIns="99005" bIns="495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907"/>
            <a:ext cx="3078575" cy="51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5" tIns="49503" rIns="99005" bIns="49503" numCol="1" anchor="b" anchorCtr="0" compatLnSpc="1">
            <a:prstTxWarp prst="textNoShape">
              <a:avLst/>
            </a:prstTxWarp>
          </a:bodyPr>
          <a:lstStyle>
            <a:lvl1pPr algn="l" defTabSz="989893">
              <a:defRPr sz="1400" b="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9068" y="9721907"/>
            <a:ext cx="3078575" cy="51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5" tIns="49503" rIns="99005" bIns="49503" numCol="1" anchor="b" anchorCtr="0" compatLnSpc="1">
            <a:prstTxWarp prst="textNoShape">
              <a:avLst/>
            </a:prstTxWarp>
          </a:bodyPr>
          <a:lstStyle>
            <a:lvl1pPr algn="r" defTabSz="989893">
              <a:defRPr sz="1400" b="0">
                <a:latin typeface="Arial" charset="0"/>
              </a:defRPr>
            </a:lvl1pPr>
          </a:lstStyle>
          <a:p>
            <a:fld id="{136CCAD6-4EF6-4AB3-9B0A-5468BE5430A1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F575A0-E184-4D5E-85B9-627CB4AD6DC1}" type="slidenum">
              <a:rPr lang="fr-FR"/>
              <a:pPr/>
              <a:t>1</a:t>
            </a:fld>
            <a:endParaRPr lang="fr-FR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F575A0-E184-4D5E-85B9-627CB4AD6DC1}" type="slidenum">
              <a:rPr lang="fr-FR"/>
              <a:pPr/>
              <a:t>18</a:t>
            </a:fld>
            <a:endParaRPr lang="fr-FR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F5459-3586-4EDD-A080-58A2495597F3}" type="slidenum">
              <a:rPr lang="fr-FR"/>
              <a:pPr/>
              <a:t>2</a:t>
            </a:fld>
            <a:endParaRPr lang="fr-FR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FE818C-DBEF-440F-837E-1679B7ABF37E}" type="slidenum">
              <a:rPr lang="en-US"/>
              <a:pPr/>
              <a:t>25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PELDA, HOGY 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szor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perfect</a:t>
            </a:r>
            <a:r>
              <a:rPr lang="fr-FR" baseline="0" dirty="0" smtClean="0"/>
              <a:t> box-</a:t>
            </a:r>
            <a:r>
              <a:rPr lang="fr-FR" baseline="0" dirty="0" err="1" smtClean="0"/>
              <a:t>szal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elvagva</a:t>
            </a:r>
            <a:r>
              <a:rPr lang="fr-FR" baseline="0" dirty="0" smtClean="0"/>
              <a:t> nem </a:t>
            </a:r>
            <a:r>
              <a:rPr lang="fr-FR" baseline="0" dirty="0" err="1" smtClean="0"/>
              <a:t>feltetlenul</a:t>
            </a:r>
            <a:r>
              <a:rPr lang="fr-FR" baseline="0" dirty="0" smtClean="0"/>
              <a:t> TDI. </a:t>
            </a:r>
            <a:r>
              <a:rPr lang="fr-FR" baseline="0" dirty="0" err="1" smtClean="0"/>
              <a:t>Cikk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beli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rossz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pelda</a:t>
            </a:r>
            <a:r>
              <a:rPr lang="fr-FR" baseline="0" dirty="0" smtClean="0"/>
              <a:t>. </a:t>
            </a:r>
            <a:r>
              <a:rPr lang="fr-FR" baseline="0" dirty="0" err="1" smtClean="0"/>
              <a:t>Miert</a:t>
            </a:r>
            <a:r>
              <a:rPr lang="fr-FR" baseline="0" dirty="0" smtClean="0"/>
              <a:t> nem pont </a:t>
            </a:r>
            <a:r>
              <a:rPr lang="fr-FR" baseline="0" dirty="0" err="1" smtClean="0"/>
              <a:t>zt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jelenti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rounding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hogy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Hb</a:t>
            </a:r>
            <a:r>
              <a:rPr lang="fr-FR" baseline="0" dirty="0" smtClean="0"/>
              <a:t>, de ha </a:t>
            </a:r>
            <a:r>
              <a:rPr lang="fr-FR" baseline="0" dirty="0" err="1" smtClean="0"/>
              <a:t>ign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akkor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miert</a:t>
            </a:r>
            <a:r>
              <a:rPr lang="fr-FR" baseline="0" dirty="0" smtClean="0"/>
              <a:t> nem TDI. (((</a:t>
            </a:r>
            <a:r>
              <a:rPr lang="fr-FR" baseline="0" dirty="0" err="1" smtClean="0"/>
              <a:t>Azert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mert</a:t>
            </a:r>
            <a:r>
              <a:rPr lang="fr-FR" baseline="0" dirty="0" smtClean="0"/>
              <a:t> nem a </a:t>
            </a:r>
            <a:r>
              <a:rPr lang="fr-FR" baseline="0" dirty="0" err="1" smtClean="0"/>
              <a:t>polieder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sarokpoliereirol</a:t>
            </a:r>
            <a:r>
              <a:rPr lang="fr-FR" baseline="0" dirty="0" smtClean="0"/>
              <a:t> van </a:t>
            </a:r>
            <a:r>
              <a:rPr lang="fr-FR" baseline="0" dirty="0" err="1" smtClean="0"/>
              <a:t>szo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hanem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az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egesz</a:t>
            </a:r>
            <a:r>
              <a:rPr lang="fr-FR" baseline="0" dirty="0" smtClean="0"/>
              <a:t> </a:t>
            </a:r>
            <a:r>
              <a:rPr lang="fr-FR" baseline="0" dirty="0" err="1" smtClean="0"/>
              <a:t>kell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hogy</a:t>
            </a:r>
            <a:r>
              <a:rPr lang="fr-FR" baseline="0" dirty="0" smtClean="0"/>
              <a:t> TDI </a:t>
            </a:r>
            <a:r>
              <a:rPr lang="fr-FR" baseline="0" dirty="0" err="1" smtClean="0"/>
              <a:t>legyen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amibol</a:t>
            </a:r>
            <a:r>
              <a:rPr lang="fr-FR" baseline="0" dirty="0" smtClean="0"/>
              <a:t> a dual </a:t>
            </a:r>
            <a:r>
              <a:rPr lang="fr-FR" baseline="0" dirty="0" err="1" smtClean="0"/>
              <a:t>clfv</a:t>
            </a:r>
            <a:r>
              <a:rPr lang="fr-FR" baseline="0" dirty="0" smtClean="0"/>
              <a:t> </a:t>
            </a:r>
            <a:r>
              <a:rPr lang="fr-FR" baseline="0" dirty="0" err="1" smtClean="0"/>
              <a:t>valasztja</a:t>
            </a:r>
            <a:r>
              <a:rPr lang="fr-FR" baseline="0" dirty="0" smtClean="0"/>
              <a:t> </a:t>
            </a:r>
            <a:r>
              <a:rPr lang="fr-FR" baseline="0" dirty="0" err="1" smtClean="0"/>
              <a:t>ki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sarkokat</a:t>
            </a:r>
            <a:r>
              <a:rPr lang="fr-FR" baseline="0" dirty="0" smtClean="0"/>
              <a:t> … ))) </a:t>
            </a:r>
            <a:r>
              <a:rPr lang="fr-FR" baseline="0" dirty="0" err="1" smtClean="0"/>
              <a:t>Tablara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dualist</a:t>
            </a:r>
            <a:r>
              <a:rPr lang="fr-FR" baseline="0" dirty="0" smtClean="0"/>
              <a:t> . </a:t>
            </a:r>
          </a:p>
          <a:p>
            <a:endParaRPr lang="fr-FR" baseline="0" dirty="0" smtClean="0"/>
          </a:p>
          <a:p>
            <a:r>
              <a:rPr lang="fr-FR" baseline="0" dirty="0" err="1" smtClean="0"/>
              <a:t>Mutatja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hogy</a:t>
            </a:r>
            <a:r>
              <a:rPr lang="fr-FR" baseline="0" dirty="0" smtClean="0"/>
              <a:t> pure graph </a:t>
            </a:r>
            <a:r>
              <a:rPr lang="fr-FR" baseline="0" dirty="0" err="1" smtClean="0"/>
              <a:t>theorists</a:t>
            </a:r>
            <a:r>
              <a:rPr lang="fr-FR" baseline="0" dirty="0" smtClean="0"/>
              <a:t>, as </a:t>
            </a:r>
            <a:r>
              <a:rPr lang="fr-FR" baseline="0" dirty="0" err="1" smtClean="0"/>
              <a:t>Vizing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feel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degrees</a:t>
            </a:r>
            <a:r>
              <a:rPr lang="fr-FR" baseline="0" dirty="0" smtClean="0"/>
              <a:t>, de nem </a:t>
            </a:r>
            <a:r>
              <a:rPr lang="fr-FR" baseline="0" dirty="0" err="1" smtClean="0"/>
              <a:t>az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odd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holes</a:t>
            </a:r>
            <a:r>
              <a:rPr lang="fr-FR" baseline="0" dirty="0" smtClean="0"/>
              <a:t> …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30</a:t>
            </a:fld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31</a:t>
            </a:fld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32</a:t>
            </a:fld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34</a:t>
            </a:fld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FDF4E-631D-4AEC-8E79-3DC2661924BD}" type="slidenum">
              <a:rPr lang="fr-FR"/>
              <a:pPr/>
              <a:t>35</a:t>
            </a:fld>
            <a:endParaRPr lang="fr-FR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  <a:p>
            <a:r>
              <a:rPr lang="fr-FR" baseline="0" dirty="0" smtClean="0"/>
              <a:t>ITT INTEGER DECOMPOSITIONRE IS ALK. ES EZUTAN A KOMBINATORIKA. </a:t>
            </a:r>
            <a:endParaRPr lang="fr-FR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36</a:t>
            </a:fld>
            <a:endParaRPr lang="fr-F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38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39</a:t>
            </a:fld>
            <a:endParaRPr lang="fr-F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40</a:t>
            </a:fld>
            <a:endParaRPr lang="fr-F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41</a:t>
            </a:fld>
            <a:endParaRPr lang="fr-F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43</a:t>
            </a:fld>
            <a:endParaRPr lang="fr-F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45</a:t>
            </a:fld>
            <a:endParaRPr lang="fr-F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Boxba</a:t>
            </a:r>
            <a:r>
              <a:rPr lang="fr-FR" dirty="0" smtClean="0"/>
              <a:t> </a:t>
            </a:r>
            <a:r>
              <a:rPr lang="fr-FR" dirty="0" err="1" smtClean="0"/>
              <a:t>tenni</a:t>
            </a:r>
            <a:r>
              <a:rPr lang="fr-FR" dirty="0" smtClean="0"/>
              <a:t> </a:t>
            </a:r>
            <a:r>
              <a:rPr lang="fr-FR" dirty="0" err="1" smtClean="0"/>
              <a:t>parallelepiped</a:t>
            </a:r>
            <a:r>
              <a:rPr lang="fr-FR" dirty="0" smtClean="0"/>
              <a:t> </a:t>
            </a:r>
            <a:r>
              <a:rPr lang="fr-FR" dirty="0" err="1" smtClean="0"/>
              <a:t>rajz</a:t>
            </a:r>
            <a:r>
              <a:rPr lang="fr-FR" dirty="0" smtClean="0"/>
              <a:t>  es   ENOUGH</a:t>
            </a:r>
            <a:r>
              <a:rPr lang="fr-FR" baseline="0" dirty="0" smtClean="0"/>
              <a:t> GAP FOR   REDUCED.    </a:t>
            </a:r>
            <a:r>
              <a:rPr lang="fr-FR" baseline="0" dirty="0" err="1" smtClean="0"/>
              <a:t>Miert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eleg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hogy</a:t>
            </a:r>
            <a:r>
              <a:rPr lang="fr-FR" baseline="0" dirty="0" smtClean="0"/>
              <a:t> m = d  -  2  S </a:t>
            </a:r>
            <a:r>
              <a:rPr lang="fr-FR" baseline="0" dirty="0" err="1" smtClean="0"/>
              <a:t>nelkul</a:t>
            </a:r>
            <a:r>
              <a:rPr lang="fr-FR" baseline="0" dirty="0" smtClean="0"/>
              <a:t> ???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47</a:t>
            </a:fld>
            <a:endParaRPr lang="fr-F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48</a:t>
            </a:fld>
            <a:endParaRPr lang="fr-F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Tablara</a:t>
            </a:r>
            <a:r>
              <a:rPr lang="fr-FR" dirty="0" smtClean="0"/>
              <a:t>  a </a:t>
            </a:r>
            <a:r>
              <a:rPr lang="fr-FR" dirty="0" err="1" smtClean="0"/>
              <a:t>Rizzi</a:t>
            </a:r>
            <a:r>
              <a:rPr lang="fr-FR" dirty="0" smtClean="0"/>
              <a:t> </a:t>
            </a:r>
            <a:r>
              <a:rPr lang="fr-FR" dirty="0" err="1" smtClean="0"/>
              <a:t>peldajaban</a:t>
            </a:r>
            <a:r>
              <a:rPr lang="fr-FR" dirty="0" smtClean="0"/>
              <a:t> a </a:t>
            </a:r>
            <a:r>
              <a:rPr lang="fr-FR" dirty="0" err="1" smtClean="0"/>
              <a:t>binek</a:t>
            </a:r>
            <a:r>
              <a:rPr lang="fr-FR" dirty="0" smtClean="0"/>
              <a:t>, es a </a:t>
            </a:r>
            <a:r>
              <a:rPr lang="fr-FR" dirty="0" err="1" smtClean="0"/>
              <a:t>masik</a:t>
            </a:r>
            <a:r>
              <a:rPr lang="fr-FR" dirty="0" smtClean="0"/>
              <a:t> </a:t>
            </a:r>
            <a:r>
              <a:rPr lang="fr-FR" dirty="0" err="1" smtClean="0"/>
              <a:t>pelda</a:t>
            </a:r>
            <a:r>
              <a:rPr lang="fr-FR" dirty="0" smtClean="0"/>
              <a:t> </a:t>
            </a:r>
            <a:r>
              <a:rPr lang="fr-FR" dirty="0" err="1" smtClean="0"/>
              <a:t>utnez</a:t>
            </a:r>
            <a:r>
              <a:rPr lang="fr-FR" dirty="0" smtClean="0"/>
              <a:t>  ;; </a:t>
            </a:r>
            <a:r>
              <a:rPr lang="fr-FR" dirty="0" err="1" smtClean="0"/>
              <a:t>Megcsin</a:t>
            </a:r>
            <a:r>
              <a:rPr lang="fr-FR" dirty="0" smtClean="0"/>
              <a:t> </a:t>
            </a:r>
            <a:r>
              <a:rPr lang="fr-FR" dirty="0" err="1" smtClean="0"/>
              <a:t>amit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mondtam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Mohitnak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Gennas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cikkbe</a:t>
            </a:r>
            <a:r>
              <a:rPr lang="fr-FR" baseline="0" dirty="0" smtClean="0"/>
              <a:t> : </a:t>
            </a:r>
            <a:r>
              <a:rPr lang="fr-FR" baseline="0" dirty="0" err="1" smtClean="0"/>
              <a:t>Karmarkar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dualis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sulyokkal</a:t>
            </a:r>
            <a:r>
              <a:rPr lang="fr-FR" baseline="0" dirty="0" smtClean="0"/>
              <a:t> ; ½, 1/3, 1/5   30 </a:t>
            </a:r>
            <a:r>
              <a:rPr lang="fr-FR" baseline="0" dirty="0" err="1" smtClean="0"/>
              <a:t>kapacitassal</a:t>
            </a:r>
            <a:r>
              <a:rPr lang="fr-FR" baseline="0" dirty="0" smtClean="0"/>
              <a:t> 15 10 6 a </a:t>
            </a:r>
            <a:r>
              <a:rPr lang="fr-FR" baseline="0" dirty="0" err="1" smtClean="0"/>
              <a:t>meretek</a:t>
            </a:r>
            <a:r>
              <a:rPr lang="fr-FR" baseline="0" dirty="0" smtClean="0"/>
              <a:t>, es a b </a:t>
            </a:r>
            <a:r>
              <a:rPr lang="fr-FR" baseline="0" dirty="0" err="1" smtClean="0"/>
              <a:t>vektor</a:t>
            </a:r>
            <a:r>
              <a:rPr lang="fr-FR" baseline="0" dirty="0" smtClean="0"/>
              <a:t>  1, 2, 4.   1 &amp; </a:t>
            </a:r>
            <a:r>
              <a:rPr lang="fr-FR" baseline="0" dirty="0" err="1" smtClean="0"/>
              <a:t>hezag</a:t>
            </a:r>
            <a:r>
              <a:rPr lang="fr-FR" baseline="0" dirty="0" smtClean="0"/>
              <a:t> 60-</a:t>
            </a:r>
            <a:r>
              <a:rPr lang="fr-FR" baseline="0" dirty="0" err="1" smtClean="0"/>
              <a:t>tol</a:t>
            </a:r>
            <a:r>
              <a:rPr lang="fr-FR" baseline="0" dirty="0" smtClean="0"/>
              <a:t>, de </a:t>
            </a:r>
            <a:r>
              <a:rPr lang="fr-FR" baseline="0" dirty="0" err="1" smtClean="0"/>
              <a:t>pech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minden</a:t>
            </a:r>
            <a:r>
              <a:rPr lang="fr-FR" baseline="0" dirty="0" smtClean="0"/>
              <a:t> ami 30 –</a:t>
            </a:r>
            <a:r>
              <a:rPr lang="fr-FR" baseline="0" dirty="0" err="1" smtClean="0"/>
              <a:t>nal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kisebb</a:t>
            </a:r>
            <a:r>
              <a:rPr lang="fr-FR" baseline="0" dirty="0" smtClean="0"/>
              <a:t> \le 28.  </a:t>
            </a:r>
          </a:p>
          <a:p>
            <a:r>
              <a:rPr lang="fr-FR" baseline="0" dirty="0" smtClean="0"/>
              <a:t>(1, 2, 4) = ½ (2, 0, 0)  +  2/3 (0, 3, 0) + 4/5 (0, 0, 5)  A bit </a:t>
            </a:r>
            <a:r>
              <a:rPr lang="fr-FR" baseline="0" dirty="0" err="1" smtClean="0"/>
              <a:t>less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than</a:t>
            </a:r>
            <a:r>
              <a:rPr lang="fr-FR" baseline="0" dirty="0" smtClean="0"/>
              <a:t> 2, the </a:t>
            </a:r>
            <a:r>
              <a:rPr lang="fr-FR" baseline="0" dirty="0" err="1" smtClean="0"/>
              <a:t>sizes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themselves</a:t>
            </a:r>
            <a:r>
              <a:rPr lang="fr-FR" baseline="0" smtClean="0"/>
              <a:t> OPT DUAL.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49</a:t>
            </a:fld>
            <a:endParaRPr lang="fr-F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4E4958-15E7-42CB-A54B-35D4D4E7D67B}" type="slidenum">
              <a:rPr lang="fr-FR"/>
              <a:pPr/>
              <a:t>50</a:t>
            </a:fld>
            <a:endParaRPr lang="fr-FR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Jansen </a:t>
            </a:r>
            <a:r>
              <a:rPr lang="en-US" dirty="0" err="1" smtClean="0"/>
              <a:t>solis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obanal</a:t>
            </a:r>
            <a:r>
              <a:rPr lang="en-US" baseline="0" dirty="0" smtClean="0"/>
              <a:t> : </a:t>
            </a:r>
            <a:r>
              <a:rPr lang="en-US" baseline="0" dirty="0" err="1" smtClean="0"/>
              <a:t>kovetkezne</a:t>
            </a:r>
            <a:r>
              <a:rPr lang="en-US" baseline="0" dirty="0" smtClean="0"/>
              <a:t> MIRUPBOL </a:t>
            </a:r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4E4958-15E7-42CB-A54B-35D4D4E7D67B}" type="slidenum">
              <a:rPr lang="fr-FR"/>
              <a:pPr/>
              <a:t>51</a:t>
            </a:fld>
            <a:endParaRPr lang="fr-FR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Jansen </a:t>
            </a:r>
            <a:r>
              <a:rPr lang="en-US" dirty="0" err="1" smtClean="0"/>
              <a:t>solis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obanal</a:t>
            </a:r>
            <a:r>
              <a:rPr lang="en-US" baseline="0" dirty="0" smtClean="0"/>
              <a:t> : </a:t>
            </a:r>
            <a:r>
              <a:rPr lang="en-US" baseline="0" dirty="0" err="1" smtClean="0"/>
              <a:t>kovetkezne</a:t>
            </a:r>
            <a:r>
              <a:rPr lang="en-US" baseline="0" dirty="0" smtClean="0"/>
              <a:t> MIRUPBOL ; NALUNK, </a:t>
            </a:r>
            <a:r>
              <a:rPr lang="en-US" baseline="0" dirty="0" err="1" smtClean="0"/>
              <a:t>hol</a:t>
            </a:r>
            <a:r>
              <a:rPr lang="en-US" baseline="0" dirty="0" smtClean="0"/>
              <a:t>   ;  A </a:t>
            </a:r>
            <a:r>
              <a:rPr lang="en-US" baseline="0" dirty="0" err="1" smtClean="0"/>
              <a:t>kozepsonel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Karmarkar</a:t>
            </a:r>
            <a:r>
              <a:rPr lang="en-US" baseline="0" dirty="0" smtClean="0"/>
              <a:t> Karp </a:t>
            </a:r>
            <a:r>
              <a:rPr lang="en-US" baseline="0" dirty="0" err="1" smtClean="0"/>
              <a:t>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egyszerubb</a:t>
            </a:r>
            <a:r>
              <a:rPr lang="en-US" baseline="0" dirty="0" smtClean="0"/>
              <a:t> … 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sz="1300" dirty="0" err="1" smtClean="0"/>
              <a:t>Integer</a:t>
            </a:r>
            <a:r>
              <a:rPr lang="fr-FR" sz="1300" dirty="0" smtClean="0"/>
              <a:t> </a:t>
            </a:r>
            <a:r>
              <a:rPr lang="fr-FR" sz="1300" dirty="0" err="1" smtClean="0"/>
              <a:t>rounding</a:t>
            </a:r>
            <a:r>
              <a:rPr lang="fr-FR" sz="1300" dirty="0" smtClean="0"/>
              <a:t> </a:t>
            </a:r>
            <a:r>
              <a:rPr lang="fr-FR" sz="1300" dirty="0" err="1" smtClean="0"/>
              <a:t>altalanosabb</a:t>
            </a:r>
            <a:r>
              <a:rPr lang="fr-FR" sz="1300" dirty="0" smtClean="0"/>
              <a:t> volt </a:t>
            </a:r>
            <a:r>
              <a:rPr lang="fr-FR" sz="1300" dirty="0" err="1" smtClean="0"/>
              <a:t>mint</a:t>
            </a:r>
            <a:r>
              <a:rPr lang="fr-FR" sz="1300" dirty="0" smtClean="0"/>
              <a:t> TDI de </a:t>
            </a:r>
            <a:r>
              <a:rPr lang="fr-FR" sz="1300" dirty="0" err="1" smtClean="0"/>
              <a:t>vissza</a:t>
            </a:r>
            <a:r>
              <a:rPr lang="fr-FR" sz="1300" dirty="0" smtClean="0"/>
              <a:t> </a:t>
            </a:r>
            <a:r>
              <a:rPr lang="fr-FR" sz="1300" dirty="0" err="1" smtClean="0"/>
              <a:t>is</a:t>
            </a:r>
            <a:r>
              <a:rPr lang="fr-FR" sz="1300" dirty="0" smtClean="0"/>
              <a:t> </a:t>
            </a:r>
            <a:r>
              <a:rPr lang="fr-FR" sz="1300" dirty="0" err="1" smtClean="0"/>
              <a:t>megy</a:t>
            </a:r>
            <a:r>
              <a:rPr lang="fr-FR" sz="1300" dirty="0" smtClean="0"/>
              <a:t> ra </a:t>
            </a:r>
            <a:r>
              <a:rPr lang="fr-FR" sz="1300" dirty="0" err="1" smtClean="0"/>
              <a:t>az</a:t>
            </a:r>
            <a:endParaRPr lang="fr-FR" sz="1300" dirty="0" smtClean="0"/>
          </a:p>
          <a:p>
            <a:pPr lvl="0"/>
            <a:r>
              <a:rPr lang="fr-FR" sz="1300" dirty="0" err="1" smtClean="0"/>
              <a:t>Atfogalmazasok</a:t>
            </a:r>
            <a:r>
              <a:rPr lang="fr-FR" sz="1300" dirty="0" smtClean="0"/>
              <a:t> </a:t>
            </a:r>
            <a:r>
              <a:rPr lang="fr-FR" sz="1300" dirty="0" err="1" smtClean="0"/>
              <a:t>csupa</a:t>
            </a:r>
            <a:r>
              <a:rPr lang="fr-FR" sz="1300" dirty="0" smtClean="0"/>
              <a:t> 1 </a:t>
            </a:r>
            <a:r>
              <a:rPr lang="fr-FR" sz="1300" dirty="0" err="1" smtClean="0"/>
              <a:t>stb</a:t>
            </a:r>
            <a:r>
              <a:rPr lang="fr-FR" sz="1300" dirty="0" smtClean="0"/>
              <a:t> </a:t>
            </a:r>
            <a:r>
              <a:rPr lang="fr-FR" sz="1300" dirty="0" err="1" smtClean="0"/>
              <a:t>oszlopokkal</a:t>
            </a:r>
            <a:r>
              <a:rPr lang="fr-FR" sz="1300" dirty="0" smtClean="0"/>
              <a:t>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5205-26A0-4980-8DDB-0CD1EDE35E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426C3-019F-4696-8984-60555945A5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0035-3C66-47F5-807B-74B8B0D665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38DE-3C10-4FCB-AD9A-7A96075BF3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39C6-8E1C-4C2A-A8E5-39B2F45850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AE03-5E11-4744-8E51-E2C76D5078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EA8D-5C57-44EC-B533-D0DE01E884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3882-C4CA-42AB-9A87-D2A54EA551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B138E-0955-4E28-950E-EC72ADAD77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4A0B-3206-4AD3-9AE1-4390CA3B6E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3FFA-8078-43CB-899C-78778759E2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F125F-59AF-4536-AF2F-8D2F837F51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684214" y="332656"/>
            <a:ext cx="10584805" cy="3861519"/>
          </a:xfrm>
        </p:spPr>
        <p:txBody>
          <a:bodyPr/>
          <a:lstStyle/>
          <a:p>
            <a:r>
              <a:rPr lang="fr-FR" b="1" dirty="0"/>
              <a:t/>
            </a:r>
            <a:br>
              <a:rPr lang="fr-FR" b="1" dirty="0"/>
            </a:br>
            <a:r>
              <a:rPr lang="fr-FR" sz="1600" b="1" dirty="0"/>
              <a:t> </a:t>
            </a:r>
            <a:endParaRPr lang="fr-FR" dirty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656" y="3092330"/>
            <a:ext cx="8786810" cy="2928958"/>
          </a:xfrm>
        </p:spPr>
        <p:txBody>
          <a:bodyPr/>
          <a:lstStyle/>
          <a:p>
            <a:r>
              <a:rPr lang="fr-FR" sz="3600" dirty="0" err="1" smtClean="0">
                <a:solidFill>
                  <a:srgbClr val="0070C0"/>
                </a:solidFill>
              </a:rPr>
              <a:t>Andr</a:t>
            </a:r>
            <a:r>
              <a:rPr lang="hu-HU" sz="3600" dirty="0">
                <a:solidFill>
                  <a:srgbClr val="0070C0"/>
                </a:solidFill>
              </a:rPr>
              <a:t>ás Sebő</a:t>
            </a:r>
            <a:r>
              <a:rPr lang="fr-FR" sz="3600" dirty="0">
                <a:solidFill>
                  <a:srgbClr val="0070C0"/>
                </a:solidFill>
              </a:rPr>
              <a:t>, </a:t>
            </a:r>
            <a:endParaRPr lang="fr-FR" sz="3600" dirty="0" smtClean="0">
              <a:solidFill>
                <a:srgbClr val="0070C0"/>
              </a:solidFill>
            </a:endParaRPr>
          </a:p>
          <a:p>
            <a:r>
              <a:rPr lang="fr-FR" sz="3600" dirty="0" smtClean="0">
                <a:solidFill>
                  <a:srgbClr val="0070C0"/>
                </a:solidFill>
              </a:rPr>
              <a:t>CNRS (G-SCOP)  Grenoble </a:t>
            </a:r>
            <a:endParaRPr lang="fr-FR" sz="3600" dirty="0">
              <a:solidFill>
                <a:srgbClr val="0070C0"/>
              </a:solidFill>
            </a:endParaRPr>
          </a:p>
          <a:p>
            <a:endParaRPr lang="fr-FR" sz="3600" dirty="0"/>
          </a:p>
          <a:p>
            <a:pPr algn="l"/>
            <a:endParaRPr lang="fr-FR" sz="3600" dirty="0" smtClean="0"/>
          </a:p>
          <a:p>
            <a:pPr algn="l"/>
            <a:endParaRPr lang="fr-FR" sz="4000" dirty="0" smtClean="0"/>
          </a:p>
          <a:p>
            <a:endParaRPr lang="fr-FR" sz="4000" dirty="0"/>
          </a:p>
          <a:p>
            <a:endParaRPr lang="fr-FR" sz="4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612576" y="143422"/>
            <a:ext cx="10265593" cy="2421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sz="4800" b="0" dirty="0" smtClean="0">
                <a:latin typeface="Arial" charset="0"/>
              </a:rPr>
              <a:t>Gap, </a:t>
            </a:r>
            <a:r>
              <a:rPr lang="fr-FR" sz="4800" b="0" dirty="0" err="1" smtClean="0">
                <a:latin typeface="Arial" charset="0"/>
              </a:rPr>
              <a:t>Rounding</a:t>
            </a:r>
            <a:r>
              <a:rPr lang="fr-FR" sz="4800" b="0" dirty="0" smtClean="0">
                <a:latin typeface="Arial" charset="0"/>
              </a:rPr>
              <a:t> and</a:t>
            </a:r>
          </a:p>
          <a:p>
            <a:r>
              <a:rPr lang="fr-FR" sz="4800" b="0" dirty="0" err="1" smtClean="0">
                <a:latin typeface="Arial" charset="0"/>
              </a:rPr>
              <a:t>Integer</a:t>
            </a:r>
            <a:r>
              <a:rPr lang="fr-FR" sz="4800" b="0" dirty="0" smtClean="0">
                <a:latin typeface="Arial" charset="0"/>
              </a:rPr>
              <a:t> </a:t>
            </a:r>
            <a:r>
              <a:rPr lang="fr-FR" sz="4800" b="0" dirty="0" err="1" smtClean="0">
                <a:latin typeface="Arial" charset="0"/>
              </a:rPr>
              <a:t>Decomposition</a:t>
            </a:r>
            <a:r>
              <a:rPr lang="fr-FR" sz="4800" b="0" dirty="0" smtClean="0">
                <a:latin typeface="Arial" charset="0"/>
              </a:rPr>
              <a:t> I</a:t>
            </a:r>
          </a:p>
          <a:p>
            <a:r>
              <a:rPr lang="fr-FR" sz="3200" b="0" dirty="0" err="1" smtClean="0">
                <a:latin typeface="Arial" charset="0"/>
              </a:rPr>
              <a:t>general</a:t>
            </a:r>
            <a:r>
              <a:rPr lang="fr-FR" sz="3200" b="0" dirty="0" smtClean="0">
                <a:latin typeface="Arial" charset="0"/>
              </a:rPr>
              <a:t> </a:t>
            </a:r>
          </a:p>
          <a:p>
            <a:endParaRPr lang="fr-FR" sz="4000" b="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19256" cy="1080120"/>
          </a:xfrm>
        </p:spPr>
        <p:txBody>
          <a:bodyPr>
            <a:normAutofit/>
          </a:bodyPr>
          <a:lstStyle/>
          <a:p>
            <a:r>
              <a:rPr lang="fr-FR" sz="4000" dirty="0" smtClean="0"/>
              <a:t>IR  &amp; </a:t>
            </a:r>
            <a:r>
              <a:rPr lang="fr-FR" sz="4000" dirty="0" err="1" smtClean="0"/>
              <a:t>Hb</a:t>
            </a:r>
            <a:endParaRPr lang="fr-FR" sz="4000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406836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3200" dirty="0" err="1" smtClean="0">
                <a:latin typeface="+mj-lt"/>
              </a:rPr>
              <a:t>Thm</a:t>
            </a:r>
            <a:r>
              <a:rPr lang="fr-FR" sz="3200" b="0" dirty="0" smtClean="0">
                <a:latin typeface="+mj-lt"/>
              </a:rPr>
              <a:t>:(Giles, </a:t>
            </a:r>
            <a:r>
              <a:rPr lang="fr-FR" sz="3200" b="0" dirty="0" err="1" smtClean="0">
                <a:latin typeface="+mj-lt"/>
              </a:rPr>
              <a:t>Orlin</a:t>
            </a:r>
            <a:r>
              <a:rPr lang="fr-FR" sz="3200" b="0" dirty="0" smtClean="0">
                <a:latin typeface="+mj-lt"/>
              </a:rPr>
              <a:t> 1981) IR </a:t>
            </a:r>
            <a:r>
              <a:rPr lang="fr-FR" sz="3200" b="0" dirty="0" smtClean="0">
                <a:latin typeface="+mj-lt"/>
                <a:sym typeface="Symbol"/>
              </a:rPr>
              <a:t> </a:t>
            </a:r>
            <a:r>
              <a:rPr lang="fr-FR" sz="3200" b="0" dirty="0" err="1" smtClean="0">
                <a:latin typeface="+mj-lt"/>
                <a:sym typeface="Symbol"/>
              </a:rPr>
              <a:t>rows</a:t>
            </a:r>
            <a:r>
              <a:rPr lang="fr-FR" sz="3200" b="0" dirty="0" smtClean="0">
                <a:latin typeface="+mj-lt"/>
                <a:sym typeface="Symbol"/>
              </a:rPr>
              <a:t> of           </a:t>
            </a:r>
            <a:r>
              <a:rPr lang="fr-FR" sz="3200" b="0" dirty="0" err="1" smtClean="0">
                <a:solidFill>
                  <a:srgbClr val="C00000"/>
                </a:solidFill>
                <a:latin typeface="+mj-lt"/>
                <a:sym typeface="Symbol"/>
              </a:rPr>
              <a:t>form</a:t>
            </a:r>
            <a:r>
              <a:rPr lang="fr-FR" sz="3200" b="0" dirty="0" smtClean="0">
                <a:solidFill>
                  <a:srgbClr val="C00000"/>
                </a:solidFill>
                <a:latin typeface="+mj-lt"/>
                <a:sym typeface="Symbol"/>
              </a:rPr>
              <a:t> a Hb.   </a:t>
            </a:r>
            <a:r>
              <a:rPr lang="fr-FR" sz="3200" b="0" dirty="0" smtClean="0">
                <a:solidFill>
                  <a:srgbClr val="C00000"/>
                </a:solidFill>
                <a:latin typeface="+mj-lt"/>
              </a:rPr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0" y="1179909"/>
            <a:ext cx="93610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800" b="0" dirty="0" smtClean="0">
                <a:latin typeface="+mj-lt"/>
              </a:rPr>
              <a:t>The </a:t>
            </a:r>
            <a:r>
              <a:rPr lang="fr-FR" sz="2800" b="0" dirty="0" smtClean="0">
                <a:solidFill>
                  <a:schemeClr val="tx2"/>
                </a:solidFill>
                <a:latin typeface="+mj-lt"/>
              </a:rPr>
              <a:t>system</a:t>
            </a:r>
            <a:r>
              <a:rPr lang="fr-FR" sz="2800" b="0" dirty="0" smtClean="0">
                <a:latin typeface="+mj-lt"/>
              </a:rPr>
              <a:t>  </a:t>
            </a:r>
            <a:r>
              <a:rPr lang="fr-FR" sz="2800" kern="0" dirty="0" err="1" smtClean="0">
                <a:solidFill>
                  <a:srgbClr val="000000"/>
                </a:solidFill>
                <a:latin typeface="Arial"/>
              </a:rPr>
              <a:t>Ax</a:t>
            </a:r>
            <a:r>
              <a:rPr lang="fr-FR" sz="28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280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≤ b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 –  or (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A,b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) – </a:t>
            </a:r>
            <a:r>
              <a:rPr lang="fr-FR" sz="2800" b="0" i="1" dirty="0" smtClean="0">
                <a:latin typeface="+mj-lt"/>
              </a:rPr>
              <a:t>IR, </a:t>
            </a:r>
            <a:r>
              <a:rPr lang="fr-FR" sz="2800" b="0" dirty="0" smtClean="0">
                <a:latin typeface="+mj-lt"/>
              </a:rPr>
              <a:t>if</a:t>
            </a:r>
          </a:p>
          <a:p>
            <a:r>
              <a:rPr lang="fr-FR" sz="2800" b="0" i="1" dirty="0" smtClean="0">
                <a:latin typeface="+mj-lt"/>
              </a:rPr>
              <a:t> </a:t>
            </a:r>
            <a:r>
              <a:rPr lang="fr-FR" sz="2800" b="0" dirty="0" smtClean="0">
                <a:latin typeface="+mj-lt"/>
                <a:sym typeface="Symbol"/>
              </a:rPr>
              <a:t></a:t>
            </a:r>
            <a:r>
              <a:rPr lang="fr-FR" sz="2800" b="0" dirty="0" smtClean="0">
                <a:latin typeface="+mj-lt"/>
              </a:rPr>
              <a:t>c   : {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</a:rPr>
              <a:t>min  </a:t>
            </a:r>
            <a:r>
              <a:rPr lang="fr-FR" sz="2800" b="0" kern="0" dirty="0" err="1" smtClean="0">
                <a:solidFill>
                  <a:srgbClr val="C00000"/>
                </a:solidFill>
                <a:latin typeface="Arial"/>
              </a:rPr>
              <a:t>y</a:t>
            </a:r>
            <a:r>
              <a:rPr lang="fr-FR" sz="2800" b="0" kern="0" baseline="30000" dirty="0" err="1" smtClean="0">
                <a:solidFill>
                  <a:srgbClr val="C00000"/>
                </a:solidFill>
                <a:latin typeface="Arial"/>
              </a:rPr>
              <a:t>T</a:t>
            </a:r>
            <a:r>
              <a:rPr lang="fr-FR" sz="2800" b="0" kern="0" dirty="0" err="1" smtClean="0">
                <a:solidFill>
                  <a:srgbClr val="C00000"/>
                </a:solidFill>
                <a:latin typeface="Arial"/>
              </a:rPr>
              <a:t>b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</a:rPr>
              <a:t>, 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yA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=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c, y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 0,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y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integer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} </a:t>
            </a:r>
            <a:r>
              <a:rPr lang="fr-FR" sz="2800" b="0" dirty="0" smtClean="0">
                <a:solidFill>
                  <a:srgbClr val="C00000"/>
                </a:solidFill>
                <a:latin typeface="+mj-lt"/>
              </a:rPr>
              <a:t>= </a:t>
            </a:r>
            <a:r>
              <a:rPr lang="fr-FR" sz="2800" b="0" dirty="0" smtClean="0">
                <a:solidFill>
                  <a:srgbClr val="C00000"/>
                </a:solidFill>
                <a:latin typeface="+mj-lt"/>
                <a:sym typeface="Symbol"/>
              </a:rPr>
              <a:t>LIN(c)</a:t>
            </a:r>
          </a:p>
          <a:p>
            <a:pPr lvl="0" algn="l"/>
            <a:endParaRPr lang="fr-FR" sz="2800" b="0" dirty="0" smtClean="0">
              <a:latin typeface="+mj-lt"/>
              <a:sym typeface="Symbol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279872" y="3874110"/>
            <a:ext cx="8640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3200" b="0" dirty="0" smtClean="0">
                <a:solidFill>
                  <a:srgbClr val="C00000"/>
                </a:solidFill>
                <a:latin typeface="+mj-lt"/>
              </a:rPr>
              <a:t>A, b</a:t>
            </a:r>
          </a:p>
          <a:p>
            <a:pPr lvl="0" algn="l"/>
            <a:r>
              <a:rPr lang="fr-FR" sz="3200" b="0" dirty="0" smtClean="0">
                <a:solidFill>
                  <a:srgbClr val="C00000"/>
                </a:solidFill>
                <a:latin typeface="+mj-lt"/>
              </a:rPr>
              <a:t>0, 1 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0" y="2556193"/>
            <a:ext cx="9361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800" b="0" dirty="0" smtClean="0">
                <a:latin typeface="+mj-lt"/>
              </a:rPr>
              <a:t>H </a:t>
            </a:r>
            <a:r>
              <a:rPr lang="fr-FR" sz="2800" b="0" dirty="0" smtClean="0">
                <a:latin typeface="+mj-lt"/>
                <a:sym typeface="Symbol"/>
              </a:rPr>
              <a:t> </a:t>
            </a:r>
            <a:r>
              <a:rPr lang="fr-FR" sz="2800" b="0" kern="0" dirty="0" smtClean="0">
                <a:sym typeface="Mathematica7"/>
              </a:rPr>
              <a:t></a:t>
            </a:r>
            <a:r>
              <a:rPr lang="fr-FR" sz="2800" b="0" kern="0" baseline="30000" dirty="0" smtClean="0">
                <a:latin typeface="Calibri"/>
              </a:rPr>
              <a:t>n  </a:t>
            </a:r>
            <a:r>
              <a:rPr lang="fr-FR" sz="2800" b="0" i="1" dirty="0" err="1" smtClean="0">
                <a:latin typeface="+mj-lt"/>
              </a:rPr>
              <a:t>Hb</a:t>
            </a:r>
            <a:r>
              <a:rPr lang="fr-FR" sz="2800" b="0" i="1" dirty="0" smtClean="0">
                <a:latin typeface="+mj-lt"/>
              </a:rPr>
              <a:t>  </a:t>
            </a:r>
            <a:r>
              <a:rPr lang="fr-FR" sz="2800" b="0" dirty="0" smtClean="0">
                <a:solidFill>
                  <a:prstClr val="black"/>
                </a:solidFill>
                <a:latin typeface="Calibri"/>
              </a:rPr>
              <a:t>if</a:t>
            </a:r>
            <a:r>
              <a:rPr lang="fr-FR" sz="2800" b="0" dirty="0" smtClean="0">
                <a:latin typeface="+mn-lt"/>
              </a:rPr>
              <a:t> </a:t>
            </a:r>
            <a:r>
              <a:rPr lang="fr-FR" sz="2800" b="0" dirty="0" smtClean="0">
                <a:latin typeface="+mn-lt"/>
                <a:sym typeface="Symbol"/>
              </a:rPr>
              <a:t> </a:t>
            </a:r>
            <a:r>
              <a:rPr lang="fr-FR" sz="2800" b="0" kern="0" dirty="0" smtClean="0">
                <a:latin typeface="+mn-lt"/>
                <a:cs typeface="Arial" charset="0"/>
              </a:rPr>
              <a:t>h</a:t>
            </a:r>
            <a:r>
              <a:rPr lang="fr-FR" sz="2800" b="0" kern="0" dirty="0" smtClean="0">
                <a:latin typeface="Arial"/>
                <a:sym typeface="Symbol"/>
              </a:rPr>
              <a:t>  </a:t>
            </a:r>
            <a:r>
              <a:rPr lang="fr-FR" sz="2800" b="0" kern="0" dirty="0" err="1" smtClean="0">
                <a:latin typeface="Arial"/>
                <a:sym typeface="Symbol"/>
              </a:rPr>
              <a:t>cone</a:t>
            </a:r>
            <a:r>
              <a:rPr lang="fr-FR" sz="2800" b="0" kern="0" dirty="0" smtClean="0">
                <a:latin typeface="Arial"/>
                <a:sym typeface="Symbol"/>
              </a:rPr>
              <a:t>(H)  </a:t>
            </a:r>
            <a:r>
              <a:rPr lang="fr-FR" sz="2800" b="0" kern="0" dirty="0" smtClean="0">
                <a:sym typeface="Symbol"/>
              </a:rPr>
              <a:t> </a:t>
            </a:r>
            <a:r>
              <a:rPr lang="fr-FR" sz="2800" b="0" kern="0" dirty="0" smtClean="0">
                <a:sym typeface="Mathematica7"/>
              </a:rPr>
              <a:t></a:t>
            </a:r>
            <a:r>
              <a:rPr lang="fr-FR" sz="2800" b="0" kern="0" baseline="30000" dirty="0" smtClean="0">
                <a:latin typeface="+mn-lt"/>
              </a:rPr>
              <a:t>n </a:t>
            </a:r>
            <a:r>
              <a:rPr lang="fr-FR" sz="2800" b="0" kern="0" dirty="0" smtClean="0">
                <a:latin typeface="Arial"/>
                <a:sym typeface="Symbol"/>
              </a:rPr>
              <a:t> :  </a:t>
            </a:r>
          </a:p>
          <a:p>
            <a:pPr algn="l"/>
            <a:r>
              <a:rPr lang="fr-FR" sz="2800" b="0" kern="0" dirty="0" smtClean="0">
                <a:latin typeface="Arial"/>
                <a:sym typeface="Symbol"/>
              </a:rPr>
              <a:t>h </a:t>
            </a:r>
            <a:r>
              <a:rPr lang="fr-FR" sz="2800" b="0" kern="0" dirty="0" err="1" smtClean="0">
                <a:latin typeface="Arial"/>
                <a:sym typeface="Symbol"/>
              </a:rPr>
              <a:t>is</a:t>
            </a:r>
            <a:r>
              <a:rPr lang="fr-FR" sz="2800" b="0" kern="0" dirty="0" smtClean="0">
                <a:latin typeface="Arial"/>
                <a:sym typeface="Symbol"/>
              </a:rPr>
              <a:t> a </a:t>
            </a:r>
            <a:r>
              <a:rPr lang="fr-FR" sz="2800" b="0" kern="0" dirty="0" err="1" smtClean="0">
                <a:solidFill>
                  <a:srgbClr val="0070C0"/>
                </a:solidFill>
                <a:latin typeface="Arial"/>
                <a:sym typeface="Symbol"/>
              </a:rPr>
              <a:t>nonnegative</a:t>
            </a:r>
            <a:r>
              <a:rPr lang="fr-FR" sz="2800" b="0" kern="0" dirty="0" smtClean="0">
                <a:solidFill>
                  <a:srgbClr val="0070C0"/>
                </a:solidFill>
                <a:latin typeface="Arial"/>
                <a:sym typeface="Symbol"/>
              </a:rPr>
              <a:t> </a:t>
            </a:r>
            <a:r>
              <a:rPr lang="fr-FR" sz="2800" b="0" kern="0" dirty="0" err="1" smtClean="0">
                <a:solidFill>
                  <a:srgbClr val="C00000"/>
                </a:solidFill>
                <a:latin typeface="Arial"/>
                <a:sym typeface="Symbol"/>
              </a:rPr>
              <a:t>integer</a:t>
            </a:r>
            <a:r>
              <a:rPr lang="fr-FR" sz="2800" b="0" kern="0" dirty="0" smtClean="0">
                <a:solidFill>
                  <a:srgbClr val="0070C0"/>
                </a:solidFill>
                <a:latin typeface="Arial"/>
                <a:sym typeface="Symbol"/>
              </a:rPr>
              <a:t> </a:t>
            </a:r>
            <a:r>
              <a:rPr lang="fr-FR" sz="2800" b="0" kern="0" dirty="0" err="1" smtClean="0">
                <a:solidFill>
                  <a:srgbClr val="0070C0"/>
                </a:solidFill>
                <a:latin typeface="Arial"/>
                <a:sym typeface="Symbol"/>
              </a:rPr>
              <a:t>combination</a:t>
            </a:r>
            <a:r>
              <a:rPr lang="fr-FR" sz="2800" b="0" kern="0" dirty="0" smtClean="0">
                <a:solidFill>
                  <a:srgbClr val="0070C0"/>
                </a:solidFill>
                <a:latin typeface="Arial"/>
                <a:sym typeface="Symbol"/>
              </a:rPr>
              <a:t> of </a:t>
            </a:r>
            <a:r>
              <a:rPr lang="fr-FR" sz="2800" b="0" kern="0" dirty="0" err="1" smtClean="0">
                <a:solidFill>
                  <a:srgbClr val="0070C0"/>
                </a:solidFill>
                <a:latin typeface="Arial"/>
                <a:sym typeface="Symbol"/>
              </a:rPr>
              <a:t>rows</a:t>
            </a:r>
            <a:r>
              <a:rPr lang="fr-FR" sz="2800" b="0" kern="0" dirty="0" smtClean="0">
                <a:solidFill>
                  <a:srgbClr val="0070C0"/>
                </a:solidFill>
                <a:latin typeface="Arial"/>
                <a:sym typeface="Symbol"/>
              </a:rPr>
              <a:t> of 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4848" y="-234280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dirty="0" err="1" smtClean="0"/>
              <a:t>Integer</a:t>
            </a:r>
            <a:r>
              <a:rPr lang="fr-FR" sz="4000" dirty="0" smtClean="0"/>
              <a:t> </a:t>
            </a:r>
            <a:r>
              <a:rPr lang="fr-FR" sz="4000" dirty="0" err="1" smtClean="0"/>
              <a:t>Decomposition</a:t>
            </a:r>
            <a:r>
              <a:rPr lang="fr-FR" sz="4000" dirty="0" smtClean="0"/>
              <a:t> (ID) </a:t>
            </a:r>
            <a:endParaRPr lang="fr-FR" sz="40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160" y="836712"/>
            <a:ext cx="9324529" cy="5616624"/>
          </a:xfrm>
          <a:prstGeom prst="rect">
            <a:avLst/>
          </a:prstGeom>
        </p:spPr>
        <p:txBody>
          <a:bodyPr/>
          <a:lstStyle/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</a:pPr>
            <a:r>
              <a:rPr lang="fr-FR" sz="3200" b="0" dirty="0" smtClean="0">
                <a:latin typeface="+mn-lt"/>
                <a:sym typeface="Symbol" pitchFamily="18" charset="2"/>
              </a:rPr>
              <a:t>Set of </a:t>
            </a:r>
            <a:r>
              <a:rPr lang="fr-FR" sz="3200" b="0" dirty="0" err="1" smtClean="0">
                <a:latin typeface="+mn-lt"/>
                <a:sym typeface="Symbol" pitchFamily="18" charset="2"/>
              </a:rPr>
              <a:t>integer</a:t>
            </a:r>
            <a:r>
              <a:rPr lang="fr-FR" sz="3200" b="0" dirty="0" smtClean="0">
                <a:latin typeface="+mn-lt"/>
                <a:sym typeface="Symbol" pitchFamily="18" charset="2"/>
              </a:rPr>
              <a:t> </a:t>
            </a:r>
            <a:r>
              <a:rPr lang="fr-FR" sz="3200" b="0" dirty="0" err="1" smtClean="0">
                <a:latin typeface="+mn-lt"/>
                <a:sym typeface="Symbol" pitchFamily="18" charset="2"/>
              </a:rPr>
              <a:t>vectors</a:t>
            </a:r>
            <a:r>
              <a:rPr lang="fr-FR" sz="3200" b="0" dirty="0" smtClean="0">
                <a:latin typeface="+mn-lt"/>
                <a:sym typeface="Symbol" pitchFamily="18" charset="2"/>
              </a:rPr>
              <a:t>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ush Script MT" pitchFamily="66" charset="0"/>
                <a:sym typeface="Symbol" pitchFamily="18" charset="2"/>
              </a:rPr>
              <a:t>P</a:t>
            </a:r>
            <a:r>
              <a:rPr kumimoji="0" lang="fr-FR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 </a:t>
            </a:r>
            <a:r>
              <a:rPr lang="fr-FR" sz="3200" b="0" kern="0" dirty="0" smtClean="0">
                <a:solidFill>
                  <a:srgbClr val="000000"/>
                </a:solidFill>
                <a:sym typeface="Mathematica7"/>
              </a:rPr>
              <a:t></a:t>
            </a:r>
            <a:r>
              <a:rPr lang="fr-FR" sz="3200" b="0" kern="0" baseline="30000" dirty="0" smtClean="0">
                <a:solidFill>
                  <a:srgbClr val="000000"/>
                </a:solidFill>
              </a:rPr>
              <a:t>n</a:t>
            </a:r>
            <a:r>
              <a:rPr lang="fr-FR" sz="3200" b="0" dirty="0" smtClean="0"/>
              <a:t> 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has the </a:t>
            </a: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ID </a:t>
            </a:r>
            <a:r>
              <a:rPr kumimoji="0" lang="fr-FR" sz="3200" b="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property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,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 if  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v  k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co</a:t>
            </a:r>
            <a:r>
              <a:rPr lang="fr-FR" sz="3200" b="0" noProof="0" dirty="0" err="1" smtClean="0">
                <a:solidFill>
                  <a:srgbClr val="0070C0"/>
                </a:solidFill>
                <a:latin typeface="+mn-lt"/>
                <a:sym typeface="Symbol" pitchFamily="18" charset="2"/>
              </a:rPr>
              <a:t>nv</a:t>
            </a:r>
            <a:r>
              <a:rPr lang="fr-FR" sz="3200" b="0" noProof="0" dirty="0" smtClean="0">
                <a:solidFill>
                  <a:srgbClr val="0070C0"/>
                </a:solidFill>
                <a:latin typeface="+mn-lt"/>
                <a:sym typeface="Symbol" pitchFamily="18" charset="2"/>
              </a:rPr>
              <a:t>(</a:t>
            </a:r>
            <a:r>
              <a:rPr lang="fr-FR" sz="3200" b="0" dirty="0" smtClean="0">
                <a:solidFill>
                  <a:srgbClr val="0070C0"/>
                </a:solidFill>
                <a:latin typeface="Brush Script MT" pitchFamily="66" charset="0"/>
                <a:sym typeface="Symbol" pitchFamily="18" charset="2"/>
              </a:rPr>
              <a:t>P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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lang="fr-FR" sz="3200" b="0" kern="0" dirty="0" smtClean="0">
                <a:solidFill>
                  <a:srgbClr val="0070C0"/>
                </a:solidFill>
                <a:sym typeface="Mathematica7"/>
              </a:rPr>
              <a:t></a:t>
            </a:r>
            <a:r>
              <a:rPr lang="fr-FR" sz="3200" b="0" kern="0" baseline="30000" dirty="0" smtClean="0">
                <a:solidFill>
                  <a:srgbClr val="0070C0"/>
                </a:solidFill>
              </a:rPr>
              <a:t>n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 &amp;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k </a:t>
            </a:r>
            <a:r>
              <a:rPr lang="fr-FR" sz="3200" b="0" dirty="0" smtClean="0">
                <a:solidFill>
                  <a:srgbClr val="0070C0"/>
                </a:solidFill>
                <a:sym typeface="Symbol" pitchFamily="18" charset="2"/>
              </a:rPr>
              <a:t> </a:t>
            </a:r>
            <a:r>
              <a:rPr lang="fr-FR" sz="3200" b="0" kern="0" dirty="0" smtClean="0">
                <a:solidFill>
                  <a:srgbClr val="0070C0"/>
                </a:solidFill>
                <a:sym typeface="Mathematica7"/>
              </a:rPr>
              <a:t>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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v= v</a:t>
            </a:r>
            <a:r>
              <a:rPr kumimoji="0" lang="fr-FR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1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+ … +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v</a:t>
            </a:r>
            <a:r>
              <a:rPr kumimoji="0" lang="fr-FR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k</a:t>
            </a:r>
            <a:r>
              <a:rPr kumimoji="0" lang="fr-FR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,</a:t>
            </a:r>
            <a:r>
              <a:rPr kumimoji="0" lang="fr-FR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  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v</a:t>
            </a:r>
            <a:r>
              <a:rPr kumimoji="0" lang="fr-FR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1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lang="fr-FR" sz="3200" b="0" noProof="0" dirty="0" smtClean="0">
                <a:solidFill>
                  <a:srgbClr val="C00000"/>
                </a:solidFill>
                <a:latin typeface="+mn-lt"/>
                <a:sym typeface="Symbol" pitchFamily="18" charset="2"/>
              </a:rPr>
              <a:t>, … , </a:t>
            </a:r>
            <a:r>
              <a:rPr lang="fr-FR" sz="3200" b="0" dirty="0" err="1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v</a:t>
            </a:r>
            <a:r>
              <a:rPr lang="fr-FR" sz="3200" b="0" baseline="-25000" dirty="0" err="1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n</a:t>
            </a:r>
            <a:r>
              <a:rPr lang="fr-FR" sz="3200" b="0" noProof="0" dirty="0" smtClean="0">
                <a:solidFill>
                  <a:srgbClr val="C00000"/>
                </a:solidFill>
                <a:latin typeface="+mn-lt"/>
                <a:sym typeface="Symbol" pitchFamily="18" charset="2"/>
              </a:rPr>
              <a:t>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</a:t>
            </a:r>
            <a:r>
              <a:rPr lang="fr-FR" sz="3200" b="0" dirty="0" smtClean="0">
                <a:solidFill>
                  <a:srgbClr val="C00000"/>
                </a:solidFill>
                <a:latin typeface="Brush Script MT" pitchFamily="66" charset="0"/>
                <a:sym typeface="Symbol" pitchFamily="18" charset="2"/>
              </a:rPr>
              <a:t>P</a:t>
            </a:r>
            <a:endParaRPr lang="fr-FR" sz="800" b="0" dirty="0" smtClean="0">
              <a:solidFill>
                <a:srgbClr val="C00000"/>
              </a:solidFill>
              <a:latin typeface="+mn-lt"/>
              <a:sym typeface="Symbol" pitchFamily="18" charset="2"/>
            </a:endParaRPr>
          </a:p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</a:pPr>
            <a:endParaRPr lang="fr-FR" sz="800" b="0" dirty="0" smtClean="0">
              <a:solidFill>
                <a:srgbClr val="C00000"/>
              </a:solidFill>
              <a:latin typeface="+mn-lt"/>
              <a:sym typeface="Symbol" pitchFamily="18" charset="2"/>
            </a:endParaRPr>
          </a:p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</a:pPr>
            <a:endParaRPr lang="fr-FR" sz="800" b="0" dirty="0" smtClean="0">
              <a:solidFill>
                <a:srgbClr val="C00000"/>
              </a:solidFill>
              <a:latin typeface="+mn-lt"/>
              <a:sym typeface="Symbol" pitchFamily="18" charset="2"/>
            </a:endParaRPr>
          </a:p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</a:pP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Matrix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 A 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is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 </a:t>
            </a: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ID  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 if the </a:t>
            </a:r>
            <a:r>
              <a:rPr lang="fr-FR" sz="3200" b="0" dirty="0" err="1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row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-set of A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is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so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. 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600" b="0" dirty="0" smtClean="0">
              <a:latin typeface="+mn-lt"/>
              <a:sym typeface="Symbol" pitchFamily="18" charset="2"/>
            </a:endParaRP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</a:pPr>
            <a:r>
              <a:rPr lang="fr-FR" sz="3200" dirty="0" err="1" smtClean="0">
                <a:latin typeface="+mn-lt"/>
                <a:sym typeface="Symbol" pitchFamily="18" charset="2"/>
              </a:rPr>
              <a:t>Fact</a:t>
            </a:r>
            <a:r>
              <a:rPr lang="fr-FR" sz="3200" b="0" dirty="0" smtClean="0">
                <a:latin typeface="+mn-lt"/>
                <a:sym typeface="Symbol" pitchFamily="18" charset="2"/>
              </a:rPr>
              <a:t>:  </a:t>
            </a:r>
            <a:r>
              <a:rPr lang="fr-FR" sz="3200" b="0" dirty="0" smtClean="0">
                <a:latin typeface="Brush Script MT" pitchFamily="66" charset="0"/>
                <a:sym typeface="Symbol" pitchFamily="18" charset="2"/>
              </a:rPr>
              <a:t>P</a:t>
            </a:r>
            <a:r>
              <a:rPr lang="fr-FR" sz="3200" b="0" dirty="0" smtClean="0">
                <a:latin typeface="+mn-lt"/>
                <a:sym typeface="Symbol" pitchFamily="18" charset="2"/>
              </a:rPr>
              <a:t>=set of </a:t>
            </a:r>
            <a:r>
              <a:rPr lang="fr-FR" sz="3200" b="0" dirty="0" smtClean="0">
                <a:solidFill>
                  <a:srgbClr val="C00000"/>
                </a:solidFill>
                <a:latin typeface="+mn-lt"/>
                <a:sym typeface="Symbol" pitchFamily="18" charset="2"/>
              </a:rPr>
              <a:t>all </a:t>
            </a:r>
            <a:r>
              <a:rPr lang="fr-FR" sz="3200" b="0" i="1" dirty="0" smtClean="0">
                <a:solidFill>
                  <a:srgbClr val="C00000"/>
                </a:solidFill>
                <a:latin typeface="+mn-lt"/>
                <a:sym typeface="Symbol" pitchFamily="18" charset="2"/>
              </a:rPr>
              <a:t> </a:t>
            </a:r>
            <a:r>
              <a:rPr lang="fr-FR" sz="3200" b="0" dirty="0" err="1" smtClean="0">
                <a:solidFill>
                  <a:srgbClr val="C00000"/>
                </a:solidFill>
                <a:latin typeface="+mn-lt"/>
                <a:sym typeface="Symbol" pitchFamily="18" charset="2"/>
              </a:rPr>
              <a:t>integer</a:t>
            </a:r>
            <a:r>
              <a:rPr lang="fr-FR" sz="3200" b="0" dirty="0" smtClean="0">
                <a:solidFill>
                  <a:srgbClr val="C00000"/>
                </a:solidFill>
                <a:latin typeface="+mn-lt"/>
                <a:sym typeface="Symbol" pitchFamily="18" charset="2"/>
              </a:rPr>
              <a:t> </a:t>
            </a:r>
            <a:r>
              <a:rPr lang="fr-FR" sz="3200" b="0" dirty="0" smtClean="0">
                <a:latin typeface="+mn-lt"/>
                <a:sym typeface="Symbol" pitchFamily="18" charset="2"/>
              </a:rPr>
              <a:t>points of the </a:t>
            </a:r>
            <a:r>
              <a:rPr lang="fr-FR" sz="3200" b="0" dirty="0" err="1" smtClean="0">
                <a:latin typeface="+mn-lt"/>
                <a:sym typeface="Symbol" pitchFamily="18" charset="2"/>
              </a:rPr>
              <a:t>convex</a:t>
            </a:r>
            <a:r>
              <a:rPr lang="fr-FR" sz="3200" b="0" dirty="0" smtClean="0">
                <a:latin typeface="+mn-lt"/>
                <a:sym typeface="Symbol" pitchFamily="18" charset="2"/>
              </a:rPr>
              <a:t> </a:t>
            </a:r>
            <a:r>
              <a:rPr lang="fr-FR" sz="3200" b="0" dirty="0" err="1" smtClean="0">
                <a:latin typeface="+mn-lt"/>
                <a:sym typeface="Symbol" pitchFamily="18" charset="2"/>
              </a:rPr>
              <a:t>hull</a:t>
            </a:r>
            <a:r>
              <a:rPr lang="fr-FR" sz="3200" b="0" dirty="0" smtClean="0">
                <a:latin typeface="+mn-lt"/>
                <a:sym typeface="Symbol" pitchFamily="18" charset="2"/>
              </a:rPr>
              <a:t> P of </a:t>
            </a:r>
            <a:r>
              <a:rPr lang="fr-FR" sz="3200" b="0" dirty="0" err="1" smtClean="0">
                <a:latin typeface="+mn-lt"/>
                <a:sym typeface="Symbol" pitchFamily="18" charset="2"/>
              </a:rPr>
              <a:t>integer</a:t>
            </a:r>
            <a:r>
              <a:rPr lang="fr-FR" sz="3200" b="0" dirty="0" smtClean="0">
                <a:latin typeface="+mn-lt"/>
                <a:sym typeface="Symbol" pitchFamily="18" charset="2"/>
              </a:rPr>
              <a:t> points ; if P </a:t>
            </a:r>
            <a:r>
              <a:rPr lang="fr-FR" sz="3200" b="0" dirty="0" err="1" smtClean="0">
                <a:latin typeface="+mn-lt"/>
                <a:sym typeface="Symbol" pitchFamily="18" charset="2"/>
              </a:rPr>
              <a:t>is</a:t>
            </a:r>
            <a:r>
              <a:rPr lang="fr-FR" sz="3200" b="0" dirty="0" smtClean="0">
                <a:latin typeface="+mn-lt"/>
                <a:sym typeface="Symbol" pitchFamily="18" charset="2"/>
              </a:rPr>
              <a:t> a </a:t>
            </a:r>
            <a:r>
              <a:rPr lang="fr-FR" sz="3200" b="0" dirty="0" err="1" smtClean="0">
                <a:latin typeface="+mn-lt"/>
                <a:sym typeface="Symbol" pitchFamily="18" charset="2"/>
              </a:rPr>
              <a:t>polyhedron</a:t>
            </a:r>
            <a:r>
              <a:rPr lang="fr-FR" sz="3200" b="0" dirty="0" smtClean="0">
                <a:latin typeface="+mn-lt"/>
                <a:sym typeface="Symbol" pitchFamily="18" charset="2"/>
              </a:rPr>
              <a:t>, </a:t>
            </a:r>
            <a:r>
              <a:rPr lang="fr-FR" sz="3200" b="0" dirty="0" err="1" smtClean="0">
                <a:solidFill>
                  <a:srgbClr val="C00000"/>
                </a:solidFill>
                <a:latin typeface="+mn-lt"/>
                <a:sym typeface="Symbol" pitchFamily="18" charset="2"/>
              </a:rPr>
              <a:t>it</a:t>
            </a:r>
            <a:r>
              <a:rPr lang="fr-FR" sz="3200" b="0" dirty="0" smtClean="0">
                <a:solidFill>
                  <a:srgbClr val="C00000"/>
                </a:solidFill>
                <a:latin typeface="+mn-lt"/>
                <a:sym typeface="Symbol" pitchFamily="18" charset="2"/>
              </a:rPr>
              <a:t> </a:t>
            </a:r>
            <a:r>
              <a:rPr lang="fr-FR" sz="3200" b="0" dirty="0" err="1" smtClean="0">
                <a:solidFill>
                  <a:srgbClr val="C00000"/>
                </a:solidFill>
                <a:latin typeface="+mn-lt"/>
                <a:sym typeface="Symbol" pitchFamily="18" charset="2"/>
              </a:rPr>
              <a:t>is</a:t>
            </a:r>
            <a:r>
              <a:rPr lang="fr-FR" sz="3200" b="0" dirty="0" smtClean="0">
                <a:solidFill>
                  <a:srgbClr val="C00000"/>
                </a:solidFill>
                <a:latin typeface="+mn-lt"/>
                <a:sym typeface="Symbol" pitchFamily="18" charset="2"/>
              </a:rPr>
              <a:t> </a:t>
            </a:r>
            <a:r>
              <a:rPr lang="fr-FR" sz="3200" b="0" dirty="0" err="1" smtClean="0">
                <a:solidFill>
                  <a:srgbClr val="C00000"/>
                </a:solidFill>
                <a:latin typeface="+mn-lt"/>
                <a:sym typeface="Symbol" pitchFamily="18" charset="2"/>
              </a:rPr>
              <a:t>integer</a:t>
            </a:r>
            <a:r>
              <a:rPr lang="fr-FR" sz="3200" b="0" dirty="0" smtClean="0">
                <a:latin typeface="+mn-lt"/>
                <a:sym typeface="Symbol" pitchFamily="18" charset="2"/>
              </a:rPr>
              <a:t>.</a:t>
            </a:r>
            <a:endParaRPr lang="fr-FR" sz="3200" b="0" dirty="0" smtClean="0">
              <a:sym typeface="Symbol" pitchFamily="18" charset="2"/>
            </a:endParaRP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       </a:t>
            </a:r>
            <a:r>
              <a:rPr kumimoji="0" lang="fr-FR" sz="1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  </a:t>
            </a: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</a:pPr>
            <a:r>
              <a:rPr lang="fr-FR" sz="3200" dirty="0" err="1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Def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: A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polyhedron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 P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is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 </a:t>
            </a:r>
            <a:r>
              <a:rPr lang="fr-FR" sz="3200" b="0" i="1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ID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iff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 P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is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integer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 and P</a:t>
            </a:r>
            <a:r>
              <a:rPr lang="fr-FR" sz="3200" b="0" dirty="0" smtClean="0">
                <a:sym typeface="Symbol"/>
              </a:rPr>
              <a:t></a:t>
            </a:r>
            <a:r>
              <a:rPr lang="fr-FR" sz="3200" b="0" kern="0" dirty="0" smtClean="0">
                <a:sym typeface="Mathematica7"/>
              </a:rPr>
              <a:t></a:t>
            </a:r>
            <a:r>
              <a:rPr lang="fr-FR" sz="3200" b="0" kern="0" baseline="30000" dirty="0" smtClean="0"/>
              <a:t>n 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is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 ID</a:t>
            </a: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</a:pPr>
            <a:r>
              <a:rPr lang="fr-FR" sz="3200" b="0" dirty="0" smtClean="0">
                <a:solidFill>
                  <a:srgbClr val="0070C0"/>
                </a:solidFill>
                <a:latin typeface="Calibri"/>
                <a:sym typeface="Symbol" pitchFamily="18" charset="2"/>
              </a:rPr>
              <a:t>v </a:t>
            </a:r>
            <a:r>
              <a:rPr lang="fr-FR" sz="3200" b="0" dirty="0" err="1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kP</a:t>
            </a:r>
            <a:r>
              <a:rPr lang="fr-FR" sz="3200" b="0" dirty="0" smtClean="0">
                <a:solidFill>
                  <a:srgbClr val="0070C0"/>
                </a:solidFill>
                <a:latin typeface="Calibri"/>
                <a:sym typeface="Symbol"/>
              </a:rPr>
              <a:t></a:t>
            </a:r>
            <a:r>
              <a:rPr lang="fr-FR" sz="3200" b="0" kern="0" dirty="0" smtClean="0">
                <a:solidFill>
                  <a:srgbClr val="0070C0"/>
                </a:solidFill>
                <a:sym typeface="Mathematica7"/>
              </a:rPr>
              <a:t></a:t>
            </a:r>
            <a:r>
              <a:rPr lang="fr-FR" sz="3200" b="0" kern="0" baseline="30000" dirty="0" smtClean="0">
                <a:solidFill>
                  <a:srgbClr val="0070C0"/>
                </a:solidFill>
              </a:rPr>
              <a:t>n</a:t>
            </a:r>
            <a:r>
              <a:rPr lang="fr-FR" sz="3200" b="0" dirty="0" smtClean="0">
                <a:solidFill>
                  <a:srgbClr val="0070C0"/>
                </a:solidFill>
                <a:latin typeface="Calibri"/>
                <a:sym typeface="Symbol" pitchFamily="18" charset="2"/>
              </a:rPr>
              <a:t>  &amp;  k </a:t>
            </a:r>
            <a:r>
              <a:rPr lang="fr-FR" sz="3200" b="0" dirty="0" smtClean="0">
                <a:solidFill>
                  <a:srgbClr val="0070C0"/>
                </a:solidFill>
                <a:sym typeface="Symbol" pitchFamily="18" charset="2"/>
              </a:rPr>
              <a:t> </a:t>
            </a:r>
            <a:r>
              <a:rPr lang="fr-FR" sz="3200" b="0" kern="0" dirty="0" smtClean="0">
                <a:solidFill>
                  <a:srgbClr val="0070C0"/>
                </a:solidFill>
                <a:sym typeface="Mathematica7"/>
              </a:rPr>
              <a:t></a:t>
            </a:r>
            <a:r>
              <a:rPr lang="fr-FR" sz="3200" b="0" dirty="0" smtClean="0">
                <a:solidFill>
                  <a:srgbClr val="0070C0"/>
                </a:solidFill>
                <a:latin typeface="Calibri"/>
                <a:sym typeface="Symbol" pitchFamily="18" charset="2"/>
              </a:rPr>
              <a:t>  </a:t>
            </a:r>
            <a:r>
              <a:rPr lang="fr-FR" sz="3200" b="0" dirty="0" smtClean="0">
                <a:solidFill>
                  <a:srgbClr val="0070C0"/>
                </a:solidFill>
                <a:sym typeface="Symbol" pitchFamily="18" charset="2"/>
              </a:rPr>
              <a:t> 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v= v</a:t>
            </a:r>
            <a:r>
              <a:rPr lang="fr-FR" sz="3200" b="0" baseline="-2500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1 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+ … + </a:t>
            </a:r>
            <a:r>
              <a:rPr lang="fr-FR" sz="3200" b="0" dirty="0" err="1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v</a:t>
            </a:r>
            <a:r>
              <a:rPr lang="fr-FR" sz="3200" b="0" baseline="-25000" dirty="0" err="1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k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,</a:t>
            </a:r>
            <a:r>
              <a:rPr lang="fr-FR" sz="3200" b="0" baseline="-2500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  </a:t>
            </a:r>
            <a:r>
              <a:rPr lang="fr-FR" sz="3200" b="0" dirty="0" smtClean="0">
                <a:solidFill>
                  <a:srgbClr val="C00000"/>
                </a:solidFill>
                <a:latin typeface="+mn-lt"/>
                <a:sym typeface="Symbol" pitchFamily="18" charset="2"/>
              </a:rPr>
              <a:t>v</a:t>
            </a:r>
            <a:r>
              <a:rPr lang="fr-FR" sz="3200" b="0" baseline="-25000" dirty="0" smtClean="0">
                <a:solidFill>
                  <a:srgbClr val="C00000"/>
                </a:solidFill>
                <a:latin typeface="+mn-lt"/>
                <a:sym typeface="Symbol" pitchFamily="18" charset="2"/>
              </a:rPr>
              <a:t>1</a:t>
            </a:r>
            <a:r>
              <a:rPr lang="fr-FR" sz="3200" b="0" dirty="0" smtClean="0">
                <a:solidFill>
                  <a:srgbClr val="C00000"/>
                </a:solidFill>
                <a:latin typeface="+mn-lt"/>
                <a:sym typeface="Symbol" pitchFamily="18" charset="2"/>
              </a:rPr>
              <a:t> ,…, </a:t>
            </a:r>
            <a:r>
              <a:rPr lang="fr-FR" sz="3200" b="0" dirty="0" err="1" smtClean="0">
                <a:solidFill>
                  <a:srgbClr val="C00000"/>
                </a:solidFill>
                <a:latin typeface="+mn-lt"/>
                <a:sym typeface="Symbol" pitchFamily="18" charset="2"/>
              </a:rPr>
              <a:t>v</a:t>
            </a:r>
            <a:r>
              <a:rPr lang="fr-FR" sz="3200" b="0" baseline="-25000" dirty="0" err="1" smtClean="0">
                <a:solidFill>
                  <a:srgbClr val="C00000"/>
                </a:solidFill>
                <a:latin typeface="+mn-lt"/>
                <a:sym typeface="Symbol" pitchFamily="18" charset="2"/>
              </a:rPr>
              <a:t>n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</a:t>
            </a:r>
            <a:r>
              <a:rPr lang="fr-FR" sz="320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P</a:t>
            </a:r>
            <a:r>
              <a:rPr lang="fr-FR" sz="3200" dirty="0" smtClean="0">
                <a:solidFill>
                  <a:srgbClr val="C00000"/>
                </a:solidFill>
                <a:sym typeface="Symbol"/>
              </a:rPr>
              <a:t></a:t>
            </a:r>
            <a:r>
              <a:rPr lang="fr-FR" sz="3200" kern="0" dirty="0" smtClean="0">
                <a:solidFill>
                  <a:srgbClr val="C00000"/>
                </a:solidFill>
                <a:sym typeface="Mathematica7"/>
              </a:rPr>
              <a:t></a:t>
            </a:r>
            <a:r>
              <a:rPr lang="fr-FR" sz="3200" kern="0" baseline="30000" dirty="0" smtClean="0">
                <a:solidFill>
                  <a:srgbClr val="C00000"/>
                </a:solidFill>
              </a:rPr>
              <a:t>n </a:t>
            </a:r>
            <a:endParaRPr lang="fr-FR" sz="3200" dirty="0" smtClean="0">
              <a:solidFill>
                <a:srgbClr val="C00000"/>
              </a:solidFill>
              <a:latin typeface="Brush Script MT" pitchFamily="66" charset="0"/>
              <a:sym typeface="Symbol" pitchFamily="18" charset="2"/>
            </a:endParaRP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</a:pPr>
            <a:endParaRPr lang="fr-FR" sz="800" b="0" dirty="0" smtClean="0">
              <a:solidFill>
                <a:srgbClr val="C00000"/>
              </a:solidFill>
              <a:latin typeface="Calibri"/>
              <a:sym typeface="Symbol" pitchFamily="18" charset="2"/>
            </a:endParaRPr>
          </a:p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</a:pPr>
            <a:endParaRPr lang="fr-FR" sz="3200" b="0" dirty="0" smtClean="0">
              <a:latin typeface="Calibri"/>
              <a:sym typeface="Symbol" pitchFamily="18" charset="2"/>
            </a:endParaRP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</a:pPr>
            <a:endParaRPr kumimoji="0" lang="fr-FR" sz="32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3200" b="0" dirty="0" smtClean="0">
              <a:latin typeface="+mn-lt"/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3200" b="0" dirty="0" smtClean="0">
              <a:latin typeface="+mn-lt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508104" y="1581760"/>
            <a:ext cx="47525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400" b="0" dirty="0" smtClean="0">
                <a:latin typeface="+mj-lt"/>
              </a:rPr>
              <a:t>The </a:t>
            </a:r>
            <a:r>
              <a:rPr lang="fr-FR" sz="2400" b="0" dirty="0" smtClean="0">
                <a:solidFill>
                  <a:schemeClr val="tx2"/>
                </a:solidFill>
                <a:latin typeface="+mj-lt"/>
              </a:rPr>
              <a:t>system</a:t>
            </a:r>
            <a:r>
              <a:rPr lang="fr-FR" sz="2400" b="0" dirty="0" smtClean="0">
                <a:latin typeface="+mj-lt"/>
              </a:rPr>
              <a:t>    </a:t>
            </a:r>
            <a:r>
              <a:rPr lang="fr-FR" sz="2400" b="0" kern="0" dirty="0" err="1" smtClean="0">
                <a:solidFill>
                  <a:srgbClr val="000000"/>
                </a:solidFill>
                <a:latin typeface="Arial"/>
              </a:rPr>
              <a:t>Ax</a:t>
            </a:r>
            <a:r>
              <a:rPr lang="fr-FR" sz="24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2400" b="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≤ 1   </a:t>
            </a:r>
            <a:r>
              <a:rPr lang="fr-FR" sz="2400" b="0" kern="0" dirty="0" err="1" smtClean="0">
                <a:solidFill>
                  <a:srgbClr val="000000"/>
                </a:solidFill>
                <a:latin typeface="Arial"/>
                <a:cs typeface="Arial" charset="0"/>
              </a:rPr>
              <a:t>is</a:t>
            </a:r>
            <a:r>
              <a:rPr lang="fr-FR" sz="2400" b="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 I R </a:t>
            </a:r>
          </a:p>
          <a:p>
            <a:pPr algn="l"/>
            <a:r>
              <a:rPr lang="fr-FR" sz="2400" b="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 </a:t>
            </a:r>
            <a:r>
              <a:rPr lang="fr-FR" sz="2400" b="0" dirty="0" smtClean="0">
                <a:latin typeface="+mj-lt"/>
              </a:rPr>
              <a:t>if</a:t>
            </a:r>
            <a:r>
              <a:rPr lang="fr-FR" sz="2400" b="0" i="1" dirty="0" smtClean="0">
                <a:latin typeface="+mj-lt"/>
              </a:rPr>
              <a:t> </a:t>
            </a:r>
            <a:r>
              <a:rPr lang="fr-FR" sz="2400" b="0" dirty="0" smtClean="0">
                <a:latin typeface="+mj-lt"/>
                <a:sym typeface="Symbol"/>
              </a:rPr>
              <a:t></a:t>
            </a:r>
            <a:r>
              <a:rPr lang="fr-FR" sz="2400" b="0" dirty="0" smtClean="0">
                <a:latin typeface="+mj-lt"/>
              </a:rPr>
              <a:t>c:     </a:t>
            </a:r>
            <a:r>
              <a:rPr lang="fr-FR" sz="2400" b="0" dirty="0" smtClean="0">
                <a:solidFill>
                  <a:srgbClr val="C00000"/>
                </a:solidFill>
                <a:latin typeface="Calibri"/>
                <a:sym typeface="Symbol"/>
              </a:rPr>
              <a:t>LIN(c) =</a:t>
            </a:r>
            <a:endParaRPr lang="fr-FR" sz="2400" b="0" dirty="0" smtClean="0">
              <a:latin typeface="+mj-lt"/>
            </a:endParaRPr>
          </a:p>
          <a:p>
            <a:pPr algn="l"/>
            <a:r>
              <a:rPr lang="fr-FR" sz="2400" b="0" dirty="0" smtClean="0">
                <a:solidFill>
                  <a:srgbClr val="C00000"/>
                </a:solidFill>
                <a:latin typeface="+mj-lt"/>
              </a:rPr>
              <a:t>{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</a:rPr>
              <a:t>min  y</a:t>
            </a:r>
            <a:r>
              <a:rPr lang="fr-FR" sz="2400" b="0" kern="0" baseline="30000" dirty="0" smtClean="0">
                <a:solidFill>
                  <a:srgbClr val="C00000"/>
                </a:solidFill>
                <a:latin typeface="Arial"/>
              </a:rPr>
              <a:t>T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</a:rPr>
              <a:t>1,  </a:t>
            </a:r>
            <a:r>
              <a:rPr lang="fr-FR" sz="2400" b="0" kern="0" dirty="0" err="1" smtClean="0">
                <a:solidFill>
                  <a:srgbClr val="000000"/>
                </a:solidFill>
                <a:latin typeface="Arial"/>
              </a:rPr>
              <a:t>yA</a:t>
            </a:r>
            <a:r>
              <a:rPr lang="fr-FR" sz="2400" b="0" kern="0" dirty="0" smtClean="0">
                <a:solidFill>
                  <a:srgbClr val="000000"/>
                </a:solidFill>
                <a:latin typeface="Arial"/>
              </a:rPr>
              <a:t>  </a:t>
            </a:r>
            <a:r>
              <a:rPr lang="fr-FR" sz="24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=</a:t>
            </a:r>
            <a:r>
              <a:rPr lang="fr-FR" sz="2400" b="0" kern="0" dirty="0" smtClean="0">
                <a:solidFill>
                  <a:srgbClr val="000000"/>
                </a:solidFill>
                <a:latin typeface="Arial"/>
              </a:rPr>
              <a:t> c, y </a:t>
            </a:r>
            <a:r>
              <a:rPr lang="fr-FR" sz="24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 0 </a:t>
            </a:r>
            <a:r>
              <a:rPr lang="fr-FR" sz="2400" b="0" kern="0" dirty="0" smtClean="0">
                <a:solidFill>
                  <a:srgbClr val="000000"/>
                </a:solidFill>
                <a:latin typeface="Arial"/>
              </a:rPr>
              <a:t>}</a:t>
            </a:r>
            <a:endParaRPr lang="fr-FR" sz="2400" b="0" dirty="0" smtClean="0">
              <a:solidFill>
                <a:srgbClr val="C00000"/>
              </a:solidFill>
              <a:latin typeface="+mj-lt"/>
              <a:sym typeface="Symbol"/>
            </a:endParaRPr>
          </a:p>
          <a:p>
            <a:pPr lvl="0" algn="l"/>
            <a:endParaRPr lang="fr-FR" sz="2800" b="0" dirty="0" smtClean="0">
              <a:latin typeface="+mj-lt"/>
              <a:sym typeface="Symbol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890512" y="4356958"/>
            <a:ext cx="423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2800" b="0" dirty="0" smtClean="0">
                <a:latin typeface="+mj-lt"/>
                <a:sym typeface="Symbol"/>
              </a:rPr>
              <a:t> </a:t>
            </a:r>
            <a:r>
              <a:rPr lang="fr-FR" sz="2800" b="0" dirty="0" err="1" smtClean="0">
                <a:latin typeface="+mj-lt"/>
                <a:sym typeface="Symbol"/>
              </a:rPr>
              <a:t>rows</a:t>
            </a:r>
            <a:r>
              <a:rPr lang="fr-FR" sz="2800" b="0" dirty="0" smtClean="0">
                <a:latin typeface="+mj-lt"/>
                <a:sym typeface="Symbol"/>
              </a:rPr>
              <a:t> of           </a:t>
            </a:r>
            <a:r>
              <a:rPr lang="fr-FR" sz="2800" b="0" dirty="0" err="1" smtClean="0">
                <a:latin typeface="+mj-lt"/>
                <a:sym typeface="Symbol"/>
              </a:rPr>
              <a:t>form</a:t>
            </a:r>
            <a:r>
              <a:rPr lang="fr-FR" sz="2800" b="0" dirty="0" smtClean="0">
                <a:latin typeface="+mj-lt"/>
                <a:sym typeface="Symbol"/>
              </a:rPr>
              <a:t> a </a:t>
            </a:r>
            <a:r>
              <a:rPr lang="fr-FR" sz="2800" b="0" dirty="0" err="1" smtClean="0">
                <a:latin typeface="+mj-lt"/>
                <a:sym typeface="Symbol"/>
              </a:rPr>
              <a:t>Hb</a:t>
            </a:r>
            <a:r>
              <a:rPr lang="fr-FR" sz="2800" b="0" dirty="0" smtClean="0">
                <a:latin typeface="+mj-lt"/>
                <a:sym typeface="Symbol"/>
              </a:rPr>
              <a:t> .    </a:t>
            </a:r>
            <a:r>
              <a:rPr lang="fr-FR" sz="2800" b="0" dirty="0" smtClean="0">
                <a:solidFill>
                  <a:srgbClr val="0070C0"/>
                </a:solidFill>
                <a:latin typeface="+mj-lt"/>
              </a:rPr>
              <a:t>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577176" y="4059654"/>
            <a:ext cx="8640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3200" b="0" dirty="0" smtClean="0">
                <a:latin typeface="+mj-lt"/>
              </a:rPr>
              <a:t>A, 1</a:t>
            </a:r>
          </a:p>
          <a:p>
            <a:pPr lvl="0" algn="l"/>
            <a:r>
              <a:rPr lang="fr-FR" sz="3200" b="0" dirty="0" smtClean="0">
                <a:latin typeface="+mj-lt"/>
              </a:rPr>
              <a:t>0, 1 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07504" y="4581128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endParaRPr lang="fr-FR" sz="2800" b="0" dirty="0" smtClean="0">
              <a:latin typeface="+mj-lt"/>
              <a:sym typeface="Symbol"/>
            </a:endParaRPr>
          </a:p>
          <a:p>
            <a:pPr lvl="0" algn="l"/>
            <a:endParaRPr lang="fr-FR" sz="2800" b="0" dirty="0" smtClean="0">
              <a:latin typeface="+mj-lt"/>
              <a:sym typeface="Symbol"/>
            </a:endParaRPr>
          </a:p>
          <a:p>
            <a:pPr lvl="0" algn="l"/>
            <a:endParaRPr lang="fr-FR" sz="2800" b="0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79512" y="4365104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Font typeface="Symbol" pitchFamily="18" charset="2"/>
              <a:buChar char="Û"/>
            </a:pPr>
            <a:r>
              <a:rPr lang="fr-FR" sz="2800" b="0" dirty="0" smtClean="0">
                <a:solidFill>
                  <a:schemeClr val="accent1"/>
                </a:solidFill>
                <a:latin typeface="+mj-lt"/>
                <a:sym typeface="Symbol"/>
              </a:rPr>
              <a:t> </a:t>
            </a:r>
            <a:r>
              <a:rPr lang="fr-FR" sz="2800" b="0" dirty="0" err="1" smtClean="0">
                <a:solidFill>
                  <a:schemeClr val="accent1"/>
                </a:solidFill>
                <a:latin typeface="+mj-lt"/>
                <a:sym typeface="Symbol"/>
              </a:rPr>
              <a:t>rows</a:t>
            </a:r>
            <a:r>
              <a:rPr lang="fr-FR" sz="2800" b="0" dirty="0" smtClean="0">
                <a:solidFill>
                  <a:schemeClr val="accent1"/>
                </a:solidFill>
                <a:latin typeface="+mj-lt"/>
                <a:sym typeface="Symbol"/>
              </a:rPr>
              <a:t> of           </a:t>
            </a:r>
            <a:r>
              <a:rPr lang="fr-FR" sz="2800" b="0" dirty="0" err="1" smtClean="0">
                <a:solidFill>
                  <a:schemeClr val="accent1"/>
                </a:solidFill>
                <a:latin typeface="+mj-lt"/>
                <a:sym typeface="Symbol"/>
              </a:rPr>
              <a:t>form</a:t>
            </a:r>
            <a:r>
              <a:rPr lang="fr-FR" sz="2800" b="0" dirty="0" smtClean="0">
                <a:solidFill>
                  <a:schemeClr val="accent1"/>
                </a:solidFill>
                <a:latin typeface="+mj-lt"/>
                <a:sym typeface="Symbol"/>
              </a:rPr>
              <a:t> a </a:t>
            </a:r>
            <a:r>
              <a:rPr lang="fr-FR" sz="2800" b="0" dirty="0" err="1" smtClean="0">
                <a:solidFill>
                  <a:schemeClr val="accent1"/>
                </a:solidFill>
                <a:latin typeface="+mj-lt"/>
                <a:sym typeface="Symbol"/>
              </a:rPr>
              <a:t>Hb</a:t>
            </a:r>
            <a:r>
              <a:rPr lang="fr-FR" sz="2800" b="0" dirty="0" smtClean="0">
                <a:solidFill>
                  <a:schemeClr val="accent1"/>
                </a:solidFill>
                <a:latin typeface="+mj-lt"/>
                <a:sym typeface="Symbol"/>
              </a:rPr>
              <a:t>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824648" y="4307046"/>
            <a:ext cx="8640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3200" b="0" dirty="0" smtClean="0">
                <a:solidFill>
                  <a:schemeClr val="accent1"/>
                </a:solidFill>
                <a:latin typeface="+mj-lt"/>
              </a:rPr>
              <a:t>A, 1</a:t>
            </a:r>
          </a:p>
          <a:p>
            <a:pPr lvl="0" algn="l"/>
            <a:r>
              <a:rPr lang="fr-FR" sz="3200" b="0" dirty="0" smtClean="0">
                <a:solidFill>
                  <a:schemeClr val="accent1"/>
                </a:solidFill>
                <a:latin typeface="+mj-lt"/>
              </a:rPr>
              <a:t> </a:t>
            </a: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374848" y="-2342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fr-FR" sz="4000" b="0" dirty="0" smtClean="0">
                <a:solidFill>
                  <a:prstClr val="black"/>
                </a:solidFill>
                <a:latin typeface="Calibri"/>
              </a:rPr>
              <a:t>ID of A   </a:t>
            </a:r>
            <a: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~  </a:t>
            </a:r>
            <a:r>
              <a:rPr lang="fr-FR" sz="4000" b="0" dirty="0" smtClean="0">
                <a:solidFill>
                  <a:prstClr val="black"/>
                </a:solidFill>
                <a:latin typeface="Calibri"/>
              </a:rPr>
              <a:t>I R for b=1   </a:t>
            </a: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07504" y="1484784"/>
            <a:ext cx="50405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400" b="0" dirty="0" smtClean="0">
                <a:latin typeface="+mj-lt"/>
              </a:rPr>
              <a:t>The </a:t>
            </a:r>
            <a:r>
              <a:rPr lang="fr-FR" sz="2400" b="0" dirty="0" err="1" smtClean="0">
                <a:latin typeface="+mj-lt"/>
              </a:rPr>
              <a:t>rows</a:t>
            </a:r>
            <a:r>
              <a:rPr lang="fr-FR" sz="2400" b="0" dirty="0" smtClean="0">
                <a:latin typeface="+mj-lt"/>
              </a:rPr>
              <a:t>  of  </a:t>
            </a:r>
            <a:r>
              <a:rPr lang="fr-FR" sz="2400" b="0" kern="0" dirty="0" smtClean="0">
                <a:solidFill>
                  <a:srgbClr val="000000"/>
                </a:solidFill>
                <a:latin typeface="+mn-lt"/>
              </a:rPr>
              <a:t>A   are  ID ,  if </a:t>
            </a:r>
            <a:r>
              <a:rPr lang="fr-FR" sz="2400" b="0" kern="0" dirty="0" smtClean="0">
                <a:solidFill>
                  <a:srgbClr val="000000"/>
                </a:solidFill>
                <a:latin typeface="+mn-lt"/>
                <a:cs typeface="Arial" charset="0"/>
              </a:rPr>
              <a:t> </a:t>
            </a:r>
            <a:r>
              <a:rPr lang="fr-FR" sz="2800" b="0" dirty="0" smtClean="0">
                <a:solidFill>
                  <a:srgbClr val="0070C0"/>
                </a:solidFill>
                <a:latin typeface="Calibri"/>
                <a:sym typeface="Symbol" pitchFamily="18" charset="2"/>
              </a:rPr>
              <a:t>v  k </a:t>
            </a:r>
            <a:r>
              <a:rPr lang="fr-FR" sz="2800" b="0" dirty="0" err="1" smtClean="0">
                <a:solidFill>
                  <a:srgbClr val="0070C0"/>
                </a:solidFill>
                <a:latin typeface="Calibri"/>
                <a:sym typeface="Symbol" pitchFamily="18" charset="2"/>
              </a:rPr>
              <a:t>conv</a:t>
            </a:r>
            <a:r>
              <a:rPr lang="fr-FR" sz="2800" b="0" dirty="0" smtClean="0">
                <a:solidFill>
                  <a:srgbClr val="0070C0"/>
                </a:solidFill>
                <a:latin typeface="Calibri"/>
                <a:sym typeface="Symbol" pitchFamily="18" charset="2"/>
              </a:rPr>
              <a:t>(</a:t>
            </a:r>
            <a:r>
              <a:rPr lang="fr-FR" sz="2800" b="0" kern="0" dirty="0" smtClean="0">
                <a:solidFill>
                  <a:schemeClr val="accent1"/>
                </a:solidFill>
                <a:latin typeface="Calibri"/>
              </a:rPr>
              <a:t>A</a:t>
            </a:r>
            <a:r>
              <a:rPr lang="fr-FR" sz="2800" b="0" dirty="0" smtClean="0">
                <a:solidFill>
                  <a:srgbClr val="0070C0"/>
                </a:solidFill>
                <a:latin typeface="Calibri"/>
                <a:sym typeface="Symbol" pitchFamily="18" charset="2"/>
              </a:rPr>
              <a:t>) </a:t>
            </a:r>
            <a:r>
              <a:rPr lang="fr-FR" sz="2800" b="0" dirty="0" smtClean="0">
                <a:solidFill>
                  <a:srgbClr val="0070C0"/>
                </a:solidFill>
                <a:latin typeface="Calibri"/>
                <a:sym typeface="Symbol"/>
              </a:rPr>
              <a:t></a:t>
            </a:r>
            <a:r>
              <a:rPr lang="fr-FR" sz="2800" b="0" dirty="0" smtClean="0">
                <a:solidFill>
                  <a:srgbClr val="0070C0"/>
                </a:solidFill>
                <a:latin typeface="Calibri"/>
                <a:sym typeface="Symbol" pitchFamily="18" charset="2"/>
              </a:rPr>
              <a:t> </a:t>
            </a:r>
            <a:r>
              <a:rPr lang="fr-FR" sz="2800" b="0" kern="0" dirty="0" smtClean="0">
                <a:solidFill>
                  <a:srgbClr val="0070C0"/>
                </a:solidFill>
                <a:sym typeface="Mathematica7"/>
              </a:rPr>
              <a:t></a:t>
            </a:r>
            <a:r>
              <a:rPr lang="fr-FR" sz="2800" b="0" kern="0" baseline="30000" dirty="0" smtClean="0">
                <a:solidFill>
                  <a:srgbClr val="0070C0"/>
                </a:solidFill>
              </a:rPr>
              <a:t>n</a:t>
            </a:r>
            <a:r>
              <a:rPr lang="fr-FR" sz="2800" b="0" dirty="0" smtClean="0">
                <a:solidFill>
                  <a:srgbClr val="0070C0"/>
                </a:solidFill>
                <a:latin typeface="Calibri"/>
                <a:sym typeface="Symbol" pitchFamily="18" charset="2"/>
              </a:rPr>
              <a:t>  &amp;  k </a:t>
            </a:r>
            <a:r>
              <a:rPr lang="fr-FR" sz="2800" b="0" dirty="0" smtClean="0">
                <a:solidFill>
                  <a:srgbClr val="0070C0"/>
                </a:solidFill>
                <a:sym typeface="Symbol" pitchFamily="18" charset="2"/>
              </a:rPr>
              <a:t> </a:t>
            </a:r>
            <a:r>
              <a:rPr lang="fr-FR" sz="2800" b="0" kern="0" dirty="0" smtClean="0">
                <a:solidFill>
                  <a:srgbClr val="0070C0"/>
                </a:solidFill>
                <a:sym typeface="Mathematica7"/>
              </a:rPr>
              <a:t> </a:t>
            </a:r>
            <a:r>
              <a:rPr lang="fr-FR" sz="2800" b="0" dirty="0" smtClean="0">
                <a:solidFill>
                  <a:srgbClr val="0070C0"/>
                </a:solidFill>
                <a:latin typeface="Calibri"/>
                <a:sym typeface="Symbol" pitchFamily="18" charset="2"/>
              </a:rPr>
              <a:t> </a:t>
            </a:r>
          </a:p>
          <a:p>
            <a:pPr algn="l"/>
            <a:r>
              <a:rPr lang="fr-FR" sz="2800" b="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v= v</a:t>
            </a:r>
            <a:r>
              <a:rPr lang="fr-FR" sz="2800" b="0" baseline="-2500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1 </a:t>
            </a:r>
            <a:r>
              <a:rPr lang="fr-FR" sz="2800" b="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+ … + </a:t>
            </a:r>
            <a:r>
              <a:rPr lang="fr-FR" sz="2800" b="0" dirty="0" err="1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v</a:t>
            </a:r>
            <a:r>
              <a:rPr lang="fr-FR" sz="2800" b="0" baseline="-25000" dirty="0" err="1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k</a:t>
            </a:r>
            <a:r>
              <a:rPr lang="fr-FR" sz="2800" b="0" baseline="-2500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 </a:t>
            </a:r>
            <a:r>
              <a:rPr lang="fr-FR" sz="2800" b="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,</a:t>
            </a:r>
            <a:r>
              <a:rPr lang="fr-FR" sz="2800" b="0" baseline="-2500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 </a:t>
            </a:r>
            <a:r>
              <a:rPr lang="fr-FR" sz="2800" b="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v</a:t>
            </a:r>
            <a:r>
              <a:rPr lang="fr-FR" sz="2800" b="0" baseline="-2500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1</a:t>
            </a:r>
            <a:r>
              <a:rPr lang="fr-FR" sz="2800" b="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 , … , </a:t>
            </a:r>
            <a:r>
              <a:rPr lang="fr-FR" sz="2800" b="0" dirty="0" err="1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v</a:t>
            </a:r>
            <a:r>
              <a:rPr lang="fr-FR" sz="2800" b="0" baseline="-25000" dirty="0" err="1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n</a:t>
            </a:r>
            <a:r>
              <a:rPr lang="fr-FR" sz="2800" b="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 </a:t>
            </a:r>
            <a:r>
              <a:rPr lang="fr-FR" sz="2800" b="0" dirty="0" err="1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rows</a:t>
            </a:r>
            <a:r>
              <a:rPr lang="fr-FR" sz="2800" b="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 of A </a:t>
            </a:r>
          </a:p>
          <a:p>
            <a:pPr lvl="0" algn="l"/>
            <a:endParaRPr lang="fr-FR" sz="2800" b="0" dirty="0" smtClean="0">
              <a:latin typeface="+mj-lt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81280" y="1107901"/>
            <a:ext cx="93610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0" dirty="0" smtClean="0">
                <a:latin typeface="+mj-lt"/>
              </a:rPr>
              <a:t>The </a:t>
            </a:r>
            <a:r>
              <a:rPr lang="fr-FR" sz="2800" b="0" dirty="0" smtClean="0">
                <a:solidFill>
                  <a:schemeClr val="tx2"/>
                </a:solidFill>
                <a:latin typeface="+mj-lt"/>
              </a:rPr>
              <a:t>system</a:t>
            </a:r>
            <a:r>
              <a:rPr lang="fr-FR" sz="2800" b="0" dirty="0" smtClean="0">
                <a:latin typeface="+mj-lt"/>
              </a:rPr>
              <a:t>    </a:t>
            </a:r>
            <a:r>
              <a:rPr lang="fr-FR" sz="2800" kern="0" dirty="0" err="1" smtClean="0">
                <a:solidFill>
                  <a:srgbClr val="000000"/>
                </a:solidFill>
                <a:latin typeface="Arial"/>
              </a:rPr>
              <a:t>Ax</a:t>
            </a:r>
            <a:r>
              <a:rPr lang="fr-FR" sz="28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280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≤ 1, </a:t>
            </a:r>
            <a:r>
              <a:rPr lang="fr-FR" sz="2800" kern="0" dirty="0" err="1" smtClean="0">
                <a:solidFill>
                  <a:srgbClr val="000000"/>
                </a:solidFill>
                <a:latin typeface="Arial"/>
              </a:rPr>
              <a:t>Bx</a:t>
            </a:r>
            <a:r>
              <a:rPr lang="fr-FR" sz="28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280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≤ 0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2800" b="0" i="1" dirty="0" err="1" smtClean="0">
                <a:latin typeface="+mj-lt"/>
              </a:rPr>
              <a:t>integer</a:t>
            </a:r>
            <a:r>
              <a:rPr lang="fr-FR" sz="2800" b="0" i="1" dirty="0" smtClean="0">
                <a:latin typeface="+mj-lt"/>
              </a:rPr>
              <a:t> </a:t>
            </a:r>
            <a:r>
              <a:rPr lang="fr-FR" sz="2800" b="0" i="1" dirty="0" err="1" smtClean="0">
                <a:latin typeface="+mj-lt"/>
              </a:rPr>
              <a:t>rounding</a:t>
            </a:r>
            <a:r>
              <a:rPr lang="fr-FR" sz="2800" b="0" i="1" dirty="0" smtClean="0">
                <a:latin typeface="+mj-lt"/>
              </a:rPr>
              <a:t>, </a:t>
            </a:r>
            <a:r>
              <a:rPr lang="fr-FR" sz="2800" b="0" dirty="0" smtClean="0">
                <a:latin typeface="+mj-lt"/>
              </a:rPr>
              <a:t>if</a:t>
            </a:r>
            <a:r>
              <a:rPr lang="fr-FR" sz="2800" b="0" i="1" dirty="0" smtClean="0">
                <a:latin typeface="+mj-lt"/>
              </a:rPr>
              <a:t> </a:t>
            </a:r>
          </a:p>
          <a:p>
            <a:r>
              <a:rPr lang="fr-FR" sz="2800" b="0" dirty="0" smtClean="0">
                <a:latin typeface="+mj-lt"/>
                <a:sym typeface="Symbol"/>
              </a:rPr>
              <a:t></a:t>
            </a:r>
            <a:r>
              <a:rPr lang="fr-FR" sz="2800" b="0" dirty="0" smtClean="0">
                <a:latin typeface="+mj-lt"/>
              </a:rPr>
              <a:t>c: {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</a:rPr>
              <a:t>min  y</a:t>
            </a:r>
            <a:r>
              <a:rPr lang="fr-FR" sz="2800" b="0" kern="0" baseline="30000" dirty="0" smtClean="0">
                <a:solidFill>
                  <a:srgbClr val="C00000"/>
                </a:solidFill>
                <a:latin typeface="Arial"/>
              </a:rPr>
              <a:t>T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</a:rPr>
              <a:t>1, 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yA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+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zB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=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c,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y,z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 0,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y,z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integer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} </a:t>
            </a:r>
            <a:r>
              <a:rPr lang="fr-FR" sz="2800" b="0" dirty="0" smtClean="0">
                <a:solidFill>
                  <a:srgbClr val="C00000"/>
                </a:solidFill>
                <a:latin typeface="+mj-lt"/>
              </a:rPr>
              <a:t>= </a:t>
            </a:r>
            <a:r>
              <a:rPr lang="fr-FR" sz="2800" b="0" dirty="0" smtClean="0">
                <a:solidFill>
                  <a:srgbClr val="C00000"/>
                </a:solidFill>
                <a:latin typeface="+mj-lt"/>
                <a:sym typeface="Symbol"/>
              </a:rPr>
              <a:t>LIN(c)</a:t>
            </a:r>
          </a:p>
          <a:p>
            <a:pPr lvl="0" algn="l"/>
            <a:endParaRPr lang="fr-FR" sz="2800" b="0" dirty="0" smtClean="0">
              <a:latin typeface="+mj-lt"/>
              <a:sym typeface="Symbol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89672" y="3212976"/>
            <a:ext cx="423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2800" b="0" dirty="0" smtClean="0">
                <a:latin typeface="+mj-lt"/>
                <a:sym typeface="Symbol"/>
              </a:rPr>
              <a:t> </a:t>
            </a:r>
            <a:r>
              <a:rPr lang="fr-FR" sz="2800" b="0" dirty="0" err="1" smtClean="0">
                <a:latin typeface="+mj-lt"/>
                <a:sym typeface="Symbol"/>
              </a:rPr>
              <a:t>rows</a:t>
            </a:r>
            <a:r>
              <a:rPr lang="fr-FR" sz="2800" b="0" dirty="0" smtClean="0">
                <a:latin typeface="+mj-lt"/>
                <a:sym typeface="Symbol"/>
              </a:rPr>
              <a:t> of           </a:t>
            </a:r>
            <a:r>
              <a:rPr lang="fr-FR" sz="2800" b="0" dirty="0" err="1" smtClean="0">
                <a:latin typeface="+mj-lt"/>
                <a:sym typeface="Symbol"/>
              </a:rPr>
              <a:t>form</a:t>
            </a:r>
            <a:r>
              <a:rPr lang="fr-FR" sz="2800" b="0" dirty="0" smtClean="0">
                <a:latin typeface="+mj-lt"/>
                <a:sym typeface="Symbol"/>
              </a:rPr>
              <a:t> a </a:t>
            </a:r>
            <a:r>
              <a:rPr lang="fr-FR" sz="2800" b="0" dirty="0" err="1" smtClean="0">
                <a:latin typeface="+mj-lt"/>
                <a:sym typeface="Symbol"/>
              </a:rPr>
              <a:t>Hb</a:t>
            </a:r>
            <a:r>
              <a:rPr lang="fr-FR" sz="2800" b="0" dirty="0" smtClean="0">
                <a:latin typeface="+mj-lt"/>
                <a:sym typeface="Symbol"/>
              </a:rPr>
              <a:t> .    </a:t>
            </a:r>
            <a:r>
              <a:rPr lang="fr-FR" sz="2800" b="0" dirty="0" smtClean="0">
                <a:solidFill>
                  <a:srgbClr val="0070C0"/>
                </a:solidFill>
                <a:latin typeface="+mj-lt"/>
              </a:rPr>
              <a:t>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866176" y="2760608"/>
            <a:ext cx="864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3200" b="0" dirty="0" smtClean="0">
                <a:latin typeface="+mj-lt"/>
              </a:rPr>
              <a:t>A, 1</a:t>
            </a:r>
          </a:p>
          <a:p>
            <a:pPr lvl="0" algn="l"/>
            <a:r>
              <a:rPr lang="fr-FR" sz="3200" b="0" dirty="0" smtClean="0">
                <a:latin typeface="+mj-lt"/>
              </a:rPr>
              <a:t>B, 0</a:t>
            </a:r>
          </a:p>
          <a:p>
            <a:pPr lvl="0" algn="l"/>
            <a:r>
              <a:rPr lang="fr-FR" sz="3200" b="0" dirty="0" smtClean="0">
                <a:latin typeface="+mj-lt"/>
              </a:rPr>
              <a:t>0, 1 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07504" y="4581128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endParaRPr lang="fr-FR" sz="2800" b="0" dirty="0" smtClean="0">
              <a:latin typeface="+mj-lt"/>
              <a:sym typeface="Symbol"/>
            </a:endParaRPr>
          </a:p>
          <a:p>
            <a:pPr lvl="0" algn="l"/>
            <a:endParaRPr lang="fr-FR" sz="2800" b="0" dirty="0" smtClean="0">
              <a:latin typeface="+mj-lt"/>
              <a:sym typeface="Symbol"/>
            </a:endParaRPr>
          </a:p>
          <a:p>
            <a:pPr lvl="0" algn="l"/>
            <a:endParaRPr lang="fr-FR" sz="2800" b="0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5229200"/>
            <a:ext cx="90730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3200" b="0" dirty="0" err="1" smtClean="0">
                <a:latin typeface="+mj-lt"/>
                <a:sym typeface="Symbol"/>
              </a:rPr>
              <a:t>Useful</a:t>
            </a:r>
            <a:r>
              <a:rPr lang="fr-FR" sz="3200" b="0" dirty="0" smtClean="0">
                <a:latin typeface="+mj-lt"/>
                <a:sym typeface="Symbol"/>
              </a:rPr>
              <a:t>  </a:t>
            </a:r>
            <a:r>
              <a:rPr lang="fr-FR" sz="3200" b="0" dirty="0" err="1" smtClean="0">
                <a:latin typeface="+mj-lt"/>
                <a:sym typeface="Symbol"/>
              </a:rPr>
              <a:t>example</a:t>
            </a:r>
            <a:r>
              <a:rPr lang="fr-FR" sz="3200" b="0" dirty="0" smtClean="0">
                <a:latin typeface="+mj-lt"/>
                <a:sym typeface="Symbol"/>
              </a:rPr>
              <a:t>  :  </a:t>
            </a:r>
            <a:r>
              <a:rPr lang="fr-FR" sz="3200" b="0" dirty="0" smtClean="0">
                <a:solidFill>
                  <a:srgbClr val="C00000"/>
                </a:solidFill>
                <a:latin typeface="+mj-lt"/>
                <a:sym typeface="Symbol"/>
              </a:rPr>
              <a:t>B = -Id</a:t>
            </a:r>
            <a:r>
              <a:rPr lang="fr-FR" sz="3200" b="0" dirty="0" smtClean="0">
                <a:latin typeface="+mj-lt"/>
                <a:sym typeface="Symbol"/>
              </a:rPr>
              <a:t>, and A has a non-</a:t>
            </a:r>
            <a:r>
              <a:rPr lang="fr-FR" sz="3200" b="0" dirty="0" err="1" smtClean="0">
                <a:latin typeface="+mj-lt"/>
                <a:sym typeface="Symbol"/>
              </a:rPr>
              <a:t>neg</a:t>
            </a:r>
            <a:r>
              <a:rPr lang="fr-FR" sz="3200" b="0" dirty="0" smtClean="0">
                <a:latin typeface="+mj-lt"/>
                <a:sym typeface="Symbol"/>
              </a:rPr>
              <a:t> </a:t>
            </a:r>
            <a:r>
              <a:rPr lang="fr-FR" sz="3200" b="0" dirty="0" err="1" smtClean="0">
                <a:latin typeface="+mj-lt"/>
                <a:sym typeface="Symbol"/>
              </a:rPr>
              <a:t>row</a:t>
            </a:r>
            <a:r>
              <a:rPr lang="fr-FR" sz="3200" b="0" dirty="0" smtClean="0">
                <a:latin typeface="+mj-lt"/>
                <a:sym typeface="Symbol"/>
              </a:rPr>
              <a:t>.</a:t>
            </a:r>
          </a:p>
          <a:p>
            <a:pPr lvl="0" algn="l"/>
            <a:r>
              <a:rPr lang="fr-FR" sz="3200" b="0" dirty="0" err="1" smtClean="0">
                <a:solidFill>
                  <a:schemeClr val="accent1"/>
                </a:solidFill>
                <a:latin typeface="+mj-lt"/>
                <a:sym typeface="Symbol"/>
              </a:rPr>
              <a:t>Then</a:t>
            </a:r>
            <a:r>
              <a:rPr lang="fr-FR" sz="3200" b="0" dirty="0" smtClean="0">
                <a:solidFill>
                  <a:schemeClr val="accent1"/>
                </a:solidFill>
                <a:latin typeface="+mj-lt"/>
                <a:sym typeface="Symbol"/>
              </a:rPr>
              <a:t>  (</a:t>
            </a:r>
            <a:r>
              <a:rPr lang="fr-FR" sz="3200" b="0" dirty="0" smtClean="0">
                <a:solidFill>
                  <a:schemeClr val="accent1"/>
                </a:solidFill>
                <a:latin typeface="Calibri"/>
              </a:rPr>
              <a:t>0, 1) </a:t>
            </a:r>
            <a:r>
              <a:rPr lang="fr-FR" sz="3200" b="0" dirty="0" err="1" smtClean="0">
                <a:solidFill>
                  <a:schemeClr val="accent1"/>
                </a:solidFill>
                <a:latin typeface="Calibri"/>
              </a:rPr>
              <a:t>is</a:t>
            </a:r>
            <a:r>
              <a:rPr lang="fr-FR" sz="3200" b="0" dirty="0" smtClean="0">
                <a:solidFill>
                  <a:schemeClr val="accent1"/>
                </a:solidFill>
                <a:latin typeface="Calibri"/>
              </a:rPr>
              <a:t> in the </a:t>
            </a:r>
            <a:r>
              <a:rPr lang="fr-FR" sz="3200" b="0" dirty="0" err="1" smtClean="0">
                <a:solidFill>
                  <a:schemeClr val="accent1"/>
                </a:solidFill>
                <a:latin typeface="Calibri"/>
              </a:rPr>
              <a:t>integer</a:t>
            </a:r>
            <a:r>
              <a:rPr lang="fr-FR" sz="3200" b="0" dirty="0" smtClean="0">
                <a:solidFill>
                  <a:schemeClr val="accent1"/>
                </a:solidFill>
                <a:latin typeface="Calibri"/>
              </a:rPr>
              <a:t> </a:t>
            </a:r>
            <a:r>
              <a:rPr lang="fr-FR" sz="3200" b="0" dirty="0" err="1" smtClean="0">
                <a:solidFill>
                  <a:schemeClr val="accent1"/>
                </a:solidFill>
                <a:latin typeface="Calibri"/>
              </a:rPr>
              <a:t>cone</a:t>
            </a:r>
            <a:r>
              <a:rPr lang="fr-FR" sz="3200" b="0" dirty="0" smtClean="0">
                <a:solidFill>
                  <a:schemeClr val="accent1"/>
                </a:solidFill>
                <a:latin typeface="Calibri"/>
              </a:rPr>
              <a:t> of the </a:t>
            </a:r>
            <a:r>
              <a:rPr lang="fr-FR" sz="3200" b="0" dirty="0" err="1" smtClean="0">
                <a:solidFill>
                  <a:schemeClr val="accent1"/>
                </a:solidFill>
                <a:latin typeface="Calibri"/>
              </a:rPr>
              <a:t>other</a:t>
            </a:r>
            <a:r>
              <a:rPr lang="fr-FR" sz="3200" b="0" dirty="0" smtClean="0">
                <a:solidFill>
                  <a:schemeClr val="accent1"/>
                </a:solidFill>
                <a:latin typeface="Calibri"/>
              </a:rPr>
              <a:t> </a:t>
            </a:r>
            <a:r>
              <a:rPr lang="fr-FR" sz="3200" b="0" dirty="0" err="1" smtClean="0">
                <a:solidFill>
                  <a:schemeClr val="accent1"/>
                </a:solidFill>
                <a:latin typeface="Calibri"/>
              </a:rPr>
              <a:t>rows</a:t>
            </a:r>
            <a:r>
              <a:rPr lang="fr-FR" sz="3200" b="0" dirty="0" smtClean="0">
                <a:solidFill>
                  <a:schemeClr val="accent1"/>
                </a:solidFill>
                <a:latin typeface="Calibri"/>
              </a:rPr>
              <a:t>. </a:t>
            </a:r>
          </a:p>
          <a:p>
            <a:pPr lvl="0" algn="l"/>
            <a:endParaRPr lang="fr-FR" sz="3200" b="0" dirty="0" smtClean="0">
              <a:solidFill>
                <a:schemeClr val="accent1"/>
              </a:solidFill>
              <a:latin typeface="Calibri"/>
            </a:endParaRPr>
          </a:p>
          <a:p>
            <a:pPr algn="l"/>
            <a:r>
              <a:rPr lang="fr-FR" sz="3200" b="0" dirty="0" smtClean="0">
                <a:solidFill>
                  <a:srgbClr val="C00000"/>
                </a:solidFill>
                <a:latin typeface="+mj-lt"/>
                <a:sym typeface="Symbol"/>
              </a:rPr>
              <a:t>   </a:t>
            </a:r>
            <a:endParaRPr lang="fr-FR" sz="3200" b="0" dirty="0" smtClean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664328" y="3172336"/>
            <a:ext cx="46085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Font typeface="Symbol" pitchFamily="18" charset="2"/>
              <a:buChar char="Û"/>
            </a:pPr>
            <a:r>
              <a:rPr lang="fr-FR" sz="2800" b="0" dirty="0" err="1" smtClean="0">
                <a:solidFill>
                  <a:schemeClr val="accent1"/>
                </a:solidFill>
                <a:latin typeface="+mj-lt"/>
                <a:sym typeface="Symbol"/>
              </a:rPr>
              <a:t>rows</a:t>
            </a:r>
            <a:r>
              <a:rPr lang="fr-FR" sz="2800" b="0" dirty="0" smtClean="0">
                <a:solidFill>
                  <a:schemeClr val="accent1"/>
                </a:solidFill>
                <a:latin typeface="+mj-lt"/>
                <a:sym typeface="Symbol"/>
              </a:rPr>
              <a:t> of           </a:t>
            </a:r>
            <a:r>
              <a:rPr lang="fr-FR" sz="2800" b="0" dirty="0" err="1" smtClean="0">
                <a:solidFill>
                  <a:schemeClr val="accent1"/>
                </a:solidFill>
                <a:latin typeface="+mj-lt"/>
                <a:sym typeface="Symbol"/>
              </a:rPr>
              <a:t>form</a:t>
            </a:r>
            <a:r>
              <a:rPr lang="fr-FR" sz="2800" b="0" dirty="0" smtClean="0">
                <a:solidFill>
                  <a:schemeClr val="accent1"/>
                </a:solidFill>
                <a:latin typeface="+mj-lt"/>
                <a:sym typeface="Symbol"/>
              </a:rPr>
              <a:t> a </a:t>
            </a:r>
            <a:r>
              <a:rPr lang="fr-FR" sz="2800" b="0" dirty="0" err="1" smtClean="0">
                <a:solidFill>
                  <a:schemeClr val="accent1"/>
                </a:solidFill>
                <a:latin typeface="+mj-lt"/>
                <a:sym typeface="Symbol"/>
              </a:rPr>
              <a:t>Hb</a:t>
            </a:r>
            <a:r>
              <a:rPr lang="fr-FR" sz="2800" b="0" dirty="0" smtClean="0">
                <a:solidFill>
                  <a:schemeClr val="accent1"/>
                </a:solidFill>
                <a:latin typeface="+mj-lt"/>
                <a:sym typeface="Symbol"/>
              </a:rPr>
              <a:t> </a:t>
            </a:r>
          </a:p>
          <a:p>
            <a:pPr lvl="0" algn="l"/>
            <a:r>
              <a:rPr lang="fr-FR" sz="2400" b="0" dirty="0" smtClean="0">
                <a:solidFill>
                  <a:schemeClr val="accent1"/>
                </a:solidFill>
                <a:latin typeface="+mj-lt"/>
                <a:sym typeface="Symbol"/>
              </a:rPr>
              <a:t>(if (0,1) </a:t>
            </a:r>
            <a:r>
              <a:rPr lang="fr-FR" sz="2400" b="0" dirty="0" err="1" smtClean="0">
                <a:solidFill>
                  <a:schemeClr val="accent1"/>
                </a:solidFill>
                <a:latin typeface="+mj-lt"/>
                <a:sym typeface="Symbol"/>
              </a:rPr>
              <a:t>is</a:t>
            </a:r>
            <a:r>
              <a:rPr lang="fr-FR" sz="2400" b="0" dirty="0" smtClean="0">
                <a:solidFill>
                  <a:schemeClr val="accent1"/>
                </a:solidFill>
                <a:latin typeface="+mj-lt"/>
                <a:sym typeface="Symbol"/>
              </a:rPr>
              <a:t> in the </a:t>
            </a:r>
            <a:r>
              <a:rPr lang="fr-FR" sz="2400" b="0" dirty="0" err="1" smtClean="0">
                <a:solidFill>
                  <a:schemeClr val="accent1"/>
                </a:solidFill>
                <a:latin typeface="+mj-lt"/>
                <a:sym typeface="Symbol"/>
              </a:rPr>
              <a:t>intcone</a:t>
            </a:r>
            <a:r>
              <a:rPr lang="fr-FR" sz="2400" b="0" dirty="0" smtClean="0">
                <a:solidFill>
                  <a:schemeClr val="accent1"/>
                </a:solidFill>
                <a:latin typeface="+mj-lt"/>
                <a:sym typeface="Symbol"/>
              </a:rPr>
              <a:t> of the </a:t>
            </a:r>
            <a:r>
              <a:rPr lang="fr-FR" sz="2400" b="0" dirty="0" err="1" smtClean="0">
                <a:solidFill>
                  <a:schemeClr val="accent1"/>
                </a:solidFill>
                <a:latin typeface="+mj-lt"/>
                <a:sym typeface="Symbol"/>
              </a:rPr>
              <a:t>rest</a:t>
            </a:r>
            <a:r>
              <a:rPr lang="fr-FR" sz="2400" b="0" dirty="0" smtClean="0">
                <a:solidFill>
                  <a:schemeClr val="accent1"/>
                </a:solidFill>
                <a:latin typeface="+mj-lt"/>
                <a:sym typeface="Symbol"/>
              </a:rPr>
              <a:t>)    </a:t>
            </a:r>
            <a:r>
              <a:rPr lang="fr-FR" sz="2400" b="0" dirty="0" smtClean="0">
                <a:solidFill>
                  <a:schemeClr val="accent1"/>
                </a:solidFill>
                <a:latin typeface="+mj-lt"/>
              </a:rPr>
              <a:t>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280760" y="2708920"/>
            <a:ext cx="8640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3200" b="0" dirty="0" smtClean="0">
                <a:solidFill>
                  <a:schemeClr val="accent1"/>
                </a:solidFill>
                <a:latin typeface="+mj-lt"/>
              </a:rPr>
              <a:t>A, 1</a:t>
            </a:r>
          </a:p>
          <a:p>
            <a:pPr lvl="0" algn="l"/>
            <a:r>
              <a:rPr lang="fr-FR" sz="3200" b="0" dirty="0" smtClean="0">
                <a:solidFill>
                  <a:schemeClr val="accent1"/>
                </a:solidFill>
                <a:latin typeface="+mj-lt"/>
              </a:rPr>
              <a:t>B, 0</a:t>
            </a: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323528" y="-2840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 R for b=1 or 0  ~  ID of  </a:t>
            </a:r>
            <a:r>
              <a:rPr kumimoji="0" lang="fr-FR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extended</a:t>
            </a:r>
            <a: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</a:t>
            </a: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66992" y="-243408"/>
            <a:ext cx="9252520" cy="1224136"/>
          </a:xfrm>
        </p:spPr>
        <p:txBody>
          <a:bodyPr>
            <a:normAutofit/>
          </a:bodyPr>
          <a:lstStyle/>
          <a:p>
            <a:r>
              <a:rPr lang="fr-FR" sz="4000" kern="0" dirty="0" smtClean="0">
                <a:solidFill>
                  <a:srgbClr val="000000"/>
                </a:solidFill>
                <a:latin typeface="Arial"/>
              </a:rPr>
              <a:t>A</a:t>
            </a:r>
            <a:r>
              <a:rPr lang="fr-FR" sz="4000" kern="0" dirty="0" smtClean="0">
                <a:solidFill>
                  <a:srgbClr val="000000"/>
                </a:solidFill>
                <a:latin typeface="Arial"/>
                <a:sym typeface="Symbol"/>
              </a:rPr>
              <a:t></a:t>
            </a:r>
            <a:r>
              <a:rPr lang="fr-FR" sz="4000" kern="0" dirty="0" smtClean="0">
                <a:solidFill>
                  <a:srgbClr val="000000"/>
                </a:solidFill>
                <a:latin typeface="Arial"/>
                <a:sym typeface="Mathematica7"/>
              </a:rPr>
              <a:t></a:t>
            </a:r>
            <a:r>
              <a:rPr lang="fr-FR" sz="4000" kern="0" baseline="-25000" dirty="0" smtClean="0">
                <a:solidFill>
                  <a:srgbClr val="000000"/>
                </a:solidFill>
                <a:latin typeface="Arial"/>
                <a:sym typeface="Mathematica7"/>
              </a:rPr>
              <a:t>+</a:t>
            </a:r>
            <a:r>
              <a:rPr lang="fr-FR" sz="4000" kern="0" baseline="30000" dirty="0" err="1" smtClean="0">
                <a:solidFill>
                  <a:srgbClr val="000000"/>
                </a:solidFill>
                <a:latin typeface="Arial"/>
                <a:sym typeface="Mathematica7"/>
              </a:rPr>
              <a:t>mxn</a:t>
            </a:r>
            <a:r>
              <a:rPr lang="fr-FR" sz="4000" kern="0" dirty="0" smtClean="0">
                <a:solidFill>
                  <a:srgbClr val="000000"/>
                </a:solidFill>
                <a:latin typeface="Arial"/>
                <a:sym typeface="Mathematica7"/>
              </a:rPr>
              <a:t> </a:t>
            </a:r>
            <a:r>
              <a:rPr lang="fr-FR" sz="4000" kern="0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fr-FR" sz="3600" kern="0" dirty="0" smtClean="0">
                <a:solidFill>
                  <a:srgbClr val="000000"/>
                </a:solidFill>
                <a:latin typeface="Arial"/>
              </a:rPr>
              <a:t>x </a:t>
            </a:r>
            <a:r>
              <a:rPr lang="fr-FR" sz="400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 0, b=1</a:t>
            </a:r>
            <a:r>
              <a:rPr lang="fr-FR" sz="4000" kern="0" dirty="0" smtClean="0">
                <a:solidFill>
                  <a:srgbClr val="000000"/>
                </a:solidFill>
                <a:latin typeface="Arial"/>
              </a:rPr>
              <a:t> :  IR </a:t>
            </a:r>
            <a:r>
              <a:rPr lang="fr-FR" sz="4000" dirty="0" smtClean="0">
                <a:sym typeface="Symbol"/>
              </a:rPr>
              <a:t> </a:t>
            </a:r>
            <a:r>
              <a:rPr lang="fr-FR" sz="4000" dirty="0" smtClean="0">
                <a:latin typeface="Arial" pitchFamily="34" charset="0"/>
                <a:cs typeface="Arial" pitchFamily="34" charset="0"/>
                <a:sym typeface="Symbol"/>
              </a:rPr>
              <a:t> ID</a:t>
            </a:r>
            <a:endParaRPr lang="fr-F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3880" y="5733256"/>
            <a:ext cx="899261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72008" y="4944650"/>
            <a:ext cx="918051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b="0" kern="0" dirty="0" smtClean="0">
                <a:solidFill>
                  <a:srgbClr val="C00000"/>
                </a:solidFill>
                <a:latin typeface="Arial"/>
              </a:rPr>
              <a:t>min  y</a:t>
            </a:r>
            <a:r>
              <a:rPr lang="fr-FR" sz="3200" b="0" kern="0" baseline="30000" dirty="0" smtClean="0">
                <a:solidFill>
                  <a:srgbClr val="C00000"/>
                </a:solidFill>
                <a:latin typeface="Arial"/>
              </a:rPr>
              <a:t>T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</a:rPr>
              <a:t>1,  </a:t>
            </a:r>
            <a:r>
              <a:rPr lang="fr-FR" sz="3200" b="0" kern="0" dirty="0" err="1" smtClean="0">
                <a:solidFill>
                  <a:srgbClr val="000000"/>
                </a:solidFill>
                <a:latin typeface="Arial"/>
              </a:rPr>
              <a:t>yA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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 c, y </a:t>
            </a:r>
            <a:r>
              <a:rPr lang="fr-FR" sz="3200" b="0" kern="0" dirty="0" err="1" smtClean="0">
                <a:solidFill>
                  <a:srgbClr val="000000"/>
                </a:solidFill>
                <a:latin typeface="Arial"/>
              </a:rPr>
              <a:t>integer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</a:rPr>
              <a:t>= 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  <a:sym typeface="Symbol"/>
              </a:rPr>
              <a:t>LIN(c)   </a:t>
            </a:r>
            <a:r>
              <a:rPr lang="fr-FR" sz="3200" dirty="0" smtClean="0">
                <a:sym typeface="Symbol"/>
              </a:rPr>
              <a:t> </a:t>
            </a:r>
          </a:p>
          <a:p>
            <a:endParaRPr lang="fr-FR" sz="1000" b="0" dirty="0" smtClean="0">
              <a:solidFill>
                <a:srgbClr val="C00000"/>
              </a:solidFill>
              <a:latin typeface="Calibri"/>
              <a:sym typeface="Symbol"/>
            </a:endParaRPr>
          </a:p>
          <a:p>
            <a:r>
              <a:rPr lang="fr-FR" sz="3200" b="0" dirty="0" smtClean="0">
                <a:latin typeface="Calibri"/>
                <a:sym typeface="Symbol"/>
              </a:rPr>
              <a:t>c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Symbol"/>
              </a:rPr>
              <a:t>k </a:t>
            </a:r>
            <a:r>
              <a:rPr lang="fr-FR" sz="32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conv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Symbol"/>
              </a:rPr>
              <a:t> (A) 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Mathematica7"/>
              </a:rPr>
              <a:t></a:t>
            </a:r>
            <a:r>
              <a:rPr lang="fr-FR" sz="3200" b="0" kern="0" baseline="30000" dirty="0" smtClean="0">
                <a:solidFill>
                  <a:srgbClr val="000000"/>
                </a:solidFill>
                <a:latin typeface="Arial"/>
                <a:sym typeface="Mathematica7"/>
              </a:rPr>
              <a:t>n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Mathematica7"/>
              </a:rPr>
              <a:t> </a:t>
            </a:r>
            <a:r>
              <a:rPr lang="fr-FR" sz="3200" b="0" kern="0" dirty="0" err="1" smtClean="0">
                <a:solidFill>
                  <a:srgbClr val="000000"/>
                </a:solidFill>
                <a:latin typeface="Arial"/>
                <a:sym typeface="Mathematica7"/>
              </a:rPr>
              <a:t>can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Mathematica7"/>
              </a:rPr>
              <a:t> </a:t>
            </a:r>
            <a:r>
              <a:rPr lang="fr-FR" sz="3200" b="0" kern="0" dirty="0" err="1" smtClean="0">
                <a:solidFill>
                  <a:srgbClr val="000000"/>
                </a:solidFill>
                <a:latin typeface="Arial"/>
                <a:sym typeface="Mathematica7"/>
              </a:rPr>
              <a:t>be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Mathematica7"/>
              </a:rPr>
              <a:t> </a:t>
            </a:r>
            <a:r>
              <a:rPr lang="fr-FR" sz="3200" b="0" kern="0" dirty="0" err="1" smtClean="0">
                <a:solidFill>
                  <a:srgbClr val="000000"/>
                </a:solidFill>
                <a:latin typeface="Arial"/>
                <a:sym typeface="Mathematica7"/>
              </a:rPr>
              <a:t>written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Mathematica7"/>
              </a:rPr>
              <a:t> as 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  <a:sym typeface="Mathematica7"/>
              </a:rPr>
              <a:t>c=</a:t>
            </a:r>
            <a:r>
              <a:rPr lang="fr-FR" sz="3600" b="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a</a:t>
            </a:r>
            <a:r>
              <a:rPr lang="fr-FR" sz="3600" b="0" baseline="-2500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1 </a:t>
            </a:r>
            <a:r>
              <a:rPr lang="fr-FR" sz="3600" b="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+ … + </a:t>
            </a:r>
            <a:r>
              <a:rPr lang="fr-FR" sz="3600" b="0" dirty="0" err="1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a</a:t>
            </a:r>
            <a:r>
              <a:rPr lang="fr-FR" sz="3600" b="0" baseline="-25000" dirty="0" err="1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k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  <a:sym typeface="Mathematica7"/>
              </a:rPr>
              <a:t> </a:t>
            </a:r>
            <a:endParaRPr lang="fr-FR" sz="3200" b="0" dirty="0" smtClean="0">
              <a:solidFill>
                <a:srgbClr val="C00000"/>
              </a:solidFill>
              <a:latin typeface="Calibri"/>
              <a:sym typeface="Symbol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5496" y="1052736"/>
            <a:ext cx="9036496" cy="2088232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2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3200" kern="0" dirty="0" err="1">
                <a:solidFill>
                  <a:srgbClr val="000000"/>
                </a:solidFill>
                <a:latin typeface="Arial"/>
              </a:rPr>
              <a:t>Ax</a:t>
            </a:r>
            <a:r>
              <a:rPr lang="fr-FR" sz="1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3200" b="0" kern="0" dirty="0">
                <a:solidFill>
                  <a:srgbClr val="000000"/>
                </a:solidFill>
                <a:latin typeface="Arial"/>
                <a:cs typeface="Arial" charset="0"/>
              </a:rPr>
              <a:t>≤</a:t>
            </a:r>
            <a:r>
              <a:rPr lang="fr-FR" sz="1000" kern="0" dirty="0">
                <a:solidFill>
                  <a:srgbClr val="000000"/>
                </a:solidFill>
                <a:latin typeface="Arial"/>
                <a:cs typeface="Arial" charset="0"/>
              </a:rPr>
              <a:t> 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1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(A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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Mathematica7"/>
              </a:rPr>
              <a:t></a:t>
            </a:r>
            <a:r>
              <a:rPr lang="fr-FR" sz="2800" b="0" kern="0" baseline="-25000" dirty="0" smtClean="0">
                <a:solidFill>
                  <a:srgbClr val="000000"/>
                </a:solidFill>
                <a:latin typeface="Arial"/>
                <a:sym typeface="Mathematica7"/>
              </a:rPr>
              <a:t>+</a:t>
            </a:r>
            <a:r>
              <a:rPr lang="fr-FR" sz="2800" b="0" kern="0" baseline="30000" dirty="0" err="1" smtClean="0">
                <a:solidFill>
                  <a:srgbClr val="000000"/>
                </a:solidFill>
                <a:latin typeface="Arial"/>
                <a:sym typeface="Mathematica7"/>
              </a:rPr>
              <a:t>mxn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,c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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Mathematica7"/>
              </a:rPr>
              <a:t></a:t>
            </a:r>
            <a:r>
              <a:rPr lang="fr-FR" sz="2800" b="0" kern="0" baseline="-25000" dirty="0" smtClean="0">
                <a:solidFill>
                  <a:srgbClr val="000000"/>
                </a:solidFill>
                <a:latin typeface="Arial"/>
                <a:sym typeface="Mathematica7"/>
              </a:rPr>
              <a:t>+</a:t>
            </a:r>
            <a:r>
              <a:rPr lang="fr-FR" sz="2800" b="0" kern="0" baseline="30000" dirty="0" smtClean="0">
                <a:solidFill>
                  <a:srgbClr val="000000"/>
                </a:solidFill>
                <a:latin typeface="Arial"/>
                <a:sym typeface="Mathematica7"/>
              </a:rPr>
              <a:t>n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)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kumimoji="0" lang="fr-FR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</a:t>
            </a:r>
            <a:r>
              <a:rPr lang="fr-FR" sz="2800" kern="0" dirty="0" smtClean="0">
                <a:solidFill>
                  <a:srgbClr val="000000"/>
                </a:solidFill>
                <a:latin typeface="Arial"/>
              </a:rPr>
              <a:t>x </a:t>
            </a:r>
            <a:r>
              <a:rPr lang="fr-FR" sz="3200" kern="0" dirty="0">
                <a:solidFill>
                  <a:srgbClr val="000000"/>
                </a:solidFill>
                <a:latin typeface="Arial"/>
                <a:sym typeface="Symbol" pitchFamily="18" charset="2"/>
              </a:rPr>
              <a:t> 0</a:t>
            </a:r>
            <a:endParaRPr kumimoji="0" lang="fr-FR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kumimoji="0" lang="fr-FR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max  </a:t>
            </a:r>
            <a:r>
              <a:rPr kumimoji="0" lang="fr-FR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</a:t>
            </a:r>
            <a:r>
              <a:rPr kumimoji="0" lang="fr-FR" sz="3200" b="0" i="0" u="none" strike="noStrike" kern="0" cap="none" spc="0" normalizeH="0" baseline="3000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</a:t>
            </a:r>
            <a:r>
              <a:rPr kumimoji="0" lang="fr-FR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endParaRPr kumimoji="0" lang="fr-FR" sz="32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    </a:t>
            </a:r>
            <a:r>
              <a:rPr lang="fr-FR" sz="3200" kern="0" dirty="0" err="1" smtClean="0">
                <a:solidFill>
                  <a:srgbClr val="000000"/>
                </a:solidFill>
                <a:latin typeface="Arial"/>
              </a:rPr>
              <a:t>yA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3200" kern="0" dirty="0">
                <a:solidFill>
                  <a:srgbClr val="000000"/>
                </a:solidFill>
                <a:latin typeface="Arial"/>
                <a:sym typeface="Symbol" pitchFamily="18" charset="2"/>
              </a:rPr>
              <a:t></a:t>
            </a:r>
            <a:r>
              <a:rPr lang="fr-FR" sz="32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</a:rPr>
              <a:t>c</a:t>
            </a:r>
            <a:r>
              <a:rPr lang="fr-FR" sz="3200" kern="0" dirty="0">
                <a:solidFill>
                  <a:srgbClr val="000000"/>
                </a:solidFill>
                <a:latin typeface="Arial"/>
              </a:rPr>
              <a:t> </a:t>
            </a:r>
            <a:endParaRPr lang="en-GB" sz="3200" kern="0" dirty="0" smtClean="0">
              <a:solidFill>
                <a:srgbClr val="000000"/>
              </a:solidFill>
              <a:latin typeface="Arial"/>
              <a:sym typeface="Symbol" pitchFamily="18" charset="2"/>
            </a:endParaRPr>
          </a:p>
          <a:p>
            <a:pPr marL="342900" lvl="0" indent="-342900" algn="l">
              <a:lnSpc>
                <a:spcPct val="90000"/>
              </a:lnSpc>
              <a:spcBef>
                <a:spcPct val="20000"/>
              </a:spcBef>
            </a:pPr>
            <a:r>
              <a:rPr kumimoji="0" lang="fr-FR" sz="32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</a:rPr>
              <a:t>y </a:t>
            </a:r>
            <a:r>
              <a:rPr lang="fr-FR" sz="3200" kern="0" dirty="0">
                <a:solidFill>
                  <a:srgbClr val="000000"/>
                </a:solidFill>
                <a:latin typeface="Arial"/>
                <a:sym typeface="Symbol" pitchFamily="18" charset="2"/>
              </a:rPr>
              <a:t> 0</a:t>
            </a:r>
            <a:endParaRPr kumimoji="0" lang="fr-FR" sz="320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lvl="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3200" b="0" kern="0" dirty="0" smtClean="0">
                <a:solidFill>
                  <a:srgbClr val="C00000"/>
                </a:solidFill>
                <a:latin typeface="Arial"/>
              </a:rPr>
              <a:t>   min y</a:t>
            </a:r>
            <a:r>
              <a:rPr kumimoji="0" lang="fr-FR" sz="32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</a:rPr>
              <a:t>1          </a:t>
            </a:r>
            <a:endParaRPr lang="fr-FR" sz="3200" b="0" kern="0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2008" y="3429000"/>
            <a:ext cx="8964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200" b="0" dirty="0" smtClean="0">
                <a:solidFill>
                  <a:srgbClr val="0070C0"/>
                </a:solidFill>
                <a:latin typeface="+mn-lt"/>
              </a:rPr>
              <a:t>Assume: </a:t>
            </a:r>
            <a:r>
              <a:rPr lang="fr-FR" sz="3200" b="0" dirty="0" err="1" smtClean="0">
                <a:solidFill>
                  <a:srgbClr val="0070C0"/>
                </a:solidFill>
                <a:latin typeface="+mn-lt"/>
              </a:rPr>
              <a:t>rows</a:t>
            </a:r>
            <a:r>
              <a:rPr lang="fr-FR" sz="3200" b="0" dirty="0" smtClean="0">
                <a:solidFill>
                  <a:srgbClr val="0070C0"/>
                </a:solidFill>
                <a:latin typeface="+mn-lt"/>
              </a:rPr>
              <a:t> of A  </a:t>
            </a:r>
            <a:r>
              <a:rPr lang="fr-FR" sz="3200" b="0" dirty="0" err="1" smtClean="0">
                <a:solidFill>
                  <a:srgbClr val="0070C0"/>
                </a:solidFill>
                <a:latin typeface="+mn-lt"/>
              </a:rPr>
              <a:t>contain</a:t>
            </a:r>
            <a:r>
              <a:rPr lang="fr-FR" sz="3200" b="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3200" b="0" dirty="0" err="1" smtClean="0">
                <a:solidFill>
                  <a:srgbClr val="0070C0"/>
                </a:solidFill>
                <a:latin typeface="+mn-lt"/>
              </a:rPr>
              <a:t>every</a:t>
            </a:r>
            <a:r>
              <a:rPr lang="fr-FR" sz="3200" b="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3200" b="0" dirty="0" err="1" smtClean="0">
                <a:solidFill>
                  <a:srgbClr val="0070C0"/>
                </a:solidFill>
                <a:latin typeface="+mn-lt"/>
              </a:rPr>
              <a:t>integer</a:t>
            </a:r>
            <a:r>
              <a:rPr lang="fr-FR" sz="3200" b="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3200" b="0" dirty="0" err="1" smtClean="0">
                <a:solidFill>
                  <a:srgbClr val="0070C0"/>
                </a:solidFill>
                <a:latin typeface="+mn-lt"/>
              </a:rPr>
              <a:t>vector</a:t>
            </a:r>
            <a:r>
              <a:rPr lang="fr-FR" sz="3200" b="0" dirty="0" smtClean="0">
                <a:solidFill>
                  <a:srgbClr val="0070C0"/>
                </a:solidFill>
                <a:latin typeface="+mn-lt"/>
              </a:rPr>
              <a:t> in the ‘</a:t>
            </a:r>
            <a:r>
              <a:rPr lang="fr-FR" sz="3200" b="0" dirty="0" err="1" smtClean="0">
                <a:solidFill>
                  <a:srgbClr val="0070C0"/>
                </a:solidFill>
                <a:latin typeface="+mn-lt"/>
              </a:rPr>
              <a:t>downhull</a:t>
            </a:r>
            <a:r>
              <a:rPr lang="fr-FR" sz="3200" b="0" dirty="0" smtClean="0">
                <a:solidFill>
                  <a:srgbClr val="0070C0"/>
                </a:solidFill>
                <a:latin typeface="+mn-lt"/>
              </a:rPr>
              <a:t>’ of </a:t>
            </a:r>
            <a:r>
              <a:rPr lang="fr-FR" sz="3200" b="0" dirty="0" err="1" smtClean="0">
                <a:solidFill>
                  <a:srgbClr val="0070C0"/>
                </a:solidFill>
                <a:latin typeface="+mn-lt"/>
              </a:rPr>
              <a:t>their</a:t>
            </a:r>
            <a:r>
              <a:rPr lang="fr-FR" sz="3200" b="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3200" b="0" dirty="0" err="1" smtClean="0">
                <a:solidFill>
                  <a:srgbClr val="0070C0"/>
                </a:solidFill>
                <a:latin typeface="+mn-lt"/>
              </a:rPr>
              <a:t>convex</a:t>
            </a:r>
            <a:r>
              <a:rPr lang="fr-FR" sz="3200" b="0" dirty="0" smtClean="0">
                <a:solidFill>
                  <a:srgbClr val="0070C0"/>
                </a:solidFill>
                <a:latin typeface="+mn-lt"/>
              </a:rPr>
              <a:t> (</a:t>
            </a:r>
            <a:r>
              <a:rPr lang="fr-FR" sz="3200" b="0" dirty="0" err="1" smtClean="0">
                <a:solidFill>
                  <a:srgbClr val="0070C0"/>
                </a:solidFill>
                <a:latin typeface="+mn-lt"/>
              </a:rPr>
              <a:t>inessential</a:t>
            </a:r>
            <a:r>
              <a:rPr lang="fr-FR" sz="3200" b="0" dirty="0" smtClean="0">
                <a:solidFill>
                  <a:srgbClr val="0070C0"/>
                </a:solidFill>
                <a:latin typeface="+mn-lt"/>
              </a:rPr>
              <a:t> if 0-1) </a:t>
            </a:r>
            <a:r>
              <a:rPr lang="fr-FR" sz="3200" b="0" dirty="0" err="1" smtClean="0">
                <a:solidFill>
                  <a:srgbClr val="0070C0"/>
                </a:solidFill>
                <a:latin typeface="+mn-lt"/>
              </a:rPr>
              <a:t>hull</a:t>
            </a:r>
            <a:r>
              <a:rPr lang="fr-FR" sz="3200" b="0" dirty="0" smtClean="0">
                <a:solidFill>
                  <a:srgbClr val="0070C0"/>
                </a:solidFill>
                <a:latin typeface="+mn-lt"/>
              </a:rPr>
              <a:t>.  </a:t>
            </a:r>
            <a:endParaRPr lang="fr-FR" sz="3200" b="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66992" y="-243408"/>
            <a:ext cx="9252520" cy="1224136"/>
          </a:xfrm>
        </p:spPr>
        <p:txBody>
          <a:bodyPr>
            <a:normAutofit/>
          </a:bodyPr>
          <a:lstStyle/>
          <a:p>
            <a:r>
              <a:rPr lang="fr-FR" sz="4000" kern="0" dirty="0" smtClean="0">
                <a:solidFill>
                  <a:srgbClr val="000000"/>
                </a:solidFill>
                <a:latin typeface="Arial"/>
              </a:rPr>
              <a:t>A</a:t>
            </a:r>
            <a:r>
              <a:rPr lang="fr-FR" sz="4000" kern="0" dirty="0" smtClean="0">
                <a:solidFill>
                  <a:srgbClr val="000000"/>
                </a:solidFill>
                <a:latin typeface="Arial"/>
                <a:sym typeface="Symbol"/>
              </a:rPr>
              <a:t></a:t>
            </a:r>
            <a:r>
              <a:rPr lang="fr-FR" sz="4000" kern="0" dirty="0" smtClean="0">
                <a:solidFill>
                  <a:srgbClr val="000000"/>
                </a:solidFill>
                <a:latin typeface="Arial"/>
                <a:sym typeface="Mathematica7"/>
              </a:rPr>
              <a:t></a:t>
            </a:r>
            <a:r>
              <a:rPr lang="fr-FR" sz="4000" kern="0" baseline="-25000" dirty="0" smtClean="0">
                <a:solidFill>
                  <a:srgbClr val="000000"/>
                </a:solidFill>
                <a:latin typeface="Arial"/>
                <a:sym typeface="Mathematica7"/>
              </a:rPr>
              <a:t>-</a:t>
            </a:r>
            <a:r>
              <a:rPr lang="fr-FR" sz="4000" kern="0" baseline="30000" dirty="0" err="1" smtClean="0">
                <a:solidFill>
                  <a:srgbClr val="000000"/>
                </a:solidFill>
                <a:latin typeface="Arial"/>
                <a:sym typeface="Mathematica7"/>
              </a:rPr>
              <a:t>mxn</a:t>
            </a:r>
            <a:r>
              <a:rPr lang="fr-FR" sz="4000" kern="0" dirty="0" smtClean="0">
                <a:solidFill>
                  <a:srgbClr val="000000"/>
                </a:solidFill>
                <a:latin typeface="Arial"/>
                <a:sym typeface="Mathematica7"/>
              </a:rPr>
              <a:t> </a:t>
            </a:r>
            <a:r>
              <a:rPr lang="fr-FR" sz="4000" kern="0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fr-FR" sz="3600" kern="0" dirty="0" smtClean="0">
                <a:solidFill>
                  <a:srgbClr val="000000"/>
                </a:solidFill>
                <a:latin typeface="Arial"/>
              </a:rPr>
              <a:t>x </a:t>
            </a:r>
            <a:r>
              <a:rPr lang="fr-FR" sz="400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 0, b=-1</a:t>
            </a:r>
            <a:r>
              <a:rPr lang="fr-FR" sz="4000" kern="0" dirty="0" smtClean="0">
                <a:solidFill>
                  <a:srgbClr val="000000"/>
                </a:solidFill>
                <a:latin typeface="Arial"/>
              </a:rPr>
              <a:t> :  IR </a:t>
            </a:r>
            <a:r>
              <a:rPr lang="fr-FR" sz="4000" dirty="0" smtClean="0">
                <a:sym typeface="Symbol"/>
              </a:rPr>
              <a:t> </a:t>
            </a:r>
            <a:r>
              <a:rPr lang="fr-FR" sz="4000" dirty="0" smtClean="0">
                <a:latin typeface="Arial" pitchFamily="34" charset="0"/>
                <a:cs typeface="Arial" pitchFamily="34" charset="0"/>
                <a:sym typeface="Symbol"/>
              </a:rPr>
              <a:t> ID</a:t>
            </a:r>
            <a:endParaRPr lang="fr-F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3880" y="5733256"/>
            <a:ext cx="899261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72008" y="4944650"/>
            <a:ext cx="918051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b="0" kern="0" dirty="0" smtClean="0">
                <a:solidFill>
                  <a:srgbClr val="C00000"/>
                </a:solidFill>
                <a:latin typeface="Arial"/>
              </a:rPr>
              <a:t>max  y</a:t>
            </a:r>
            <a:r>
              <a:rPr lang="fr-FR" sz="3200" b="0" kern="0" baseline="30000" dirty="0" smtClean="0">
                <a:solidFill>
                  <a:srgbClr val="C00000"/>
                </a:solidFill>
                <a:latin typeface="Arial"/>
              </a:rPr>
              <a:t>T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</a:rPr>
              <a:t>1,  </a:t>
            </a:r>
            <a:r>
              <a:rPr lang="fr-FR" sz="3200" b="0" kern="0" dirty="0" err="1" smtClean="0">
                <a:solidFill>
                  <a:srgbClr val="000000"/>
                </a:solidFill>
                <a:latin typeface="Arial"/>
              </a:rPr>
              <a:t>yA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3200" b="0" kern="0" dirty="0" smtClean="0">
                <a:solidFill>
                  <a:srgbClr val="000000"/>
                </a:solidFill>
                <a:latin typeface="+mn-lt"/>
                <a:cs typeface="Arial" charset="0"/>
              </a:rPr>
              <a:t>≤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 c, y </a:t>
            </a:r>
            <a:r>
              <a:rPr lang="fr-FR" sz="3200" b="0" kern="0" dirty="0" err="1" smtClean="0">
                <a:solidFill>
                  <a:srgbClr val="000000"/>
                </a:solidFill>
                <a:latin typeface="Arial"/>
              </a:rPr>
              <a:t>integer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</a:rPr>
              <a:t>= 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  <a:sym typeface="Symbol"/>
              </a:rPr>
              <a:t>LIN(c)   </a:t>
            </a:r>
            <a:r>
              <a:rPr lang="fr-FR" sz="3200" dirty="0" smtClean="0">
                <a:sym typeface="Symbol"/>
              </a:rPr>
              <a:t> </a:t>
            </a:r>
          </a:p>
          <a:p>
            <a:endParaRPr lang="fr-FR" sz="1000" b="0" dirty="0" smtClean="0">
              <a:solidFill>
                <a:srgbClr val="C00000"/>
              </a:solidFill>
              <a:latin typeface="Calibri"/>
              <a:sym typeface="Symbol"/>
            </a:endParaRPr>
          </a:p>
          <a:p>
            <a:r>
              <a:rPr lang="fr-FR" sz="3200" b="0" dirty="0" smtClean="0">
                <a:latin typeface="Calibri"/>
                <a:sym typeface="Symbol"/>
              </a:rPr>
              <a:t>c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Symbol"/>
              </a:rPr>
              <a:t>k </a:t>
            </a:r>
            <a:r>
              <a:rPr lang="fr-FR" sz="32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conv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Symbol"/>
              </a:rPr>
              <a:t> (A) 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Mathematica7"/>
              </a:rPr>
              <a:t></a:t>
            </a:r>
            <a:r>
              <a:rPr lang="fr-FR" sz="3200" b="0" kern="0" baseline="30000" dirty="0" smtClean="0">
                <a:solidFill>
                  <a:srgbClr val="000000"/>
                </a:solidFill>
                <a:latin typeface="Arial"/>
                <a:sym typeface="Mathematica7"/>
              </a:rPr>
              <a:t>n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Mathematica7"/>
              </a:rPr>
              <a:t> </a:t>
            </a:r>
            <a:r>
              <a:rPr lang="fr-FR" sz="3200" b="0" kern="0" dirty="0" err="1" smtClean="0">
                <a:solidFill>
                  <a:srgbClr val="000000"/>
                </a:solidFill>
                <a:latin typeface="Arial"/>
                <a:sym typeface="Mathematica7"/>
              </a:rPr>
              <a:t>can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Mathematica7"/>
              </a:rPr>
              <a:t> </a:t>
            </a:r>
            <a:r>
              <a:rPr lang="fr-FR" sz="3200" b="0" kern="0" dirty="0" err="1" smtClean="0">
                <a:solidFill>
                  <a:srgbClr val="000000"/>
                </a:solidFill>
                <a:latin typeface="Arial"/>
                <a:sym typeface="Mathematica7"/>
              </a:rPr>
              <a:t>be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Mathematica7"/>
              </a:rPr>
              <a:t> </a:t>
            </a:r>
            <a:r>
              <a:rPr lang="fr-FR" sz="3200" b="0" kern="0" dirty="0" err="1" smtClean="0">
                <a:solidFill>
                  <a:srgbClr val="000000"/>
                </a:solidFill>
                <a:latin typeface="Arial"/>
                <a:sym typeface="Mathematica7"/>
              </a:rPr>
              <a:t>written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Mathematica7"/>
              </a:rPr>
              <a:t> as 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  <a:sym typeface="Mathematica7"/>
              </a:rPr>
              <a:t>c=</a:t>
            </a:r>
            <a:r>
              <a:rPr lang="fr-FR" sz="3600" b="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a</a:t>
            </a:r>
            <a:r>
              <a:rPr lang="fr-FR" sz="3600" b="0" baseline="-2500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1 </a:t>
            </a:r>
            <a:r>
              <a:rPr lang="fr-FR" sz="3600" b="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+ … + </a:t>
            </a:r>
            <a:r>
              <a:rPr lang="fr-FR" sz="3600" b="0" dirty="0" err="1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a</a:t>
            </a:r>
            <a:r>
              <a:rPr lang="fr-FR" sz="3600" b="0" baseline="-25000" dirty="0" err="1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k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  <a:sym typeface="Mathematica7"/>
              </a:rPr>
              <a:t> </a:t>
            </a:r>
            <a:endParaRPr lang="fr-FR" sz="3200" b="0" dirty="0" smtClean="0">
              <a:solidFill>
                <a:srgbClr val="C00000"/>
              </a:solidFill>
              <a:latin typeface="Calibri"/>
              <a:sym typeface="Symbol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5496" y="1052736"/>
            <a:ext cx="9036496" cy="2088232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2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3200" kern="0" dirty="0" err="1">
                <a:solidFill>
                  <a:srgbClr val="000000"/>
                </a:solidFill>
                <a:latin typeface="Arial"/>
              </a:rPr>
              <a:t>Ax</a:t>
            </a:r>
            <a:r>
              <a:rPr lang="fr-FR" sz="1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≥</a:t>
            </a:r>
            <a:r>
              <a:rPr lang="fr-FR" sz="100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 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1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(A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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Mathematica7"/>
              </a:rPr>
              <a:t></a:t>
            </a:r>
            <a:r>
              <a:rPr lang="fr-FR" sz="2800" b="0" kern="0" baseline="-25000" dirty="0" smtClean="0">
                <a:solidFill>
                  <a:srgbClr val="000000"/>
                </a:solidFill>
                <a:latin typeface="Arial"/>
                <a:sym typeface="Mathematica7"/>
              </a:rPr>
              <a:t>+</a:t>
            </a:r>
            <a:r>
              <a:rPr lang="fr-FR" sz="2800" b="0" kern="0" baseline="30000" dirty="0" err="1" smtClean="0">
                <a:solidFill>
                  <a:srgbClr val="000000"/>
                </a:solidFill>
                <a:latin typeface="Arial"/>
                <a:sym typeface="Mathematica7"/>
              </a:rPr>
              <a:t>mxn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,c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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Mathematica7"/>
              </a:rPr>
              <a:t></a:t>
            </a:r>
            <a:r>
              <a:rPr lang="fr-FR" sz="2800" b="0" kern="0" baseline="-25000" dirty="0" smtClean="0">
                <a:solidFill>
                  <a:srgbClr val="000000"/>
                </a:solidFill>
                <a:latin typeface="Arial"/>
                <a:sym typeface="Mathematica7"/>
              </a:rPr>
              <a:t>+</a:t>
            </a:r>
            <a:r>
              <a:rPr lang="fr-FR" sz="2800" b="0" kern="0" baseline="30000" dirty="0" smtClean="0">
                <a:solidFill>
                  <a:srgbClr val="000000"/>
                </a:solidFill>
                <a:latin typeface="Arial"/>
                <a:sym typeface="Mathematica7"/>
              </a:rPr>
              <a:t>n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)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kumimoji="0" lang="fr-FR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</a:t>
            </a:r>
            <a:r>
              <a:rPr lang="fr-FR" sz="2800" kern="0" dirty="0" smtClean="0">
                <a:solidFill>
                  <a:srgbClr val="000000"/>
                </a:solidFill>
                <a:latin typeface="Arial"/>
              </a:rPr>
              <a:t>x </a:t>
            </a:r>
            <a:r>
              <a:rPr lang="fr-FR" sz="3200" kern="0" dirty="0">
                <a:solidFill>
                  <a:srgbClr val="000000"/>
                </a:solidFill>
                <a:latin typeface="Arial"/>
                <a:sym typeface="Symbol" pitchFamily="18" charset="2"/>
              </a:rPr>
              <a:t> 0</a:t>
            </a:r>
            <a:endParaRPr kumimoji="0" lang="fr-FR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kumimoji="0" lang="fr-FR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min  </a:t>
            </a:r>
            <a:r>
              <a:rPr kumimoji="0" lang="fr-FR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</a:t>
            </a:r>
            <a:r>
              <a:rPr kumimoji="0" lang="fr-FR" sz="3200" b="0" i="0" u="none" strike="noStrike" kern="0" cap="none" spc="0" normalizeH="0" baseline="3000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</a:t>
            </a:r>
            <a:r>
              <a:rPr kumimoji="0" lang="fr-FR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endParaRPr kumimoji="0" lang="fr-FR" sz="32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    </a:t>
            </a:r>
            <a:r>
              <a:rPr lang="fr-FR" sz="3200" kern="0" dirty="0" err="1" smtClean="0">
                <a:solidFill>
                  <a:srgbClr val="000000"/>
                </a:solidFill>
                <a:latin typeface="Arial"/>
              </a:rPr>
              <a:t>yA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≤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</a:rPr>
              <a:t> c</a:t>
            </a:r>
            <a:r>
              <a:rPr lang="fr-FR" sz="3200" kern="0" dirty="0">
                <a:solidFill>
                  <a:srgbClr val="000000"/>
                </a:solidFill>
                <a:latin typeface="Arial"/>
              </a:rPr>
              <a:t> </a:t>
            </a:r>
            <a:endParaRPr lang="en-GB" sz="3200" kern="0" dirty="0" smtClean="0">
              <a:solidFill>
                <a:srgbClr val="000000"/>
              </a:solidFill>
              <a:latin typeface="Arial"/>
              <a:sym typeface="Symbol" pitchFamily="18" charset="2"/>
            </a:endParaRPr>
          </a:p>
          <a:p>
            <a:pPr marL="342900" lvl="0" indent="-342900" algn="l">
              <a:lnSpc>
                <a:spcPct val="90000"/>
              </a:lnSpc>
              <a:spcBef>
                <a:spcPct val="20000"/>
              </a:spcBef>
            </a:pPr>
            <a:r>
              <a:rPr kumimoji="0" lang="fr-FR" sz="32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</a:rPr>
              <a:t>y </a:t>
            </a:r>
            <a:r>
              <a:rPr lang="fr-FR" sz="3200" kern="0" dirty="0">
                <a:solidFill>
                  <a:srgbClr val="000000"/>
                </a:solidFill>
                <a:latin typeface="Arial"/>
                <a:sym typeface="Symbol" pitchFamily="18" charset="2"/>
              </a:rPr>
              <a:t> 0</a:t>
            </a:r>
            <a:endParaRPr kumimoji="0" lang="fr-FR" sz="320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lvl="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3200" b="0" kern="0" dirty="0" smtClean="0">
                <a:solidFill>
                  <a:srgbClr val="C00000"/>
                </a:solidFill>
                <a:latin typeface="Arial"/>
              </a:rPr>
              <a:t>   max y</a:t>
            </a:r>
            <a:r>
              <a:rPr kumimoji="0" lang="fr-FR" sz="32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</a:rPr>
              <a:t>1          </a:t>
            </a:r>
            <a:endParaRPr lang="fr-FR" sz="3200" b="0" kern="0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79512" y="3429000"/>
            <a:ext cx="8676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200" b="0" dirty="0" smtClean="0">
                <a:solidFill>
                  <a:srgbClr val="0070C0"/>
                </a:solidFill>
                <a:latin typeface="+mn-lt"/>
              </a:rPr>
              <a:t>Imagine:  </a:t>
            </a:r>
            <a:r>
              <a:rPr lang="fr-FR" sz="3200" b="0" dirty="0" err="1" smtClean="0">
                <a:solidFill>
                  <a:srgbClr val="0070C0"/>
                </a:solidFill>
                <a:latin typeface="+mn-lt"/>
              </a:rPr>
              <a:t>rows</a:t>
            </a:r>
            <a:r>
              <a:rPr lang="fr-FR" sz="3200" b="0" dirty="0" smtClean="0">
                <a:solidFill>
                  <a:srgbClr val="0070C0"/>
                </a:solidFill>
                <a:latin typeface="+mn-lt"/>
              </a:rPr>
              <a:t> of A  </a:t>
            </a:r>
            <a:r>
              <a:rPr lang="fr-FR" sz="3200" b="0" dirty="0" err="1" smtClean="0">
                <a:solidFill>
                  <a:srgbClr val="0070C0"/>
                </a:solidFill>
                <a:latin typeface="+mn-lt"/>
              </a:rPr>
              <a:t>contain</a:t>
            </a:r>
            <a:r>
              <a:rPr lang="fr-FR" sz="3200" b="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3200" b="0" dirty="0" err="1" smtClean="0">
                <a:solidFill>
                  <a:srgbClr val="0070C0"/>
                </a:solidFill>
                <a:latin typeface="+mn-lt"/>
              </a:rPr>
              <a:t>every</a:t>
            </a:r>
            <a:r>
              <a:rPr lang="fr-FR" sz="3200" b="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3200" b="0" dirty="0" err="1" smtClean="0">
                <a:solidFill>
                  <a:srgbClr val="0070C0"/>
                </a:solidFill>
                <a:latin typeface="+mn-lt"/>
              </a:rPr>
              <a:t>integer</a:t>
            </a:r>
            <a:r>
              <a:rPr lang="fr-FR" sz="3200" b="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3200" b="0" dirty="0" err="1" smtClean="0">
                <a:solidFill>
                  <a:srgbClr val="0070C0"/>
                </a:solidFill>
                <a:latin typeface="+mn-lt"/>
              </a:rPr>
              <a:t>vector</a:t>
            </a:r>
            <a:r>
              <a:rPr lang="fr-FR" sz="3200" b="0" dirty="0" smtClean="0">
                <a:solidFill>
                  <a:srgbClr val="0070C0"/>
                </a:solidFill>
                <a:latin typeface="+mn-lt"/>
              </a:rPr>
              <a:t> in the ‘</a:t>
            </a:r>
            <a:r>
              <a:rPr lang="fr-FR" sz="3200" b="0" dirty="0" err="1" smtClean="0">
                <a:solidFill>
                  <a:srgbClr val="0070C0"/>
                </a:solidFill>
                <a:latin typeface="+mn-lt"/>
              </a:rPr>
              <a:t>uphull</a:t>
            </a:r>
            <a:r>
              <a:rPr lang="fr-FR" sz="3200" b="0" dirty="0" smtClean="0">
                <a:solidFill>
                  <a:srgbClr val="0070C0"/>
                </a:solidFill>
                <a:latin typeface="+mn-lt"/>
              </a:rPr>
              <a:t>’ of </a:t>
            </a:r>
            <a:r>
              <a:rPr lang="fr-FR" sz="3200" b="0" dirty="0" err="1" smtClean="0">
                <a:solidFill>
                  <a:srgbClr val="0070C0"/>
                </a:solidFill>
                <a:latin typeface="+mn-lt"/>
              </a:rPr>
              <a:t>their</a:t>
            </a:r>
            <a:r>
              <a:rPr lang="fr-FR" sz="3200" b="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3200" b="0" dirty="0" err="1" smtClean="0">
                <a:solidFill>
                  <a:srgbClr val="0070C0"/>
                </a:solidFill>
                <a:latin typeface="+mn-lt"/>
              </a:rPr>
              <a:t>convex</a:t>
            </a:r>
            <a:r>
              <a:rPr lang="fr-FR" sz="3200" b="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3200" b="0" dirty="0" smtClean="0">
                <a:solidFill>
                  <a:srgbClr val="0070C0"/>
                </a:solidFill>
                <a:latin typeface="Calibri"/>
              </a:rPr>
              <a:t>(</a:t>
            </a:r>
            <a:r>
              <a:rPr lang="fr-FR" sz="3200" b="0" dirty="0" err="1" smtClean="0">
                <a:solidFill>
                  <a:srgbClr val="0070C0"/>
                </a:solidFill>
                <a:latin typeface="Calibri"/>
              </a:rPr>
              <a:t>inessential</a:t>
            </a:r>
            <a:r>
              <a:rPr lang="fr-FR" sz="3200" b="0" dirty="0" smtClean="0">
                <a:solidFill>
                  <a:srgbClr val="0070C0"/>
                </a:solidFill>
                <a:latin typeface="Calibri"/>
              </a:rPr>
              <a:t> if 0-1) </a:t>
            </a:r>
            <a:r>
              <a:rPr lang="fr-FR" sz="3200" b="0" dirty="0" err="1" smtClean="0">
                <a:solidFill>
                  <a:srgbClr val="0070C0"/>
                </a:solidFill>
                <a:latin typeface="Calibri"/>
              </a:rPr>
              <a:t>hull</a:t>
            </a:r>
            <a:r>
              <a:rPr lang="fr-FR" sz="3200" b="0" dirty="0" smtClean="0">
                <a:solidFill>
                  <a:srgbClr val="0070C0"/>
                </a:solidFill>
                <a:latin typeface="Calibri"/>
              </a:rPr>
              <a:t>. </a:t>
            </a:r>
            <a:endParaRPr lang="fr-FR" sz="3200" b="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-234280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dirty="0" smtClean="0"/>
              <a:t>The </a:t>
            </a:r>
            <a:r>
              <a:rPr lang="fr-FR" sz="4000" dirty="0" err="1" smtClean="0"/>
              <a:t>assumption</a:t>
            </a:r>
            <a:r>
              <a:rPr lang="fr-FR" sz="4000" dirty="0" smtClean="0"/>
              <a:t> </a:t>
            </a:r>
            <a:r>
              <a:rPr lang="fr-FR" sz="4000" dirty="0" err="1" smtClean="0"/>
              <a:t>always</a:t>
            </a:r>
            <a:r>
              <a:rPr lang="fr-FR" sz="4000" dirty="0" smtClean="0"/>
              <a:t> </a:t>
            </a:r>
            <a:r>
              <a:rPr lang="fr-FR" sz="4000" dirty="0" err="1" smtClean="0"/>
              <a:t>holds</a:t>
            </a:r>
            <a:r>
              <a:rPr lang="fr-FR" sz="4000" dirty="0" smtClean="0"/>
              <a:t> for us</a:t>
            </a:r>
            <a:endParaRPr lang="fr-FR" sz="4000" dirty="0"/>
          </a:p>
        </p:txBody>
      </p:sp>
      <p:sp>
        <p:nvSpPr>
          <p:cNvPr id="4" name="ZoneTexte 3"/>
          <p:cNvSpPr txBox="1"/>
          <p:nvPr/>
        </p:nvSpPr>
        <p:spPr>
          <a:xfrm>
            <a:off x="179512" y="2333198"/>
            <a:ext cx="41044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800" b="0" dirty="0" smtClean="0">
                <a:solidFill>
                  <a:srgbClr val="0070C0"/>
                </a:solidFill>
                <a:latin typeface="+mn-lt"/>
              </a:rPr>
              <a:t>Assume:  </a:t>
            </a:r>
            <a:r>
              <a:rPr lang="fr-FR" sz="2800" b="0" dirty="0" err="1" smtClean="0">
                <a:solidFill>
                  <a:srgbClr val="0070C0"/>
                </a:solidFill>
                <a:latin typeface="+mn-lt"/>
              </a:rPr>
              <a:t>rows</a:t>
            </a:r>
            <a:r>
              <a:rPr lang="fr-FR" sz="2800" b="0" dirty="0" smtClean="0">
                <a:solidFill>
                  <a:srgbClr val="0070C0"/>
                </a:solidFill>
                <a:latin typeface="+mn-lt"/>
              </a:rPr>
              <a:t> of A </a:t>
            </a:r>
            <a:r>
              <a:rPr lang="fr-FR" sz="2800" b="0" dirty="0" err="1" smtClean="0">
                <a:solidFill>
                  <a:srgbClr val="0070C0"/>
                </a:solidFill>
                <a:latin typeface="+mn-lt"/>
              </a:rPr>
              <a:t>contain</a:t>
            </a:r>
            <a:r>
              <a:rPr lang="fr-FR" sz="2800" b="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2800" b="0" dirty="0" err="1" smtClean="0">
                <a:solidFill>
                  <a:srgbClr val="0070C0"/>
                </a:solidFill>
                <a:latin typeface="+mn-lt"/>
              </a:rPr>
              <a:t>every</a:t>
            </a:r>
            <a:r>
              <a:rPr lang="fr-FR" sz="2800" b="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2800" b="0" dirty="0" err="1" smtClean="0">
                <a:solidFill>
                  <a:srgbClr val="0070C0"/>
                </a:solidFill>
                <a:latin typeface="+mn-lt"/>
              </a:rPr>
              <a:t>integer</a:t>
            </a:r>
            <a:r>
              <a:rPr lang="fr-FR" sz="2800" b="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2800" b="0" dirty="0" err="1" smtClean="0">
                <a:solidFill>
                  <a:srgbClr val="0070C0"/>
                </a:solidFill>
                <a:latin typeface="+mn-lt"/>
              </a:rPr>
              <a:t>vector</a:t>
            </a:r>
            <a:r>
              <a:rPr lang="fr-FR" sz="2800" b="0" dirty="0" smtClean="0">
                <a:solidFill>
                  <a:srgbClr val="0070C0"/>
                </a:solidFill>
                <a:latin typeface="+mn-lt"/>
              </a:rPr>
              <a:t> in the ‘</a:t>
            </a:r>
            <a:r>
              <a:rPr lang="fr-FR" sz="2800" b="0" dirty="0" err="1" smtClean="0">
                <a:solidFill>
                  <a:srgbClr val="0070C0"/>
                </a:solidFill>
                <a:latin typeface="+mn-lt"/>
              </a:rPr>
              <a:t>downhull</a:t>
            </a:r>
            <a:r>
              <a:rPr lang="fr-FR" sz="2800" b="0" dirty="0" smtClean="0">
                <a:solidFill>
                  <a:srgbClr val="0070C0"/>
                </a:solidFill>
                <a:latin typeface="+mn-lt"/>
              </a:rPr>
              <a:t>’ of </a:t>
            </a:r>
            <a:r>
              <a:rPr lang="fr-FR" sz="2800" b="0" dirty="0" err="1" smtClean="0">
                <a:solidFill>
                  <a:srgbClr val="0070C0"/>
                </a:solidFill>
                <a:latin typeface="+mn-lt"/>
              </a:rPr>
              <a:t>their</a:t>
            </a:r>
            <a:r>
              <a:rPr lang="fr-FR" sz="2800" b="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2800" b="0" dirty="0" err="1" smtClean="0">
                <a:solidFill>
                  <a:srgbClr val="0070C0"/>
                </a:solidFill>
                <a:latin typeface="+mn-lt"/>
              </a:rPr>
              <a:t>convex</a:t>
            </a:r>
            <a:r>
              <a:rPr lang="fr-FR" sz="2800" b="0" dirty="0" smtClean="0">
                <a:solidFill>
                  <a:srgbClr val="0070C0"/>
                </a:solidFill>
                <a:latin typeface="+mn-lt"/>
              </a:rPr>
              <a:t> (</a:t>
            </a:r>
            <a:r>
              <a:rPr lang="fr-FR" sz="2800" b="0" dirty="0" err="1" smtClean="0">
                <a:solidFill>
                  <a:srgbClr val="0070C0"/>
                </a:solidFill>
                <a:latin typeface="+mn-lt"/>
              </a:rPr>
              <a:t>inessential</a:t>
            </a:r>
            <a:r>
              <a:rPr lang="fr-FR" sz="2800" b="0" dirty="0" smtClean="0">
                <a:solidFill>
                  <a:srgbClr val="0070C0"/>
                </a:solidFill>
                <a:latin typeface="+mn-lt"/>
              </a:rPr>
              <a:t> if  0-1) </a:t>
            </a:r>
            <a:r>
              <a:rPr lang="fr-FR" sz="2800" b="0" dirty="0" err="1" smtClean="0">
                <a:solidFill>
                  <a:srgbClr val="0070C0"/>
                </a:solidFill>
                <a:latin typeface="+mn-lt"/>
              </a:rPr>
              <a:t>hull</a:t>
            </a:r>
            <a:r>
              <a:rPr lang="fr-FR" sz="2800" b="0" dirty="0" smtClean="0">
                <a:solidFill>
                  <a:srgbClr val="0070C0"/>
                </a:solidFill>
                <a:latin typeface="+mn-lt"/>
              </a:rPr>
              <a:t>.  </a:t>
            </a:r>
            <a:endParaRPr lang="fr-FR" sz="2800" b="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756656" y="2348880"/>
            <a:ext cx="43873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800" b="0" dirty="0" smtClean="0">
                <a:solidFill>
                  <a:srgbClr val="0070C0"/>
                </a:solidFill>
                <a:latin typeface="+mn-lt"/>
              </a:rPr>
              <a:t>Imagine: </a:t>
            </a:r>
            <a:r>
              <a:rPr lang="fr-FR" sz="2800" b="0" dirty="0" err="1" smtClean="0">
                <a:solidFill>
                  <a:srgbClr val="0070C0"/>
                </a:solidFill>
                <a:latin typeface="+mn-lt"/>
              </a:rPr>
              <a:t>rows</a:t>
            </a:r>
            <a:r>
              <a:rPr lang="fr-FR" sz="2800" b="0" dirty="0" smtClean="0">
                <a:solidFill>
                  <a:srgbClr val="0070C0"/>
                </a:solidFill>
                <a:latin typeface="+mn-lt"/>
              </a:rPr>
              <a:t> of  A  </a:t>
            </a:r>
            <a:r>
              <a:rPr lang="fr-FR" sz="2800" b="0" dirty="0" err="1" smtClean="0">
                <a:solidFill>
                  <a:srgbClr val="0070C0"/>
                </a:solidFill>
                <a:latin typeface="+mn-lt"/>
              </a:rPr>
              <a:t>contain</a:t>
            </a:r>
            <a:r>
              <a:rPr lang="fr-FR" sz="2800" b="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2800" b="0" dirty="0" err="1" smtClean="0">
                <a:solidFill>
                  <a:srgbClr val="0070C0"/>
                </a:solidFill>
                <a:latin typeface="+mn-lt"/>
              </a:rPr>
              <a:t>every</a:t>
            </a:r>
            <a:r>
              <a:rPr lang="fr-FR" sz="2800" b="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2800" b="0" dirty="0" err="1" smtClean="0">
                <a:solidFill>
                  <a:srgbClr val="0070C0"/>
                </a:solidFill>
                <a:latin typeface="+mn-lt"/>
              </a:rPr>
              <a:t>integer</a:t>
            </a:r>
            <a:r>
              <a:rPr lang="fr-FR" sz="2800" b="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2800" b="0" dirty="0" err="1" smtClean="0">
                <a:solidFill>
                  <a:srgbClr val="0070C0"/>
                </a:solidFill>
                <a:latin typeface="+mn-lt"/>
              </a:rPr>
              <a:t>vector</a:t>
            </a:r>
            <a:r>
              <a:rPr lang="fr-FR" sz="2800" b="0" dirty="0" smtClean="0">
                <a:solidFill>
                  <a:srgbClr val="0070C0"/>
                </a:solidFill>
                <a:latin typeface="+mn-lt"/>
              </a:rPr>
              <a:t> in the ‘</a:t>
            </a:r>
            <a:r>
              <a:rPr lang="fr-FR" sz="2800" b="0" dirty="0" err="1" smtClean="0">
                <a:solidFill>
                  <a:srgbClr val="0070C0"/>
                </a:solidFill>
                <a:latin typeface="+mn-lt"/>
              </a:rPr>
              <a:t>uphull</a:t>
            </a:r>
            <a:r>
              <a:rPr lang="fr-FR" sz="2800" b="0" dirty="0" smtClean="0">
                <a:solidFill>
                  <a:srgbClr val="0070C0"/>
                </a:solidFill>
                <a:latin typeface="+mn-lt"/>
              </a:rPr>
              <a:t>’ of </a:t>
            </a:r>
            <a:r>
              <a:rPr lang="fr-FR" sz="2800" b="0" dirty="0" err="1" smtClean="0">
                <a:solidFill>
                  <a:srgbClr val="0070C0"/>
                </a:solidFill>
                <a:latin typeface="+mn-lt"/>
              </a:rPr>
              <a:t>their</a:t>
            </a:r>
            <a:r>
              <a:rPr lang="fr-FR" sz="2800" b="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2800" b="0" dirty="0" err="1" smtClean="0">
                <a:solidFill>
                  <a:srgbClr val="0070C0"/>
                </a:solidFill>
                <a:latin typeface="+mn-lt"/>
              </a:rPr>
              <a:t>convex</a:t>
            </a:r>
            <a:r>
              <a:rPr lang="fr-FR" sz="2800" b="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2800" b="0" dirty="0" smtClean="0">
                <a:solidFill>
                  <a:srgbClr val="0070C0"/>
                </a:solidFill>
                <a:latin typeface="Calibri"/>
              </a:rPr>
              <a:t>(</a:t>
            </a:r>
            <a:r>
              <a:rPr lang="fr-FR" sz="2800" b="0" dirty="0" err="1" smtClean="0">
                <a:solidFill>
                  <a:srgbClr val="0070C0"/>
                </a:solidFill>
                <a:latin typeface="Calibri"/>
              </a:rPr>
              <a:t>inessential</a:t>
            </a:r>
            <a:r>
              <a:rPr lang="fr-FR" sz="2800" b="0" dirty="0" smtClean="0">
                <a:solidFill>
                  <a:srgbClr val="0070C0"/>
                </a:solidFill>
                <a:latin typeface="Calibri"/>
              </a:rPr>
              <a:t> if 0-1) </a:t>
            </a:r>
            <a:r>
              <a:rPr lang="fr-FR" sz="2800" b="0" dirty="0" err="1" smtClean="0">
                <a:solidFill>
                  <a:srgbClr val="0070C0"/>
                </a:solidFill>
                <a:latin typeface="Calibri"/>
              </a:rPr>
              <a:t>hull</a:t>
            </a:r>
            <a:r>
              <a:rPr lang="fr-FR" sz="2800" b="0" dirty="0" smtClean="0">
                <a:solidFill>
                  <a:srgbClr val="0070C0"/>
                </a:solidFill>
                <a:latin typeface="Calibri"/>
              </a:rPr>
              <a:t>. </a:t>
            </a:r>
            <a:endParaRPr lang="fr-FR" sz="2800" b="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6012160" y="1124744"/>
            <a:ext cx="1224136" cy="936104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Ax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≥ 1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b="0" kern="0" dirty="0" smtClean="0">
                <a:solidFill>
                  <a:srgbClr val="000000"/>
                </a:solidFill>
                <a:latin typeface="Arial"/>
              </a:rPr>
              <a:t>   x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 0</a:t>
            </a:r>
            <a:endParaRPr lang="fr-FR" sz="2800" b="0" kern="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1475656" y="1124744"/>
            <a:ext cx="1224136" cy="936104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Ax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≤ 1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b="0" kern="0" dirty="0" smtClean="0">
                <a:solidFill>
                  <a:srgbClr val="000000"/>
                </a:solidFill>
                <a:latin typeface="Arial"/>
              </a:rPr>
              <a:t>   x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 0</a:t>
            </a:r>
            <a:endParaRPr lang="fr-FR" sz="2800" b="0" kern="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15616" y="4728046"/>
            <a:ext cx="7452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200" b="0" dirty="0" err="1" smtClean="0">
                <a:solidFill>
                  <a:srgbClr val="C00000"/>
                </a:solidFill>
                <a:latin typeface="+mn-lt"/>
              </a:rPr>
              <a:t>Integer</a:t>
            </a:r>
            <a:r>
              <a:rPr lang="fr-FR" sz="3200" b="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fr-FR" sz="3200" b="0" dirty="0" err="1" smtClean="0">
                <a:solidFill>
                  <a:srgbClr val="C00000"/>
                </a:solidFill>
                <a:latin typeface="+mn-lt"/>
              </a:rPr>
              <a:t>Rounding</a:t>
            </a:r>
            <a:r>
              <a:rPr lang="fr-FR" sz="3200" b="0" dirty="0" smtClean="0">
                <a:solidFill>
                  <a:srgbClr val="C00000"/>
                </a:solidFill>
                <a:latin typeface="+mn-lt"/>
              </a:rPr>
              <a:t>      </a:t>
            </a:r>
            <a:r>
              <a:rPr lang="fr-FR" sz="3200" b="0" dirty="0" smtClean="0">
                <a:latin typeface="+mn-lt"/>
              </a:rPr>
              <a:t>of the </a:t>
            </a:r>
            <a:r>
              <a:rPr lang="fr-FR" sz="3200" b="0" dirty="0" err="1" smtClean="0">
                <a:latin typeface="+mn-lt"/>
              </a:rPr>
              <a:t>systems</a:t>
            </a:r>
            <a:r>
              <a:rPr lang="fr-FR" sz="3200" b="0" dirty="0" smtClean="0">
                <a:latin typeface="+mn-lt"/>
              </a:rPr>
              <a:t> =</a:t>
            </a:r>
          </a:p>
          <a:p>
            <a:pPr algn="l"/>
            <a:r>
              <a:rPr lang="fr-FR" sz="3200" b="0" dirty="0" err="1" smtClean="0">
                <a:solidFill>
                  <a:srgbClr val="C00000"/>
                </a:solidFill>
                <a:latin typeface="+mn-lt"/>
              </a:rPr>
              <a:t>Integer</a:t>
            </a:r>
            <a:r>
              <a:rPr lang="fr-FR" sz="3200" b="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fr-FR" sz="3200" b="0" dirty="0" err="1" smtClean="0">
                <a:solidFill>
                  <a:srgbClr val="C00000"/>
                </a:solidFill>
                <a:latin typeface="+mn-lt"/>
              </a:rPr>
              <a:t>Decomposition</a:t>
            </a:r>
            <a:r>
              <a:rPr lang="fr-FR" sz="3200" b="0" dirty="0" smtClean="0">
                <a:solidFill>
                  <a:srgbClr val="C00000"/>
                </a:solidFill>
                <a:latin typeface="+mn-lt"/>
              </a:rPr>
              <a:t>      </a:t>
            </a:r>
            <a:r>
              <a:rPr lang="fr-FR" sz="3200" b="0" dirty="0" smtClean="0">
                <a:latin typeface="+mn-lt"/>
              </a:rPr>
              <a:t>of  the </a:t>
            </a:r>
            <a:r>
              <a:rPr lang="fr-FR" sz="3200" b="0" dirty="0" err="1" smtClean="0">
                <a:latin typeface="+mn-lt"/>
              </a:rPr>
              <a:t>rows</a:t>
            </a:r>
            <a:r>
              <a:rPr lang="fr-FR" sz="3200" b="0" dirty="0" smtClean="0">
                <a:latin typeface="+mn-lt"/>
              </a:rPr>
              <a:t> of A.</a:t>
            </a:r>
            <a:endParaRPr lang="fr-FR" sz="3200" b="0" dirty="0">
              <a:latin typeface="+mn-lt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975616" y="4725144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200" b="0" dirty="0" smtClean="0">
                <a:solidFill>
                  <a:srgbClr val="00B050"/>
                </a:solidFill>
                <a:latin typeface="+mn-lt"/>
              </a:rPr>
              <a:t>+1</a:t>
            </a:r>
            <a:endParaRPr lang="fr-FR" sz="3200" b="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932040" y="5220489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200" b="0" dirty="0" smtClean="0">
                <a:solidFill>
                  <a:srgbClr val="00B050"/>
                </a:solidFill>
                <a:latin typeface="+mn-lt"/>
              </a:rPr>
              <a:t>+1</a:t>
            </a:r>
            <a:endParaRPr lang="fr-FR" sz="3200" b="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995936" y="4437112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200" b="0" dirty="0" smtClean="0">
                <a:solidFill>
                  <a:srgbClr val="00B050"/>
                </a:solidFill>
                <a:latin typeface="+mn-lt"/>
              </a:rPr>
              <a:t>+k</a:t>
            </a:r>
            <a:endParaRPr lang="fr-FR" sz="3200" b="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932040" y="5517232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200" b="0" dirty="0" smtClean="0">
                <a:solidFill>
                  <a:srgbClr val="00B050"/>
                </a:solidFill>
                <a:latin typeface="+mn-lt"/>
              </a:rPr>
              <a:t>+k</a:t>
            </a:r>
            <a:endParaRPr lang="fr-FR" sz="3200" b="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-36512" y="6309320"/>
            <a:ext cx="9289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800" b="0" dirty="0" smtClean="0">
                <a:latin typeface="+mn-lt"/>
              </a:rPr>
              <a:t>Direct check in a </a:t>
            </a:r>
            <a:r>
              <a:rPr lang="fr-FR" sz="2800" b="0" dirty="0" err="1" smtClean="0">
                <a:latin typeface="+mn-lt"/>
              </a:rPr>
              <a:t>glance</a:t>
            </a:r>
            <a:r>
              <a:rPr lang="fr-FR" sz="2800" b="0" dirty="0" smtClean="0">
                <a:latin typeface="+mn-lt"/>
              </a:rPr>
              <a:t>: MID = MIR </a:t>
            </a:r>
            <a:r>
              <a:rPr lang="fr-FR" sz="2400" b="0" dirty="0" smtClean="0">
                <a:solidFill>
                  <a:srgbClr val="0070C0"/>
                </a:solidFill>
                <a:latin typeface="+mn-lt"/>
              </a:rPr>
              <a:t>(</a:t>
            </a:r>
            <a:r>
              <a:rPr lang="fr-FR" sz="2400" b="0" dirty="0" err="1" smtClean="0">
                <a:solidFill>
                  <a:srgbClr val="0070C0"/>
                </a:solidFill>
                <a:latin typeface="+mn-lt"/>
              </a:rPr>
              <a:t>enough</a:t>
            </a:r>
            <a:r>
              <a:rPr lang="fr-FR" sz="2400" b="0" dirty="0" smtClean="0">
                <a:solidFill>
                  <a:srgbClr val="0070C0"/>
                </a:solidFill>
                <a:latin typeface="+mn-lt"/>
              </a:rPr>
              <a:t> to check IR for LIN</a:t>
            </a:r>
            <a:r>
              <a:rPr lang="fr-FR" sz="2400" b="0" dirty="0" smtClean="0">
                <a:solidFill>
                  <a:srgbClr val="0070C0"/>
                </a:solidFill>
                <a:latin typeface="+mn-lt"/>
                <a:sym typeface="Symbol"/>
              </a:rPr>
              <a:t></a:t>
            </a:r>
            <a:r>
              <a:rPr lang="fr-FR" sz="2400" kern="0" dirty="0" smtClean="0">
                <a:solidFill>
                  <a:srgbClr val="0070C0"/>
                </a:solidFill>
                <a:latin typeface="Arial"/>
                <a:sym typeface="Mathematica7"/>
              </a:rPr>
              <a:t></a:t>
            </a:r>
            <a:r>
              <a:rPr lang="fr-FR" sz="2400" b="0" dirty="0" smtClean="0">
                <a:solidFill>
                  <a:srgbClr val="0070C0"/>
                </a:solidFill>
                <a:latin typeface="+mn-lt"/>
              </a:rPr>
              <a:t>)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258718" y="4777988"/>
            <a:ext cx="7777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0" dirty="0" smtClean="0">
                <a:solidFill>
                  <a:srgbClr val="00B050"/>
                </a:solidFill>
                <a:latin typeface="Calibri"/>
              </a:rPr>
              <a:t>MIR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64439" y="5231244"/>
            <a:ext cx="8034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0" dirty="0" smtClean="0">
                <a:solidFill>
                  <a:srgbClr val="00B050"/>
                </a:solidFill>
                <a:latin typeface="Calibri"/>
              </a:rPr>
              <a:t>MID</a:t>
            </a:r>
            <a:endParaRPr lang="fr-F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 animBg="1"/>
      <p:bldP spid="9" grpId="0" animBg="1"/>
      <p:bldP spid="10" grpId="0"/>
      <p:bldP spid="12" grpId="0"/>
      <p:bldP spid="13" grpId="0"/>
      <p:bldP spid="14" grpId="0"/>
      <p:bldP spid="14" grpId="1"/>
      <p:bldP spid="15" grpId="0"/>
      <p:bldP spid="15" grpId="1"/>
      <p:bldP spid="16" grpId="0"/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-243408"/>
            <a:ext cx="8229600" cy="1143000"/>
          </a:xfrm>
        </p:spPr>
        <p:txBody>
          <a:bodyPr/>
          <a:lstStyle/>
          <a:p>
            <a:r>
              <a:rPr lang="fr-FR" dirty="0" err="1" smtClean="0"/>
              <a:t>Examples</a:t>
            </a:r>
            <a:r>
              <a:rPr lang="fr-FR" dirty="0" smtClean="0"/>
              <a:t> : not ID and ID</a:t>
            </a:r>
            <a:endParaRPr lang="fr-FR" dirty="0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 rot="-5400000">
            <a:off x="2499675" y="728477"/>
            <a:ext cx="1656184" cy="2428397"/>
            <a:chOff x="2901" y="2169"/>
            <a:chExt cx="1113" cy="1796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flipV="1">
              <a:off x="2903" y="2169"/>
              <a:ext cx="1111" cy="862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901" y="3103"/>
              <a:ext cx="1111" cy="862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5930091" y="1042576"/>
            <a:ext cx="2016125" cy="1814513"/>
            <a:chOff x="3379" y="2741"/>
            <a:chExt cx="1270" cy="1143"/>
          </a:xfrm>
        </p:grpSpPr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3379" y="2750"/>
              <a:ext cx="1270" cy="1134"/>
            </a:xfrm>
            <a:prstGeom prst="pentagon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4014" y="275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H="1">
              <a:off x="4377" y="3185"/>
              <a:ext cx="272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H="1" flipV="1">
              <a:off x="3379" y="3191"/>
              <a:ext cx="278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V="1">
              <a:off x="3646" y="3708"/>
              <a:ext cx="154" cy="1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H="1" flipV="1">
              <a:off x="4241" y="3696"/>
              <a:ext cx="154" cy="1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3660" y="3040"/>
              <a:ext cx="726" cy="680"/>
            </a:xfrm>
            <a:custGeom>
              <a:avLst/>
              <a:gdLst/>
              <a:ahLst/>
              <a:cxnLst>
                <a:cxn ang="0">
                  <a:pos x="363" y="0"/>
                </a:cxn>
                <a:cxn ang="0">
                  <a:pos x="136" y="680"/>
                </a:cxn>
                <a:cxn ang="0">
                  <a:pos x="726" y="227"/>
                </a:cxn>
                <a:cxn ang="0">
                  <a:pos x="0" y="227"/>
                </a:cxn>
                <a:cxn ang="0">
                  <a:pos x="590" y="680"/>
                </a:cxn>
                <a:cxn ang="0">
                  <a:pos x="363" y="0"/>
                </a:cxn>
              </a:cxnLst>
              <a:rect l="0" t="0" r="r" b="b"/>
              <a:pathLst>
                <a:path w="726" h="680">
                  <a:moveTo>
                    <a:pt x="363" y="0"/>
                  </a:moveTo>
                  <a:lnTo>
                    <a:pt x="136" y="680"/>
                  </a:lnTo>
                  <a:lnTo>
                    <a:pt x="726" y="227"/>
                  </a:lnTo>
                  <a:lnTo>
                    <a:pt x="0" y="227"/>
                  </a:lnTo>
                  <a:lnTo>
                    <a:pt x="590" y="680"/>
                  </a:lnTo>
                  <a:lnTo>
                    <a:pt x="363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3397" y="3194"/>
              <a:ext cx="227" cy="681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ln>
                  <a:solidFill>
                    <a:srgbClr val="C00000"/>
                  </a:solidFill>
                </a:ln>
              </a:endParaRPr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>
              <a:off x="4422" y="3194"/>
              <a:ext cx="227" cy="681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ln>
                  <a:solidFill>
                    <a:srgbClr val="C00000"/>
                  </a:solidFill>
                </a:ln>
              </a:endParaRPr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4029" y="2741"/>
              <a:ext cx="0" cy="317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ln>
                  <a:solidFill>
                    <a:srgbClr val="C00000"/>
                  </a:solidFill>
                </a:ln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23876" y="1546632"/>
            <a:ext cx="14237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3200" dirty="0" smtClean="0">
                <a:solidFill>
                  <a:srgbClr val="C00000"/>
                </a:solidFill>
                <a:latin typeface="Calibri"/>
              </a:rPr>
              <a:t>not ID:</a:t>
            </a:r>
            <a:r>
              <a:rPr lang="fr-FR" sz="2800" b="0" dirty="0" smtClean="0">
                <a:solidFill>
                  <a:srgbClr val="C00000"/>
                </a:solidFill>
                <a:latin typeface="Calibri"/>
              </a:rPr>
              <a:t> </a:t>
            </a:r>
            <a:endParaRPr lang="en-US" sz="2800" b="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512" y="3356992"/>
            <a:ext cx="9288016" cy="627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3200" dirty="0" err="1" smtClean="0">
                <a:latin typeface="Calibri"/>
              </a:rPr>
              <a:t>Loose</a:t>
            </a:r>
            <a:r>
              <a:rPr lang="fr-FR" sz="3200" dirty="0" smtClean="0">
                <a:latin typeface="Calibri"/>
              </a:rPr>
              <a:t> </a:t>
            </a:r>
            <a:r>
              <a:rPr lang="fr-FR" sz="3200" dirty="0" err="1" smtClean="0">
                <a:latin typeface="Calibri"/>
              </a:rPr>
              <a:t>examples</a:t>
            </a:r>
            <a:r>
              <a:rPr lang="fr-FR" sz="3200" dirty="0" smtClean="0">
                <a:latin typeface="Calibri"/>
              </a:rPr>
              <a:t> for ID</a:t>
            </a:r>
            <a:r>
              <a:rPr lang="fr-FR" sz="3200" b="0" dirty="0" smtClean="0">
                <a:latin typeface="Calibri"/>
              </a:rPr>
              <a:t>:  </a:t>
            </a:r>
            <a:r>
              <a:rPr lang="fr-FR" sz="3200" b="0" dirty="0" err="1" smtClean="0">
                <a:latin typeface="Calibri"/>
              </a:rPr>
              <a:t>matchings</a:t>
            </a:r>
            <a:r>
              <a:rPr lang="fr-FR" sz="3200" b="0" dirty="0" smtClean="0">
                <a:latin typeface="Calibri"/>
              </a:rPr>
              <a:t> in bipartite graphs, </a:t>
            </a:r>
            <a:r>
              <a:rPr lang="fr-FR" sz="3200" b="0" dirty="0" err="1" smtClean="0">
                <a:latin typeface="Calibri"/>
              </a:rPr>
              <a:t>consec</a:t>
            </a:r>
            <a:r>
              <a:rPr lang="fr-FR" sz="3200" b="0" dirty="0" smtClean="0">
                <a:latin typeface="Calibri"/>
              </a:rPr>
              <a:t> 1 </a:t>
            </a:r>
            <a:r>
              <a:rPr lang="fr-FR" sz="3200" b="0" dirty="0" err="1" smtClean="0">
                <a:latin typeface="Calibri"/>
              </a:rPr>
              <a:t>polyhedra</a:t>
            </a:r>
            <a:r>
              <a:rPr lang="fr-FR" sz="3200" b="0" dirty="0" smtClean="0">
                <a:latin typeface="Calibri"/>
              </a:rPr>
              <a:t>    , stable sets in </a:t>
            </a:r>
            <a:r>
              <a:rPr lang="fr-FR" sz="3200" b="0" dirty="0" err="1" smtClean="0">
                <a:latin typeface="Calibri"/>
              </a:rPr>
              <a:t>perfect</a:t>
            </a:r>
            <a:r>
              <a:rPr lang="fr-FR" sz="3200" b="0" dirty="0" smtClean="0">
                <a:latin typeface="Calibri"/>
              </a:rPr>
              <a:t> graphs, (</a:t>
            </a:r>
            <a:r>
              <a:rPr lang="fr-FR" sz="3200" b="0" dirty="0" err="1" smtClean="0">
                <a:latin typeface="Calibri"/>
              </a:rPr>
              <a:t>uphull</a:t>
            </a:r>
            <a:r>
              <a:rPr lang="fr-FR" sz="3200" b="0" dirty="0" smtClean="0">
                <a:latin typeface="Calibri"/>
              </a:rPr>
              <a:t> of) </a:t>
            </a:r>
            <a:r>
              <a:rPr lang="fr-FR" sz="3200" b="0" dirty="0" err="1" smtClean="0">
                <a:latin typeface="Calibri"/>
              </a:rPr>
              <a:t>rooted</a:t>
            </a:r>
            <a:r>
              <a:rPr lang="fr-FR" sz="3200" b="0" dirty="0" smtClean="0">
                <a:latin typeface="Calibri"/>
              </a:rPr>
              <a:t> arborescences in </a:t>
            </a:r>
            <a:r>
              <a:rPr lang="fr-FR" sz="3200" b="0" dirty="0" err="1" smtClean="0">
                <a:latin typeface="Calibri"/>
              </a:rPr>
              <a:t>digraphs</a:t>
            </a:r>
            <a:r>
              <a:rPr lang="fr-FR" sz="3200" b="0" dirty="0" smtClean="0">
                <a:latin typeface="Calibri"/>
              </a:rPr>
              <a:t>, …</a:t>
            </a: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800" dirty="0" smtClean="0">
              <a:latin typeface="Calibri"/>
            </a:endParaRP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3200" dirty="0" smtClean="0">
                <a:solidFill>
                  <a:srgbClr val="C00000"/>
                </a:solidFill>
                <a:latin typeface="Calibri"/>
              </a:rPr>
              <a:t>Relevant </a:t>
            </a:r>
            <a:r>
              <a:rPr lang="fr-FR" sz="3200" dirty="0" err="1" smtClean="0">
                <a:solidFill>
                  <a:srgbClr val="C00000"/>
                </a:solidFill>
                <a:latin typeface="Calibri"/>
              </a:rPr>
              <a:t>examples</a:t>
            </a:r>
            <a:r>
              <a:rPr lang="fr-FR" sz="3200" dirty="0" smtClean="0">
                <a:solidFill>
                  <a:srgbClr val="C00000"/>
                </a:solidFill>
                <a:latin typeface="Calibri"/>
              </a:rPr>
              <a:t> </a:t>
            </a:r>
            <a:r>
              <a:rPr lang="fr-FR" sz="3200" dirty="0" smtClean="0">
                <a:latin typeface="Calibri"/>
              </a:rPr>
              <a:t>for ID</a:t>
            </a:r>
            <a:r>
              <a:rPr lang="fr-FR" sz="3200" b="0" dirty="0" smtClean="0">
                <a:latin typeface="Calibri"/>
              </a:rPr>
              <a:t>: </a:t>
            </a:r>
            <a:r>
              <a:rPr lang="fr-FR" sz="3200" b="0" dirty="0" err="1" smtClean="0">
                <a:latin typeface="Calibri"/>
              </a:rPr>
              <a:t>matchings</a:t>
            </a:r>
            <a:r>
              <a:rPr lang="fr-FR" sz="3200" b="0" dirty="0" smtClean="0">
                <a:latin typeface="Calibri"/>
              </a:rPr>
              <a:t> in </a:t>
            </a:r>
            <a:r>
              <a:rPr lang="fr-FR" sz="3200" b="0" dirty="0" err="1" smtClean="0">
                <a:latin typeface="Calibri"/>
              </a:rPr>
              <a:t>special</a:t>
            </a:r>
            <a:r>
              <a:rPr lang="fr-FR" sz="3200" b="0" dirty="0" smtClean="0">
                <a:latin typeface="Calibri"/>
              </a:rPr>
              <a:t> graphs, (</a:t>
            </a:r>
            <a:r>
              <a:rPr lang="fr-FR" sz="3200" b="0" dirty="0" err="1" smtClean="0">
                <a:latin typeface="Calibri"/>
                <a:sym typeface="Symbol"/>
              </a:rPr>
              <a:t>common</a:t>
            </a:r>
            <a:r>
              <a:rPr lang="fr-FR" sz="3200" b="0" dirty="0" smtClean="0">
                <a:latin typeface="Calibri"/>
              </a:rPr>
              <a:t>) </a:t>
            </a:r>
            <a:r>
              <a:rPr lang="fr-FR" sz="3200" b="0" dirty="0" err="1" smtClean="0">
                <a:latin typeface="Calibri"/>
              </a:rPr>
              <a:t>indep</a:t>
            </a:r>
            <a:r>
              <a:rPr lang="fr-FR" sz="3200" b="0" dirty="0" smtClean="0">
                <a:latin typeface="Calibri"/>
              </a:rPr>
              <a:t> in (</a:t>
            </a:r>
            <a:r>
              <a:rPr lang="fr-FR" sz="3200" b="0" dirty="0" err="1" smtClean="0">
                <a:latin typeface="Calibri"/>
              </a:rPr>
              <a:t>spec</a:t>
            </a:r>
            <a:r>
              <a:rPr lang="fr-FR" sz="3200" b="0" dirty="0" smtClean="0">
                <a:latin typeface="Calibri"/>
              </a:rPr>
              <a:t>) </a:t>
            </a:r>
            <a:r>
              <a:rPr lang="fr-FR" sz="3200" b="0" dirty="0" err="1" smtClean="0">
                <a:latin typeface="Calibri"/>
              </a:rPr>
              <a:t>matroids</a:t>
            </a:r>
            <a:r>
              <a:rPr lang="fr-FR" sz="3200" b="0" dirty="0" smtClean="0">
                <a:latin typeface="Calibri"/>
              </a:rPr>
              <a:t>, TU </a:t>
            </a:r>
            <a:r>
              <a:rPr lang="fr-FR" sz="3200" b="0" dirty="0" err="1" smtClean="0">
                <a:latin typeface="Calibri"/>
              </a:rPr>
              <a:t>polyhedra</a:t>
            </a:r>
            <a:r>
              <a:rPr lang="fr-FR" sz="3200" b="0" dirty="0" smtClean="0">
                <a:latin typeface="Calibri"/>
              </a:rPr>
              <a:t>, </a:t>
            </a:r>
            <a:r>
              <a:rPr lang="fr-FR" sz="3200" dirty="0" smtClean="0">
                <a:latin typeface="Calibri"/>
              </a:rPr>
              <a:t> </a:t>
            </a:r>
            <a:endParaRPr lang="fr-FR" sz="3200" b="0" dirty="0" smtClean="0">
              <a:latin typeface="Calibri"/>
            </a:endParaRP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3200" b="0" i="1" dirty="0" err="1" smtClean="0">
                <a:latin typeface="Calibri"/>
              </a:rPr>
              <a:t>circular</a:t>
            </a:r>
            <a:r>
              <a:rPr lang="fr-FR" sz="3200" b="0" i="1" dirty="0" smtClean="0">
                <a:latin typeface="Calibri"/>
              </a:rPr>
              <a:t> </a:t>
            </a:r>
            <a:r>
              <a:rPr lang="fr-FR" sz="3200" b="0" i="1" dirty="0" err="1" smtClean="0">
                <a:latin typeface="Calibri"/>
              </a:rPr>
              <a:t>intervals</a:t>
            </a:r>
            <a:r>
              <a:rPr lang="fr-FR" sz="3200" b="0" i="1" dirty="0" smtClean="0">
                <a:latin typeface="Calibri"/>
              </a:rPr>
              <a:t>, </a:t>
            </a:r>
            <a:r>
              <a:rPr lang="fr-FR" sz="3200" b="0" i="1" dirty="0" err="1" smtClean="0">
                <a:latin typeface="Calibri"/>
              </a:rPr>
              <a:t>cyclic</a:t>
            </a:r>
            <a:r>
              <a:rPr lang="fr-FR" sz="3200" b="0" i="1" dirty="0" smtClean="0">
                <a:latin typeface="Calibri"/>
              </a:rPr>
              <a:t> stable sets,  </a:t>
            </a:r>
            <a:r>
              <a:rPr lang="fr-FR" sz="3200" b="0" i="1" dirty="0" err="1" smtClean="0">
                <a:latin typeface="Calibri"/>
              </a:rPr>
              <a:t>bin</a:t>
            </a:r>
            <a:r>
              <a:rPr lang="fr-FR" sz="3200" b="0" i="1" dirty="0" smtClean="0">
                <a:latin typeface="Calibri"/>
              </a:rPr>
              <a:t> patterns, </a:t>
            </a:r>
            <a:r>
              <a:rPr lang="fr-FR" sz="3200" b="0" dirty="0" smtClean="0">
                <a:latin typeface="Calibri"/>
              </a:rPr>
              <a:t>… </a:t>
            </a: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b="0" dirty="0" smtClean="0">
              <a:latin typeface="Calibri"/>
            </a:endParaRP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b="0" dirty="0" smtClean="0">
              <a:latin typeface="Calibri"/>
            </a:endParaRP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b="0" dirty="0" smtClean="0">
              <a:latin typeface="Calibri"/>
            </a:endParaRP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b="0" dirty="0" smtClean="0">
              <a:latin typeface="Calibri"/>
            </a:endParaRP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800" b="0" dirty="0">
              <a:latin typeface="Calibri"/>
            </a:endParaRPr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8274888" y="4437112"/>
            <a:ext cx="827584" cy="504056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TDI</a:t>
            </a:r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8270760" y="5949280"/>
            <a:ext cx="827584" cy="504056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684214" y="332656"/>
            <a:ext cx="10584805" cy="3861519"/>
          </a:xfrm>
        </p:spPr>
        <p:txBody>
          <a:bodyPr/>
          <a:lstStyle/>
          <a:p>
            <a:r>
              <a:rPr lang="fr-FR" b="1" dirty="0"/>
              <a:t/>
            </a:r>
            <a:br>
              <a:rPr lang="fr-FR" b="1" dirty="0"/>
            </a:br>
            <a:r>
              <a:rPr lang="fr-FR" sz="1600" b="1" dirty="0"/>
              <a:t> </a:t>
            </a:r>
            <a:endParaRPr lang="fr-FR" dirty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656" y="3812410"/>
            <a:ext cx="8786810" cy="2928958"/>
          </a:xfrm>
        </p:spPr>
        <p:txBody>
          <a:bodyPr/>
          <a:lstStyle/>
          <a:p>
            <a:r>
              <a:rPr lang="fr-FR" sz="3600" dirty="0" err="1" smtClean="0">
                <a:solidFill>
                  <a:srgbClr val="0070C0"/>
                </a:solidFill>
              </a:rPr>
              <a:t>Andr</a:t>
            </a:r>
            <a:r>
              <a:rPr lang="hu-HU" sz="3600" dirty="0">
                <a:solidFill>
                  <a:srgbClr val="0070C0"/>
                </a:solidFill>
              </a:rPr>
              <a:t>ás Sebő</a:t>
            </a:r>
            <a:r>
              <a:rPr lang="fr-FR" sz="3600" dirty="0">
                <a:solidFill>
                  <a:srgbClr val="0070C0"/>
                </a:solidFill>
              </a:rPr>
              <a:t>, </a:t>
            </a:r>
            <a:endParaRPr lang="fr-FR" sz="3600" dirty="0" smtClean="0">
              <a:solidFill>
                <a:srgbClr val="0070C0"/>
              </a:solidFill>
            </a:endParaRPr>
          </a:p>
          <a:p>
            <a:r>
              <a:rPr lang="fr-FR" sz="3600" dirty="0" smtClean="0">
                <a:solidFill>
                  <a:srgbClr val="0070C0"/>
                </a:solidFill>
              </a:rPr>
              <a:t>CNRS (G-SCOP)  Grenoble </a:t>
            </a:r>
            <a:endParaRPr lang="fr-FR" sz="3600" dirty="0">
              <a:solidFill>
                <a:srgbClr val="0070C0"/>
              </a:solidFill>
            </a:endParaRPr>
          </a:p>
          <a:p>
            <a:endParaRPr lang="fr-FR" sz="3600" dirty="0"/>
          </a:p>
          <a:p>
            <a:pPr algn="l"/>
            <a:endParaRPr lang="fr-FR" sz="3600" dirty="0" smtClean="0"/>
          </a:p>
          <a:p>
            <a:pPr algn="l"/>
            <a:endParaRPr lang="fr-FR" sz="4000" dirty="0" smtClean="0"/>
          </a:p>
          <a:p>
            <a:endParaRPr lang="fr-FR" sz="4000" dirty="0"/>
          </a:p>
          <a:p>
            <a:endParaRPr lang="fr-FR" sz="4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612576" y="287438"/>
            <a:ext cx="10265593" cy="2421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FR" sz="4800" b="0" dirty="0" smtClean="0">
                <a:latin typeface="Arial" charset="0"/>
              </a:rPr>
              <a:t>Gap, </a:t>
            </a:r>
            <a:r>
              <a:rPr lang="fr-FR" sz="4800" b="0" dirty="0" err="1" smtClean="0">
                <a:latin typeface="Arial" charset="0"/>
              </a:rPr>
              <a:t>Rounding</a:t>
            </a:r>
            <a:r>
              <a:rPr lang="fr-FR" sz="4800" b="0" dirty="0" smtClean="0">
                <a:latin typeface="Arial" charset="0"/>
              </a:rPr>
              <a:t> and</a:t>
            </a:r>
          </a:p>
          <a:p>
            <a:r>
              <a:rPr lang="fr-FR" sz="4800" b="0" dirty="0" err="1" smtClean="0">
                <a:latin typeface="Arial" charset="0"/>
              </a:rPr>
              <a:t>Integer</a:t>
            </a:r>
            <a:r>
              <a:rPr lang="fr-FR" sz="4800" b="0" dirty="0" smtClean="0">
                <a:latin typeface="Arial" charset="0"/>
              </a:rPr>
              <a:t> </a:t>
            </a:r>
            <a:r>
              <a:rPr lang="fr-FR" sz="4800" b="0" dirty="0" err="1" smtClean="0">
                <a:latin typeface="Arial" charset="0"/>
              </a:rPr>
              <a:t>Decomposition</a:t>
            </a:r>
            <a:r>
              <a:rPr lang="fr-FR" sz="4800" b="0" dirty="0" smtClean="0">
                <a:latin typeface="Arial" charset="0"/>
              </a:rPr>
              <a:t> II.</a:t>
            </a:r>
          </a:p>
          <a:p>
            <a:r>
              <a:rPr lang="fr-FR" sz="3200" b="0" dirty="0" err="1" smtClean="0">
                <a:latin typeface="Arial" charset="0"/>
              </a:rPr>
              <a:t>nonnegative</a:t>
            </a:r>
            <a:r>
              <a:rPr lang="fr-FR" sz="3200" b="0" dirty="0" smtClean="0">
                <a:latin typeface="Arial" charset="0"/>
              </a:rPr>
              <a:t> matrices, </a:t>
            </a:r>
            <a:r>
              <a:rPr lang="fr-FR" sz="3200" b="0" dirty="0" err="1" smtClean="0">
                <a:latin typeface="Arial" charset="0"/>
              </a:rPr>
              <a:t>nonnegativity</a:t>
            </a:r>
            <a:r>
              <a:rPr lang="fr-FR" sz="3200" b="0" dirty="0" smtClean="0">
                <a:latin typeface="Arial" charset="0"/>
              </a:rPr>
              <a:t> </a:t>
            </a:r>
            <a:r>
              <a:rPr lang="fr-FR" sz="3200" b="0" dirty="0" err="1" smtClean="0">
                <a:latin typeface="Arial" charset="0"/>
              </a:rPr>
              <a:t>constraints</a:t>
            </a:r>
            <a:r>
              <a:rPr lang="fr-FR" sz="3200" b="0" dirty="0" smtClean="0">
                <a:latin typeface="Arial" charset="0"/>
              </a:rPr>
              <a:t> </a:t>
            </a:r>
          </a:p>
          <a:p>
            <a:r>
              <a:rPr lang="fr-FR" sz="4800" b="0" dirty="0" smtClean="0">
                <a:latin typeface="Arial" charset="0"/>
              </a:rPr>
              <a:t> </a:t>
            </a:r>
          </a:p>
          <a:p>
            <a:endParaRPr lang="fr-FR" sz="4000" b="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dirty="0" smtClean="0"/>
              <a:t>IR ,  ID </a:t>
            </a:r>
            <a:endParaRPr lang="fr-FR" sz="4000" dirty="0"/>
          </a:p>
        </p:txBody>
      </p:sp>
      <p:sp>
        <p:nvSpPr>
          <p:cNvPr id="4" name="ZoneTexte 3"/>
          <p:cNvSpPr txBox="1"/>
          <p:nvPr/>
        </p:nvSpPr>
        <p:spPr>
          <a:xfrm>
            <a:off x="35496" y="1128807"/>
            <a:ext cx="936104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200" b="0" dirty="0" smtClean="0">
                <a:latin typeface="+mj-lt"/>
              </a:rPr>
              <a:t>The </a:t>
            </a:r>
            <a:r>
              <a:rPr lang="fr-FR" sz="3200" b="0" dirty="0" smtClean="0">
                <a:solidFill>
                  <a:schemeClr val="tx2"/>
                </a:solidFill>
                <a:latin typeface="+mj-lt"/>
              </a:rPr>
              <a:t>system</a:t>
            </a:r>
            <a:r>
              <a:rPr lang="fr-FR" sz="3200" b="0" dirty="0" smtClean="0">
                <a:latin typeface="+mj-lt"/>
              </a:rPr>
              <a:t>    </a:t>
            </a:r>
            <a:r>
              <a:rPr lang="fr-FR" sz="3200" kern="0" dirty="0" err="1" smtClean="0">
                <a:solidFill>
                  <a:srgbClr val="000000"/>
                </a:solidFill>
                <a:latin typeface="Arial"/>
              </a:rPr>
              <a:t>Ax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≤ b 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is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 </a:t>
            </a:r>
            <a:r>
              <a:rPr lang="fr-FR" sz="3200" b="0" i="1" dirty="0" smtClean="0">
                <a:latin typeface="+mj-lt"/>
              </a:rPr>
              <a:t>IR, </a:t>
            </a:r>
            <a:r>
              <a:rPr lang="fr-FR" sz="3200" b="0" dirty="0" smtClean="0">
                <a:latin typeface="+mj-lt"/>
              </a:rPr>
              <a:t>if</a:t>
            </a:r>
            <a:r>
              <a:rPr lang="fr-FR" sz="3200" b="0" i="1" dirty="0" smtClean="0">
                <a:latin typeface="+mj-lt"/>
              </a:rPr>
              <a:t> </a:t>
            </a:r>
          </a:p>
          <a:p>
            <a:pPr algn="l"/>
            <a:r>
              <a:rPr lang="fr-FR" sz="3200" b="0" dirty="0" smtClean="0">
                <a:latin typeface="+mj-lt"/>
                <a:sym typeface="Symbol"/>
              </a:rPr>
              <a:t></a:t>
            </a:r>
            <a:r>
              <a:rPr lang="fr-FR" sz="3200" b="0" dirty="0" smtClean="0">
                <a:latin typeface="+mj-lt"/>
              </a:rPr>
              <a:t>c: {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</a:rPr>
              <a:t>min  </a:t>
            </a:r>
            <a:r>
              <a:rPr lang="fr-FR" sz="3200" b="0" kern="0" dirty="0" err="1" smtClean="0">
                <a:solidFill>
                  <a:srgbClr val="C00000"/>
                </a:solidFill>
                <a:latin typeface="Arial"/>
              </a:rPr>
              <a:t>y</a:t>
            </a:r>
            <a:r>
              <a:rPr lang="fr-FR" sz="3200" b="0" kern="0" baseline="30000" dirty="0" err="1" smtClean="0">
                <a:solidFill>
                  <a:srgbClr val="C00000"/>
                </a:solidFill>
                <a:latin typeface="Arial"/>
              </a:rPr>
              <a:t>T</a:t>
            </a:r>
            <a:r>
              <a:rPr lang="fr-FR" sz="3200" b="0" kern="0" dirty="0" err="1" smtClean="0">
                <a:solidFill>
                  <a:srgbClr val="C00000"/>
                </a:solidFill>
                <a:latin typeface="Arial"/>
              </a:rPr>
              <a:t>b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</a:rPr>
              <a:t>,  </a:t>
            </a:r>
            <a:r>
              <a:rPr lang="fr-FR" sz="3200" b="0" kern="0" dirty="0" err="1" smtClean="0">
                <a:solidFill>
                  <a:srgbClr val="000000"/>
                </a:solidFill>
                <a:latin typeface="Arial"/>
              </a:rPr>
              <a:t>yA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 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=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 c, y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 0,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y </a:t>
            </a:r>
            <a:r>
              <a:rPr lang="fr-FR" sz="3200" b="0" kern="0" dirty="0" err="1" smtClean="0">
                <a:solidFill>
                  <a:srgbClr val="000000"/>
                </a:solidFill>
                <a:latin typeface="Arial"/>
              </a:rPr>
              <a:t>integer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 } </a:t>
            </a:r>
            <a:r>
              <a:rPr lang="fr-FR" sz="3200" b="0" dirty="0" smtClean="0">
                <a:solidFill>
                  <a:srgbClr val="C00000"/>
                </a:solidFill>
                <a:latin typeface="+mj-lt"/>
              </a:rPr>
              <a:t>= </a:t>
            </a:r>
            <a:r>
              <a:rPr lang="fr-FR" sz="3200" b="0" dirty="0" smtClean="0">
                <a:solidFill>
                  <a:srgbClr val="C00000"/>
                </a:solidFill>
                <a:latin typeface="+mj-lt"/>
                <a:sym typeface="Symbol"/>
              </a:rPr>
              <a:t>LIN(c)</a:t>
            </a:r>
          </a:p>
          <a:p>
            <a:pPr lvl="0" algn="l"/>
            <a:endParaRPr lang="fr-FR" sz="2800" b="0" dirty="0" smtClean="0">
              <a:latin typeface="+mj-lt"/>
              <a:sym typeface="Symbol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160" y="2276872"/>
            <a:ext cx="9324529" cy="5616624"/>
          </a:xfrm>
          <a:prstGeom prst="rect">
            <a:avLst/>
          </a:prstGeom>
        </p:spPr>
        <p:txBody>
          <a:bodyPr/>
          <a:lstStyle/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       </a:t>
            </a:r>
            <a:r>
              <a:rPr kumimoji="0" lang="fr-FR" sz="1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  </a:t>
            </a: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</a:pPr>
            <a:r>
              <a:rPr lang="fr-FR" sz="3200" dirty="0" err="1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Def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: A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polyhedron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 P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is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 </a:t>
            </a:r>
            <a:r>
              <a:rPr lang="fr-FR" sz="3200" b="0" i="1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ID,  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if   </a:t>
            </a:r>
            <a:r>
              <a:rPr lang="fr-FR" sz="3200" b="0" dirty="0" smtClean="0">
                <a:solidFill>
                  <a:schemeClr val="tx2"/>
                </a:solidFill>
                <a:latin typeface="Calibri"/>
                <a:sym typeface="Symbol"/>
              </a:rPr>
              <a:t></a:t>
            </a:r>
            <a:r>
              <a:rPr lang="fr-FR" sz="3200" b="0" dirty="0" smtClean="0">
                <a:solidFill>
                  <a:srgbClr val="0070C0"/>
                </a:solidFill>
                <a:latin typeface="Calibri"/>
                <a:sym typeface="Symbol" pitchFamily="18" charset="2"/>
              </a:rPr>
              <a:t>k </a:t>
            </a:r>
            <a:r>
              <a:rPr lang="fr-FR" sz="3200" b="0" dirty="0" smtClean="0">
                <a:solidFill>
                  <a:srgbClr val="0070C0"/>
                </a:solidFill>
                <a:sym typeface="Symbol" pitchFamily="18" charset="2"/>
              </a:rPr>
              <a:t> </a:t>
            </a:r>
            <a:r>
              <a:rPr lang="fr-FR" sz="3200" b="0" kern="0" dirty="0" smtClean="0">
                <a:solidFill>
                  <a:srgbClr val="0070C0"/>
                </a:solidFill>
                <a:sym typeface="Mathematica7"/>
              </a:rPr>
              <a:t></a:t>
            </a:r>
            <a:r>
              <a:rPr lang="fr-FR" sz="3200" b="0" dirty="0" smtClean="0">
                <a:solidFill>
                  <a:srgbClr val="0070C0"/>
                </a:solidFill>
                <a:latin typeface="Calibri"/>
                <a:sym typeface="Symbol" pitchFamily="18" charset="2"/>
              </a:rPr>
              <a:t> ,</a:t>
            </a:r>
            <a:endParaRPr lang="fr-FR" sz="3200" b="0" dirty="0" smtClean="0">
              <a:solidFill>
                <a:prstClr val="black"/>
              </a:solidFill>
              <a:latin typeface="Calibri"/>
              <a:sym typeface="Symbol" pitchFamily="18" charset="2"/>
            </a:endParaRP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</a:pPr>
            <a:r>
              <a:rPr lang="fr-FR" sz="3200" b="0" dirty="0" smtClean="0">
                <a:solidFill>
                  <a:srgbClr val="0070C0"/>
                </a:solidFill>
                <a:latin typeface="Calibri"/>
                <a:sym typeface="Symbol" pitchFamily="18" charset="2"/>
              </a:rPr>
              <a:t>v </a:t>
            </a:r>
            <a:r>
              <a:rPr lang="fr-FR" sz="3200" b="0" dirty="0" err="1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kP</a:t>
            </a:r>
            <a:r>
              <a:rPr lang="fr-FR" sz="3200" b="0" dirty="0" smtClean="0">
                <a:solidFill>
                  <a:srgbClr val="0070C0"/>
                </a:solidFill>
                <a:latin typeface="Calibri"/>
                <a:sym typeface="Symbol"/>
              </a:rPr>
              <a:t></a:t>
            </a:r>
            <a:r>
              <a:rPr lang="fr-FR" sz="3200" b="0" kern="0" dirty="0" smtClean="0">
                <a:solidFill>
                  <a:srgbClr val="0070C0"/>
                </a:solidFill>
                <a:sym typeface="Mathematica7"/>
              </a:rPr>
              <a:t></a:t>
            </a:r>
            <a:r>
              <a:rPr lang="fr-FR" sz="3200" b="0" kern="0" baseline="30000" dirty="0" smtClean="0">
                <a:solidFill>
                  <a:srgbClr val="0070C0"/>
                </a:solidFill>
                <a:latin typeface="+mn-lt"/>
              </a:rPr>
              <a:t>n </a:t>
            </a:r>
            <a:r>
              <a:rPr lang="fr-FR" sz="3200" b="0" dirty="0" smtClean="0">
                <a:solidFill>
                  <a:srgbClr val="0070C0"/>
                </a:solidFill>
                <a:sym typeface="Symbol" pitchFamily="18" charset="2"/>
              </a:rPr>
              <a:t> 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v= v</a:t>
            </a:r>
            <a:r>
              <a:rPr lang="fr-FR" sz="3200" b="0" baseline="-2500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1 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+ … + </a:t>
            </a:r>
            <a:r>
              <a:rPr lang="fr-FR" sz="3200" b="0" dirty="0" err="1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v</a:t>
            </a:r>
            <a:r>
              <a:rPr lang="fr-FR" sz="3200" b="0" baseline="-25000" dirty="0" err="1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k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,</a:t>
            </a:r>
            <a:r>
              <a:rPr lang="fr-FR" sz="3200" b="0" baseline="-2500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  </a:t>
            </a:r>
            <a:r>
              <a:rPr lang="fr-FR" sz="3200" b="0" dirty="0" smtClean="0">
                <a:solidFill>
                  <a:srgbClr val="C00000"/>
                </a:solidFill>
                <a:latin typeface="+mn-lt"/>
                <a:sym typeface="Symbol" pitchFamily="18" charset="2"/>
              </a:rPr>
              <a:t>v</a:t>
            </a:r>
            <a:r>
              <a:rPr lang="fr-FR" sz="3200" b="0" baseline="-25000" dirty="0" smtClean="0">
                <a:solidFill>
                  <a:srgbClr val="C00000"/>
                </a:solidFill>
                <a:latin typeface="+mn-lt"/>
                <a:sym typeface="Symbol" pitchFamily="18" charset="2"/>
              </a:rPr>
              <a:t>1</a:t>
            </a:r>
            <a:r>
              <a:rPr lang="fr-FR" sz="3200" b="0" dirty="0" smtClean="0">
                <a:solidFill>
                  <a:srgbClr val="C00000"/>
                </a:solidFill>
                <a:latin typeface="+mn-lt"/>
                <a:sym typeface="Symbol" pitchFamily="18" charset="2"/>
              </a:rPr>
              <a:t> ,…, </a:t>
            </a:r>
            <a:r>
              <a:rPr lang="fr-FR" sz="3200" b="0" dirty="0" err="1" smtClean="0">
                <a:solidFill>
                  <a:srgbClr val="C00000"/>
                </a:solidFill>
                <a:latin typeface="+mn-lt"/>
                <a:sym typeface="Symbol" pitchFamily="18" charset="2"/>
              </a:rPr>
              <a:t>v</a:t>
            </a:r>
            <a:r>
              <a:rPr lang="fr-FR" sz="3200" b="0" baseline="-25000" dirty="0" err="1" smtClean="0">
                <a:solidFill>
                  <a:srgbClr val="C00000"/>
                </a:solidFill>
                <a:latin typeface="+mn-lt"/>
                <a:sym typeface="Symbol" pitchFamily="18" charset="2"/>
              </a:rPr>
              <a:t>k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P</a:t>
            </a:r>
            <a:r>
              <a:rPr lang="fr-FR" sz="3200" b="0" dirty="0" smtClean="0">
                <a:solidFill>
                  <a:srgbClr val="C00000"/>
                </a:solidFill>
                <a:sym typeface="Symbol"/>
              </a:rPr>
              <a:t></a:t>
            </a:r>
            <a:r>
              <a:rPr lang="fr-FR" sz="3200" b="0" kern="0" dirty="0" smtClean="0">
                <a:solidFill>
                  <a:srgbClr val="C00000"/>
                </a:solidFill>
                <a:sym typeface="Mathematica7"/>
              </a:rPr>
              <a:t></a:t>
            </a:r>
            <a:r>
              <a:rPr lang="fr-FR" sz="3200" b="0" kern="0" baseline="30000" dirty="0" smtClean="0">
                <a:solidFill>
                  <a:srgbClr val="C00000"/>
                </a:solidFill>
                <a:latin typeface="+mn-lt"/>
              </a:rPr>
              <a:t>n</a:t>
            </a:r>
            <a:endParaRPr lang="fr-FR" sz="3200" kern="0" baseline="30000" dirty="0" smtClean="0">
              <a:solidFill>
                <a:srgbClr val="C00000"/>
              </a:solidFill>
              <a:latin typeface="+mn-lt"/>
            </a:endParaRP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</a:pPr>
            <a:r>
              <a:rPr lang="fr-FR" sz="3200" b="0" dirty="0" err="1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We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will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also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say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that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 </a:t>
            </a:r>
            <a:r>
              <a:rPr lang="fr-FR" sz="3200" b="0" i="1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the </a:t>
            </a:r>
            <a:r>
              <a:rPr lang="fr-FR" sz="3200" b="0" i="1" dirty="0" err="1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integer</a:t>
            </a:r>
            <a:r>
              <a:rPr lang="fr-FR" sz="3200" b="0" i="1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 points of P have  ID 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. </a:t>
            </a:r>
            <a:r>
              <a:rPr lang="fr-FR" sz="3200" kern="0" baseline="30000" dirty="0" smtClean="0">
                <a:solidFill>
                  <a:srgbClr val="C00000"/>
                </a:solidFill>
              </a:rPr>
              <a:t> </a:t>
            </a:r>
            <a:endParaRPr lang="fr-FR" sz="3200" dirty="0" smtClean="0">
              <a:solidFill>
                <a:srgbClr val="C00000"/>
              </a:solidFill>
              <a:sym typeface="Symbol" pitchFamily="18" charset="2"/>
            </a:endParaRP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</a:pPr>
            <a:endParaRPr lang="fr-FR" sz="800" b="0" dirty="0" smtClean="0">
              <a:solidFill>
                <a:srgbClr val="C00000"/>
              </a:solidFill>
              <a:latin typeface="Calibri"/>
              <a:sym typeface="Symbol" pitchFamily="18" charset="2"/>
            </a:endParaRPr>
          </a:p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</a:pPr>
            <a:endParaRPr lang="fr-FR" sz="3200" b="0" dirty="0" smtClean="0">
              <a:latin typeface="Calibri"/>
              <a:sym typeface="Symbol" pitchFamily="18" charset="2"/>
            </a:endParaRP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</a:pPr>
            <a:endParaRPr kumimoji="0" lang="fr-FR" sz="32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3200" b="0" dirty="0" smtClean="0">
              <a:latin typeface="+mn-lt"/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3200" b="0" dirty="0" smtClean="0">
              <a:latin typeface="+mn-lt"/>
              <a:sym typeface="Symbol" pitchFamily="18" charset="2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5724128" y="4941168"/>
            <a:ext cx="1224136" cy="936104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Ax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≥ 1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b="0" kern="0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</a:rPr>
              <a:t>x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 pitchFamily="18" charset="2"/>
              </a:rPr>
              <a:t> 0</a:t>
            </a:r>
            <a:endParaRPr lang="fr-FR" sz="2800" b="0" kern="0" dirty="0" smtClean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187624" y="4941168"/>
            <a:ext cx="1224136" cy="936104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Ax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≤ 1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b="0" kern="0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</a:rPr>
              <a:t>x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 pitchFamily="18" charset="2"/>
              </a:rPr>
              <a:t> 0</a:t>
            </a:r>
            <a:endParaRPr lang="fr-FR" sz="2800" b="0" kern="0" dirty="0" smtClean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536072" y="4581128"/>
            <a:ext cx="1152128" cy="648072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A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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Mathematica7"/>
              </a:rPr>
              <a:t></a:t>
            </a:r>
            <a:r>
              <a:rPr lang="fr-FR" sz="2800" b="0" kern="0" baseline="-25000" dirty="0" smtClean="0">
                <a:solidFill>
                  <a:srgbClr val="C00000"/>
                </a:solidFill>
                <a:latin typeface="Arial"/>
                <a:sym typeface="Mathematica7"/>
              </a:rPr>
              <a:t>+</a:t>
            </a:r>
            <a:r>
              <a:rPr lang="fr-FR" sz="2800" b="0" kern="0" baseline="30000" dirty="0" smtClean="0">
                <a:solidFill>
                  <a:srgbClr val="000000"/>
                </a:solidFill>
                <a:latin typeface="Arial"/>
                <a:sym typeface="Mathematica7"/>
              </a:rPr>
              <a:t>n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-6032" y="5877272"/>
            <a:ext cx="93610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2800" b="0" dirty="0" smtClean="0">
                <a:solidFill>
                  <a:schemeClr val="tx2"/>
                </a:solidFill>
                <a:latin typeface="+mj-lt"/>
                <a:sym typeface="Symbol"/>
              </a:rPr>
              <a:t>If A </a:t>
            </a:r>
            <a:r>
              <a:rPr lang="fr-FR" sz="2800" b="0" dirty="0" err="1" smtClean="0">
                <a:solidFill>
                  <a:schemeClr val="tx2"/>
                </a:solidFill>
                <a:latin typeface="+mj-lt"/>
                <a:sym typeface="Symbol"/>
              </a:rPr>
              <a:t>itself</a:t>
            </a:r>
            <a:r>
              <a:rPr lang="fr-FR" sz="2800" b="0" dirty="0" smtClean="0">
                <a:solidFill>
                  <a:schemeClr val="tx2"/>
                </a:solidFill>
                <a:latin typeface="+mj-lt"/>
                <a:sym typeface="Symbol"/>
              </a:rPr>
              <a:t>  </a:t>
            </a:r>
            <a:r>
              <a:rPr lang="fr-FR" sz="2800" b="0" dirty="0" err="1" smtClean="0">
                <a:solidFill>
                  <a:schemeClr val="tx2"/>
                </a:solidFill>
                <a:latin typeface="+mj-lt"/>
                <a:sym typeface="Symbol"/>
              </a:rPr>
              <a:t>is</a:t>
            </a:r>
            <a:r>
              <a:rPr lang="fr-FR" sz="2800" b="0" dirty="0" smtClean="0">
                <a:solidFill>
                  <a:schemeClr val="tx2"/>
                </a:solidFill>
                <a:latin typeface="+mj-lt"/>
                <a:sym typeface="Symbol"/>
              </a:rPr>
              <a:t> the set of </a:t>
            </a:r>
            <a:r>
              <a:rPr lang="fr-FR" sz="2800" b="0" dirty="0" err="1" smtClean="0">
                <a:solidFill>
                  <a:schemeClr val="tx2"/>
                </a:solidFill>
                <a:latin typeface="+mj-lt"/>
                <a:sym typeface="Symbol"/>
              </a:rPr>
              <a:t>integer</a:t>
            </a:r>
            <a:r>
              <a:rPr lang="fr-FR" sz="2800" b="0" dirty="0" smtClean="0">
                <a:solidFill>
                  <a:schemeClr val="tx2"/>
                </a:solidFill>
                <a:latin typeface="+mj-lt"/>
                <a:sym typeface="Symbol"/>
              </a:rPr>
              <a:t> points of a </a:t>
            </a:r>
            <a:r>
              <a:rPr lang="fr-FR" sz="2800" b="0" dirty="0" err="1" smtClean="0">
                <a:solidFill>
                  <a:schemeClr val="tx2"/>
                </a:solidFill>
                <a:latin typeface="+mj-lt"/>
                <a:sym typeface="Symbol"/>
              </a:rPr>
              <a:t>hereditary</a:t>
            </a:r>
            <a:r>
              <a:rPr lang="fr-FR" sz="2800" b="0" dirty="0" smtClean="0">
                <a:solidFill>
                  <a:schemeClr val="tx2"/>
                </a:solidFill>
                <a:latin typeface="+mj-lt"/>
                <a:sym typeface="Symbol"/>
              </a:rPr>
              <a:t> </a:t>
            </a:r>
            <a:r>
              <a:rPr lang="fr-FR" sz="2800" b="0" dirty="0" err="1" smtClean="0">
                <a:solidFill>
                  <a:schemeClr val="tx2"/>
                </a:solidFill>
                <a:latin typeface="+mj-lt"/>
                <a:sym typeface="Symbol"/>
              </a:rPr>
              <a:t>integer</a:t>
            </a:r>
            <a:r>
              <a:rPr lang="fr-FR" sz="2800" b="0" dirty="0" smtClean="0">
                <a:solidFill>
                  <a:schemeClr val="tx2"/>
                </a:solidFill>
                <a:latin typeface="+mj-lt"/>
                <a:sym typeface="Symbol"/>
              </a:rPr>
              <a:t>  </a:t>
            </a:r>
            <a:r>
              <a:rPr lang="fr-FR" sz="2800" b="0" dirty="0" err="1" smtClean="0">
                <a:solidFill>
                  <a:schemeClr val="tx2"/>
                </a:solidFill>
                <a:latin typeface="+mj-lt"/>
                <a:sym typeface="Symbol"/>
              </a:rPr>
              <a:t>polyhedron</a:t>
            </a:r>
            <a:r>
              <a:rPr lang="fr-FR" sz="2800" b="0" dirty="0" smtClean="0">
                <a:solidFill>
                  <a:schemeClr val="tx2"/>
                </a:solidFill>
                <a:latin typeface="+mj-lt"/>
                <a:sym typeface="Symbol"/>
              </a:rPr>
              <a:t>  P , the </a:t>
            </a:r>
            <a:r>
              <a:rPr lang="fr-FR" sz="2800" b="0" dirty="0" err="1" smtClean="0">
                <a:solidFill>
                  <a:schemeClr val="tx2"/>
                </a:solidFill>
                <a:latin typeface="+mj-lt"/>
                <a:sym typeface="Symbol"/>
              </a:rPr>
              <a:t>two</a:t>
            </a:r>
            <a:r>
              <a:rPr lang="fr-FR" sz="2800" b="0" dirty="0" smtClean="0">
                <a:solidFill>
                  <a:schemeClr val="tx2"/>
                </a:solidFill>
                <a:latin typeface="+mj-lt"/>
                <a:sym typeface="Symbol"/>
              </a:rPr>
              <a:t> are the </a:t>
            </a:r>
            <a:r>
              <a:rPr lang="fr-FR" sz="2800" b="0" dirty="0" err="1" smtClean="0">
                <a:solidFill>
                  <a:schemeClr val="tx2"/>
                </a:solidFill>
                <a:latin typeface="+mj-lt"/>
                <a:sym typeface="Symbol"/>
              </a:rPr>
              <a:t>same</a:t>
            </a:r>
            <a:r>
              <a:rPr lang="fr-FR" sz="2800" b="0" dirty="0" smtClean="0">
                <a:solidFill>
                  <a:schemeClr val="tx2"/>
                </a:solidFill>
                <a:latin typeface="+mj-lt"/>
                <a:sym typeface="Symbol"/>
              </a:rPr>
              <a:t>. </a:t>
            </a:r>
          </a:p>
          <a:p>
            <a:pPr lvl="0" algn="l"/>
            <a:r>
              <a:rPr lang="fr-FR" sz="2800" b="0" dirty="0" smtClean="0">
                <a:latin typeface="+mj-lt"/>
                <a:sym typeface="Symbol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43408"/>
            <a:ext cx="9144000" cy="1242946"/>
          </a:xfrm>
        </p:spPr>
        <p:txBody>
          <a:bodyPr>
            <a:normAutofit/>
          </a:bodyPr>
          <a:lstStyle/>
          <a:p>
            <a:r>
              <a:rPr lang="fr-FR" dirty="0" smtClean="0"/>
              <a:t>Gap</a:t>
            </a:r>
            <a:endParaRPr lang="en-US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idx="1"/>
          </p:nvPr>
        </p:nvSpPr>
        <p:spPr>
          <a:xfrm>
            <a:off x="180528" y="2924944"/>
            <a:ext cx="9144000" cy="485778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fr-FR" dirty="0"/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 					    </a:t>
            </a:r>
            <a:r>
              <a:rPr lang="fr-FR" sz="2800" dirty="0" smtClean="0">
                <a:solidFill>
                  <a:srgbClr val="000000"/>
                </a:solidFill>
                <a:cs typeface="Arial" charset="0"/>
              </a:rPr>
              <a:t>≤   </a:t>
            </a:r>
            <a:r>
              <a:rPr lang="fr-FR" sz="2800" dirty="0" err="1" smtClean="0">
                <a:solidFill>
                  <a:srgbClr val="000000"/>
                </a:solidFill>
                <a:cs typeface="Arial" charset="0"/>
              </a:rPr>
              <a:t>easy</a:t>
            </a:r>
            <a:r>
              <a:rPr lang="fr-FR" sz="2800" dirty="0" smtClean="0">
                <a:solidFill>
                  <a:srgbClr val="FF0000"/>
                </a:solidFill>
              </a:rPr>
              <a:t>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dirty="0" err="1" smtClean="0">
                <a:solidFill>
                  <a:srgbClr val="C00000"/>
                </a:solidFill>
              </a:rPr>
              <a:t>Duality</a:t>
            </a:r>
            <a:r>
              <a:rPr lang="fr-FR" sz="2800" dirty="0" smtClean="0">
                <a:solidFill>
                  <a:srgbClr val="C00000"/>
                </a:solidFill>
              </a:rPr>
              <a:t> </a:t>
            </a:r>
            <a:r>
              <a:rPr lang="fr-FR" sz="2800" dirty="0" err="1" smtClean="0">
                <a:solidFill>
                  <a:srgbClr val="C00000"/>
                </a:solidFill>
              </a:rPr>
              <a:t>theorem</a:t>
            </a:r>
            <a:r>
              <a:rPr lang="fr-FR" sz="2800" dirty="0" smtClean="0">
                <a:solidFill>
                  <a:srgbClr val="C00000"/>
                </a:solidFill>
              </a:rPr>
              <a:t>                        =                              =: LIN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dirty="0" smtClean="0">
                <a:solidFill>
                  <a:srgbClr val="C00000"/>
                </a:solidFill>
              </a:rPr>
              <a:t> 	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dirty="0" smtClean="0">
                <a:solidFill>
                  <a:srgbClr val="C00000"/>
                </a:solidFill>
              </a:rPr>
              <a:t>   		    |	x </a:t>
            </a:r>
            <a:r>
              <a:rPr lang="fr-FR" sz="2800" dirty="0" err="1" smtClean="0">
                <a:solidFill>
                  <a:srgbClr val="C00000"/>
                </a:solidFill>
              </a:rPr>
              <a:t>integer</a:t>
            </a:r>
            <a:r>
              <a:rPr lang="fr-FR" sz="2800" dirty="0" smtClean="0">
                <a:solidFill>
                  <a:srgbClr val="C00000"/>
                </a:solidFill>
              </a:rPr>
              <a:t>             -         y </a:t>
            </a:r>
            <a:r>
              <a:rPr lang="fr-FR" sz="2800" dirty="0" err="1" smtClean="0">
                <a:solidFill>
                  <a:srgbClr val="C00000"/>
                </a:solidFill>
              </a:rPr>
              <a:t>integer</a:t>
            </a:r>
            <a:r>
              <a:rPr lang="fr-FR" sz="2800" dirty="0" smtClean="0">
                <a:solidFill>
                  <a:srgbClr val="C00000"/>
                </a:solidFill>
              </a:rPr>
              <a:t>   |</a:t>
            </a:r>
            <a:endParaRPr lang="fr-FR" sz="28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>
                <a:sym typeface="Symbol" pitchFamily="18" charset="2"/>
              </a:rPr>
              <a:t>                             </a:t>
            </a:r>
            <a:endParaRPr lang="fr-FR" sz="28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  </a:t>
            </a:r>
            <a:r>
              <a:rPr lang="fr-FR" sz="2800" dirty="0" smtClean="0">
                <a:solidFill>
                  <a:srgbClr val="C00000"/>
                </a:solidFill>
              </a:rPr>
              <a:t>gap  =   |                                   -                            |</a:t>
            </a:r>
            <a:r>
              <a:rPr lang="fr-FR" dirty="0" smtClean="0">
                <a:solidFill>
                  <a:srgbClr val="C00000"/>
                </a:solidFill>
                <a:sym typeface="Symbol" pitchFamily="18" charset="2"/>
              </a:rPr>
              <a:t> =</a:t>
            </a:r>
          </a:p>
          <a:p>
            <a:pPr>
              <a:lnSpc>
                <a:spcPct val="90000"/>
              </a:lnSpc>
              <a:buNone/>
            </a:pPr>
            <a:endParaRPr lang="fr-FR" dirty="0" smtClean="0">
              <a:solidFill>
                <a:srgbClr val="C00000"/>
              </a:solidFill>
              <a:sym typeface="Symbol" pitchFamily="18" charset="2"/>
            </a:endParaRPr>
          </a:p>
          <a:p>
            <a:pPr lvl="0">
              <a:lnSpc>
                <a:spcPct val="90000"/>
              </a:lnSpc>
              <a:buNone/>
            </a:pPr>
            <a:r>
              <a:rPr lang="fr-FR" sz="2800" dirty="0" smtClean="0">
                <a:solidFill>
                  <a:srgbClr val="C00000"/>
                </a:solidFill>
                <a:sym typeface="Symbol" pitchFamily="18" charset="2"/>
              </a:rPr>
              <a:t>          </a:t>
            </a:r>
            <a:endParaRPr lang="fr-FR" sz="2800" kern="0" dirty="0" smtClean="0">
              <a:solidFill>
                <a:srgbClr val="C00000"/>
              </a:solidFill>
              <a:latin typeface="Arial"/>
            </a:endParaRPr>
          </a:p>
          <a:p>
            <a:pPr>
              <a:lnSpc>
                <a:spcPct val="90000"/>
              </a:lnSpc>
              <a:buNone/>
            </a:pPr>
            <a:r>
              <a:rPr lang="fr-FR" sz="2800" dirty="0" smtClean="0">
                <a:solidFill>
                  <a:srgbClr val="C00000"/>
                </a:solidFill>
                <a:sym typeface="Symbol" pitchFamily="18" charset="2"/>
              </a:rPr>
              <a:t>       </a:t>
            </a:r>
            <a:endParaRPr lang="fr-FR" sz="2800" dirty="0" smtClean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dirty="0">
                <a:solidFill>
                  <a:srgbClr val="FF0000"/>
                </a:solidFill>
              </a:rPr>
              <a:t> </a:t>
            </a:r>
            <a:r>
              <a:rPr lang="fr-FR" sz="2800" dirty="0" smtClean="0">
                <a:solidFill>
                  <a:srgbClr val="FF0000"/>
                </a:solidFill>
              </a:rPr>
              <a:t>                                        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288032" y="980728"/>
            <a:ext cx="8604448" cy="2019644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2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3200" kern="0" dirty="0" err="1">
                <a:solidFill>
                  <a:srgbClr val="000000"/>
                </a:solidFill>
                <a:latin typeface="Arial"/>
              </a:rPr>
              <a:t>Ax</a:t>
            </a:r>
            <a:r>
              <a:rPr lang="fr-FR" sz="1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3200" kern="0" dirty="0">
                <a:solidFill>
                  <a:srgbClr val="000000"/>
                </a:solidFill>
                <a:latin typeface="Arial"/>
                <a:cs typeface="Arial" charset="0"/>
              </a:rPr>
              <a:t>≤</a:t>
            </a:r>
            <a:r>
              <a:rPr lang="fr-FR" sz="1000" kern="0" dirty="0">
                <a:solidFill>
                  <a:srgbClr val="000000"/>
                </a:solidFill>
                <a:latin typeface="Arial"/>
                <a:cs typeface="Arial" charset="0"/>
              </a:rPr>
              <a:t> 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b</a:t>
            </a:r>
            <a:endParaRPr lang="fr-FR" sz="2800" b="0" kern="0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(A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Symbol"/>
              </a:rPr>
              <a:t>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Mathematica7"/>
              </a:rPr>
              <a:t></a:t>
            </a:r>
            <a:r>
              <a:rPr lang="fr-FR" sz="3200" b="0" kern="0" baseline="30000" dirty="0" err="1" smtClean="0">
                <a:solidFill>
                  <a:srgbClr val="000000"/>
                </a:solidFill>
                <a:latin typeface="Arial"/>
              </a:rPr>
              <a:t>mxn</a:t>
            </a:r>
            <a:r>
              <a:rPr lang="fr-FR" sz="32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,b,c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Symbol"/>
              </a:rPr>
              <a:t>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Mathematica7"/>
              </a:rPr>
              <a:t>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)</a:t>
            </a:r>
            <a:endParaRPr lang="fr-FR" sz="3200" b="0" kern="0" dirty="0" smtClean="0">
              <a:solidFill>
                <a:srgbClr val="C00000"/>
              </a:solidFill>
              <a:latin typeface="Arial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kumimoji="0" lang="fr-FR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max  </a:t>
            </a:r>
            <a:r>
              <a:rPr kumimoji="0" lang="fr-FR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</a:t>
            </a:r>
            <a:r>
              <a:rPr kumimoji="0" lang="fr-FR" sz="3200" b="0" i="0" u="none" strike="noStrike" kern="0" cap="none" spc="0" normalizeH="0" baseline="3000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</a:t>
            </a:r>
            <a:r>
              <a:rPr kumimoji="0" lang="fr-FR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endParaRPr kumimoji="0" lang="fr-FR" sz="32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    </a:t>
            </a:r>
            <a:r>
              <a:rPr lang="fr-FR" sz="3200" kern="0" dirty="0" err="1" smtClean="0">
                <a:solidFill>
                  <a:srgbClr val="000000"/>
                </a:solidFill>
                <a:latin typeface="Arial"/>
              </a:rPr>
              <a:t>yA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=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</a:rPr>
              <a:t> c</a:t>
            </a:r>
            <a:r>
              <a:rPr lang="fr-FR" sz="3200" kern="0" dirty="0">
                <a:solidFill>
                  <a:srgbClr val="000000"/>
                </a:solidFill>
                <a:latin typeface="Arial"/>
              </a:rPr>
              <a:t> </a:t>
            </a:r>
            <a:endParaRPr lang="en-GB" sz="3200" kern="0" dirty="0" smtClean="0">
              <a:solidFill>
                <a:srgbClr val="000000"/>
              </a:solidFill>
              <a:latin typeface="Arial"/>
              <a:sym typeface="Symbol" pitchFamily="18" charset="2"/>
            </a:endParaRPr>
          </a:p>
          <a:p>
            <a:pPr marL="342900" lvl="0" indent="-342900" algn="l">
              <a:lnSpc>
                <a:spcPct val="90000"/>
              </a:lnSpc>
              <a:spcBef>
                <a:spcPct val="20000"/>
              </a:spcBef>
            </a:pPr>
            <a:r>
              <a:rPr kumimoji="0" lang="fr-FR" sz="32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</a:t>
            </a:r>
            <a:r>
              <a:rPr kumimoji="0" lang="fr-FR" sz="320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FR" sz="32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</a:rPr>
              <a:t>y </a:t>
            </a:r>
            <a:r>
              <a:rPr lang="fr-FR" sz="3200" kern="0" dirty="0">
                <a:solidFill>
                  <a:srgbClr val="000000"/>
                </a:solidFill>
                <a:latin typeface="Arial"/>
                <a:sym typeface="Symbol" pitchFamily="18" charset="2"/>
              </a:rPr>
              <a:t> 0</a:t>
            </a:r>
            <a:endParaRPr kumimoji="0" lang="fr-FR" sz="320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lvl="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3200" b="0" kern="0" dirty="0" smtClean="0">
                <a:solidFill>
                  <a:srgbClr val="C00000"/>
                </a:solidFill>
                <a:latin typeface="Arial"/>
              </a:rPr>
              <a:t>   min y</a:t>
            </a:r>
            <a:r>
              <a:rPr kumimoji="0" lang="fr-FR" sz="32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</a:rPr>
              <a:t>b</a:t>
            </a:r>
            <a:endParaRPr lang="fr-FR" sz="3200" b="0" kern="0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2061410" y="4093216"/>
            <a:ext cx="1214446" cy="928694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LIN </a:t>
            </a:r>
            <a:endParaRPr lang="fr-FR" sz="2800" b="0" kern="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7225366" y="4195134"/>
            <a:ext cx="1357322" cy="714380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chemeClr val="accent2"/>
                </a:solidFill>
                <a:latin typeface="Arial"/>
                <a:sym typeface="Symbol"/>
              </a:rPr>
              <a:t>duality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chemeClr val="accent2"/>
                </a:solidFill>
                <a:latin typeface="Arial"/>
                <a:sym typeface="Symbol"/>
              </a:rPr>
              <a:t>gap</a:t>
            </a:r>
            <a:endParaRPr lang="fr-FR" sz="2000" b="0" kern="0" dirty="0" smtClean="0">
              <a:solidFill>
                <a:schemeClr val="accent2"/>
              </a:solidFill>
              <a:latin typeface="Arial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7174448" y="4206382"/>
            <a:ext cx="1451090" cy="717130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chemeClr val="accent2"/>
                </a:solidFill>
                <a:latin typeface="Arial"/>
                <a:sym typeface="Symbol"/>
              </a:rPr>
              <a:t>(integrality)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sz="2000" b="0" i="1" kern="0" dirty="0" smtClean="0">
                <a:solidFill>
                  <a:schemeClr val="accent2"/>
                </a:solidFill>
                <a:latin typeface="Arial"/>
                <a:sym typeface="Symbol"/>
              </a:rPr>
              <a:t>     gap</a:t>
            </a:r>
            <a:endParaRPr lang="fr-FR" sz="2000" b="0" i="1" kern="0" dirty="0" smtClean="0">
              <a:solidFill>
                <a:schemeClr val="accent2"/>
              </a:solidFill>
              <a:latin typeface="Arial"/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1907704" y="6022176"/>
            <a:ext cx="5256584" cy="692696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lvl="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600" b="0" kern="0" dirty="0" smtClean="0">
                <a:solidFill>
                  <a:srgbClr val="C00000"/>
                </a:solidFill>
                <a:latin typeface="Arial"/>
              </a:rPr>
              <a:t>min { </a:t>
            </a:r>
            <a:r>
              <a:rPr lang="fr-FR" sz="2600" b="0" kern="0" dirty="0" err="1" smtClean="0">
                <a:solidFill>
                  <a:srgbClr val="C00000"/>
                </a:solidFill>
                <a:latin typeface="Arial"/>
              </a:rPr>
              <a:t>y</a:t>
            </a:r>
            <a:r>
              <a:rPr lang="fr-FR" sz="2600" b="0" kern="0" baseline="30000" dirty="0" err="1" smtClean="0">
                <a:solidFill>
                  <a:srgbClr val="C00000"/>
                </a:solidFill>
                <a:latin typeface="Arial"/>
              </a:rPr>
              <a:t>T</a:t>
            </a:r>
            <a:r>
              <a:rPr lang="fr-FR" sz="2600" b="0" kern="0" dirty="0" err="1" smtClean="0">
                <a:solidFill>
                  <a:srgbClr val="C00000"/>
                </a:solidFill>
                <a:latin typeface="Arial"/>
              </a:rPr>
              <a:t>b</a:t>
            </a:r>
            <a:r>
              <a:rPr lang="fr-FR" sz="2600" b="0" kern="0" dirty="0" smtClean="0">
                <a:solidFill>
                  <a:srgbClr val="C00000"/>
                </a:solidFill>
                <a:latin typeface="Arial"/>
              </a:rPr>
              <a:t>  : </a:t>
            </a:r>
            <a:r>
              <a:rPr lang="fr-FR" sz="2600" b="0" kern="0" dirty="0" err="1" smtClean="0">
                <a:solidFill>
                  <a:srgbClr val="000000"/>
                </a:solidFill>
                <a:latin typeface="Arial"/>
              </a:rPr>
              <a:t>yA</a:t>
            </a:r>
            <a:r>
              <a:rPr lang="fr-FR" sz="26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26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=</a:t>
            </a:r>
            <a:r>
              <a:rPr lang="fr-FR" sz="2600" b="0" kern="0" dirty="0" smtClean="0">
                <a:solidFill>
                  <a:srgbClr val="000000"/>
                </a:solidFill>
                <a:latin typeface="Arial"/>
              </a:rPr>
              <a:t> c , y </a:t>
            </a:r>
            <a:r>
              <a:rPr lang="fr-FR" sz="26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 0}  -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LIN </a:t>
            </a:r>
            <a:endParaRPr lang="fr-FR" sz="2800" b="0" kern="0" dirty="0" smtClean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7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-234280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dirty="0" smtClean="0"/>
              <a:t>IR = ID</a:t>
            </a:r>
            <a:endParaRPr lang="fr-FR" sz="4000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2420888"/>
            <a:ext cx="882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800" b="0" dirty="0" err="1" smtClean="0">
                <a:solidFill>
                  <a:srgbClr val="0070C0"/>
                </a:solidFill>
                <a:latin typeface="+mn-lt"/>
              </a:rPr>
              <a:t>Rows</a:t>
            </a:r>
            <a:r>
              <a:rPr lang="fr-FR" sz="2800" b="0" dirty="0" smtClean="0">
                <a:solidFill>
                  <a:srgbClr val="0070C0"/>
                </a:solidFill>
                <a:latin typeface="+mn-lt"/>
              </a:rPr>
              <a:t> of A  « </a:t>
            </a:r>
            <a:r>
              <a:rPr lang="fr-FR" sz="2800" b="0" dirty="0" err="1" smtClean="0">
                <a:solidFill>
                  <a:srgbClr val="0070C0"/>
                </a:solidFill>
                <a:latin typeface="+mn-lt"/>
              </a:rPr>
              <a:t>hereditary</a:t>
            </a:r>
            <a:r>
              <a:rPr lang="fr-FR" sz="2800" b="0" dirty="0" smtClean="0">
                <a:solidFill>
                  <a:srgbClr val="0070C0"/>
                </a:solidFill>
                <a:latin typeface="+mn-lt"/>
              </a:rPr>
              <a:t> », 	   </a:t>
            </a:r>
            <a:r>
              <a:rPr lang="fr-FR" sz="2800" b="0" dirty="0" smtClean="0">
                <a:solidFill>
                  <a:srgbClr val="009900"/>
                </a:solidFill>
                <a:latin typeface="Calibri"/>
              </a:rPr>
              <a:t>for instance stable sets:</a:t>
            </a:r>
            <a:r>
              <a:rPr lang="fr-FR" sz="2800" b="0" dirty="0" smtClean="0">
                <a:solidFill>
                  <a:srgbClr val="0070C0"/>
                </a:solidFill>
                <a:latin typeface="+mn-lt"/>
              </a:rPr>
              <a:t>   </a:t>
            </a:r>
            <a:endParaRPr lang="fr-FR" sz="2800" b="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505136" y="1744941"/>
            <a:ext cx="4387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800" b="0" dirty="0" smtClean="0">
                <a:solidFill>
                  <a:srgbClr val="0070C0"/>
                </a:solidFill>
                <a:latin typeface="+mn-lt"/>
              </a:rPr>
              <a:t>        </a:t>
            </a:r>
            <a:r>
              <a:rPr lang="fr-FR" sz="2800" b="0" dirty="0" smtClean="0">
                <a:solidFill>
                  <a:srgbClr val="009900"/>
                </a:solidFill>
                <a:latin typeface="+mn-lt"/>
              </a:rPr>
              <a:t>If   A </a:t>
            </a:r>
            <a:r>
              <a:rPr lang="fr-FR" sz="2800" b="0" dirty="0" err="1" smtClean="0">
                <a:solidFill>
                  <a:srgbClr val="009900"/>
                </a:solidFill>
                <a:latin typeface="+mn-lt"/>
              </a:rPr>
              <a:t>is</a:t>
            </a:r>
            <a:r>
              <a:rPr lang="fr-FR" sz="2800" b="0" dirty="0" smtClean="0">
                <a:solidFill>
                  <a:srgbClr val="009900"/>
                </a:solidFill>
                <a:latin typeface="+mn-lt"/>
              </a:rPr>
              <a:t> a 0-1 </a:t>
            </a:r>
            <a:r>
              <a:rPr lang="fr-FR" sz="2800" b="0" dirty="0" err="1" smtClean="0">
                <a:solidFill>
                  <a:srgbClr val="009900"/>
                </a:solidFill>
                <a:latin typeface="+mn-lt"/>
              </a:rPr>
              <a:t>matrix</a:t>
            </a:r>
            <a:r>
              <a:rPr lang="fr-FR" sz="2800" b="0" dirty="0" smtClean="0">
                <a:solidFill>
                  <a:srgbClr val="009900"/>
                </a:solidFill>
                <a:latin typeface="+mn-lt"/>
              </a:rPr>
              <a:t> :</a:t>
            </a:r>
            <a:endParaRPr lang="fr-FR" sz="2800" b="0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1475656" y="1332057"/>
            <a:ext cx="1224136" cy="936104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Ax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≤ 1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b="0" kern="0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</a:rPr>
              <a:t>x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 pitchFamily="18" charset="2"/>
              </a:rPr>
              <a:t> 0</a:t>
            </a:r>
            <a:endParaRPr lang="fr-FR" sz="2800" b="0" kern="0" dirty="0" smtClean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80192" y="4143271"/>
            <a:ext cx="7452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200" b="0" dirty="0" err="1" smtClean="0">
                <a:solidFill>
                  <a:srgbClr val="C00000"/>
                </a:solidFill>
                <a:latin typeface="+mn-lt"/>
              </a:rPr>
              <a:t>Integer</a:t>
            </a:r>
            <a:r>
              <a:rPr lang="fr-FR" sz="3200" b="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fr-FR" sz="3200" b="0" dirty="0" err="1" smtClean="0">
                <a:solidFill>
                  <a:srgbClr val="C00000"/>
                </a:solidFill>
                <a:latin typeface="+mn-lt"/>
              </a:rPr>
              <a:t>Rounding</a:t>
            </a:r>
            <a:r>
              <a:rPr lang="fr-FR" sz="3200" b="0" dirty="0" smtClean="0">
                <a:solidFill>
                  <a:srgbClr val="C00000"/>
                </a:solidFill>
                <a:latin typeface="+mn-lt"/>
              </a:rPr>
              <a:t>      </a:t>
            </a:r>
            <a:r>
              <a:rPr lang="fr-FR" sz="3200" b="0" dirty="0" smtClean="0">
                <a:latin typeface="+mn-lt"/>
              </a:rPr>
              <a:t>of  the  system =</a:t>
            </a:r>
          </a:p>
          <a:p>
            <a:pPr algn="l"/>
            <a:r>
              <a:rPr lang="fr-FR" sz="3200" b="0" dirty="0" err="1" smtClean="0">
                <a:solidFill>
                  <a:srgbClr val="C00000"/>
                </a:solidFill>
                <a:latin typeface="+mn-lt"/>
              </a:rPr>
              <a:t>Integer</a:t>
            </a:r>
            <a:r>
              <a:rPr lang="fr-FR" sz="3200" b="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fr-FR" sz="3200" b="0" dirty="0" err="1" smtClean="0">
                <a:solidFill>
                  <a:srgbClr val="C00000"/>
                </a:solidFill>
                <a:latin typeface="+mn-lt"/>
              </a:rPr>
              <a:t>Decomposition</a:t>
            </a:r>
            <a:r>
              <a:rPr lang="fr-FR" sz="3200" b="0" dirty="0" smtClean="0">
                <a:solidFill>
                  <a:srgbClr val="C00000"/>
                </a:solidFill>
                <a:latin typeface="+mn-lt"/>
              </a:rPr>
              <a:t>      </a:t>
            </a:r>
            <a:r>
              <a:rPr lang="fr-FR" sz="3200" b="0" dirty="0" smtClean="0">
                <a:latin typeface="+mn-lt"/>
              </a:rPr>
              <a:t>of  the </a:t>
            </a:r>
            <a:r>
              <a:rPr lang="fr-FR" sz="3200" b="0" dirty="0" err="1" smtClean="0">
                <a:latin typeface="+mn-lt"/>
              </a:rPr>
              <a:t>rows</a:t>
            </a:r>
            <a:r>
              <a:rPr lang="fr-FR" sz="3200" b="0" dirty="0" smtClean="0">
                <a:latin typeface="+mn-lt"/>
              </a:rPr>
              <a:t> of A.</a:t>
            </a:r>
            <a:endParaRPr lang="fr-FR" sz="3200" b="0" dirty="0">
              <a:latin typeface="+mn-lt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440192" y="4140369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200" b="0" dirty="0" smtClean="0">
                <a:solidFill>
                  <a:srgbClr val="00B050"/>
                </a:solidFill>
                <a:latin typeface="+mn-lt"/>
              </a:rPr>
              <a:t>+1</a:t>
            </a:r>
            <a:endParaRPr lang="fr-FR" sz="3200" b="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396616" y="4635714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200" b="0" dirty="0" smtClean="0">
                <a:solidFill>
                  <a:srgbClr val="00B050"/>
                </a:solidFill>
                <a:latin typeface="+mn-lt"/>
              </a:rPr>
              <a:t>+1</a:t>
            </a:r>
            <a:endParaRPr lang="fr-FR" sz="3200" b="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460512" y="3852337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200" b="0" dirty="0" smtClean="0">
                <a:solidFill>
                  <a:srgbClr val="00B050"/>
                </a:solidFill>
                <a:latin typeface="+mn-lt"/>
              </a:rPr>
              <a:t>+k</a:t>
            </a:r>
            <a:endParaRPr lang="fr-FR" sz="3200" b="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396616" y="4932457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200" b="0" dirty="0" smtClean="0">
                <a:solidFill>
                  <a:srgbClr val="00B050"/>
                </a:solidFill>
                <a:latin typeface="+mn-lt"/>
              </a:rPr>
              <a:t>+k</a:t>
            </a:r>
            <a:endParaRPr lang="fr-FR" sz="3200" b="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-36512" y="6309320"/>
            <a:ext cx="9289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800" b="0" dirty="0" smtClean="0">
                <a:latin typeface="+mn-lt"/>
              </a:rPr>
              <a:t>Direct check in a </a:t>
            </a:r>
            <a:r>
              <a:rPr lang="fr-FR" sz="2800" b="0" dirty="0" err="1" smtClean="0">
                <a:latin typeface="+mn-lt"/>
              </a:rPr>
              <a:t>glance</a:t>
            </a:r>
            <a:r>
              <a:rPr lang="fr-FR" sz="2800" b="0" dirty="0" smtClean="0">
                <a:latin typeface="+mn-lt"/>
              </a:rPr>
              <a:t>: MID = MIR </a:t>
            </a:r>
            <a:r>
              <a:rPr lang="fr-FR" sz="2400" b="0" dirty="0" smtClean="0">
                <a:solidFill>
                  <a:srgbClr val="0070C0"/>
                </a:solidFill>
                <a:latin typeface="+mn-lt"/>
              </a:rPr>
              <a:t>(</a:t>
            </a:r>
            <a:r>
              <a:rPr lang="fr-FR" sz="2400" b="0" dirty="0" err="1" smtClean="0">
                <a:solidFill>
                  <a:srgbClr val="0070C0"/>
                </a:solidFill>
                <a:latin typeface="+mn-lt"/>
              </a:rPr>
              <a:t>enough</a:t>
            </a:r>
            <a:r>
              <a:rPr lang="fr-FR" sz="2400" b="0" dirty="0" smtClean="0">
                <a:solidFill>
                  <a:srgbClr val="0070C0"/>
                </a:solidFill>
                <a:latin typeface="+mn-lt"/>
              </a:rPr>
              <a:t> to check IR for LIN</a:t>
            </a:r>
            <a:r>
              <a:rPr lang="fr-FR" sz="2400" b="0" dirty="0" smtClean="0">
                <a:solidFill>
                  <a:srgbClr val="0070C0"/>
                </a:solidFill>
                <a:latin typeface="+mn-lt"/>
                <a:sym typeface="Symbol"/>
              </a:rPr>
              <a:t></a:t>
            </a:r>
            <a:r>
              <a:rPr lang="fr-FR" sz="2400" kern="0" dirty="0" smtClean="0">
                <a:solidFill>
                  <a:srgbClr val="0070C0"/>
                </a:solidFill>
                <a:latin typeface="Arial"/>
                <a:sym typeface="Mathematica7"/>
              </a:rPr>
              <a:t></a:t>
            </a:r>
            <a:r>
              <a:rPr lang="fr-FR" sz="2400" b="0" dirty="0" smtClean="0">
                <a:solidFill>
                  <a:srgbClr val="0070C0"/>
                </a:solidFill>
                <a:latin typeface="+mn-lt"/>
              </a:rPr>
              <a:t>)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723294" y="4193213"/>
            <a:ext cx="7777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0" dirty="0" smtClean="0">
                <a:solidFill>
                  <a:srgbClr val="00B050"/>
                </a:solidFill>
                <a:latin typeface="Calibri"/>
              </a:rPr>
              <a:t>MIR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729015" y="4646469"/>
            <a:ext cx="8034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0" dirty="0" smtClean="0">
                <a:solidFill>
                  <a:srgbClr val="00B050"/>
                </a:solidFill>
                <a:latin typeface="Calibri"/>
              </a:rPr>
              <a:t>MID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3824104" y="900009"/>
            <a:ext cx="1152128" cy="648072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A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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Mathematica7"/>
              </a:rPr>
              <a:t></a:t>
            </a:r>
            <a:r>
              <a:rPr lang="fr-FR" sz="2800" b="0" kern="0" baseline="-25000" dirty="0" smtClean="0">
                <a:solidFill>
                  <a:srgbClr val="C00000"/>
                </a:solidFill>
                <a:latin typeface="Arial"/>
                <a:sym typeface="Mathematica7"/>
              </a:rPr>
              <a:t>+</a:t>
            </a:r>
            <a:r>
              <a:rPr lang="fr-FR" sz="2800" b="0" kern="0" baseline="30000" dirty="0" smtClean="0">
                <a:solidFill>
                  <a:srgbClr val="000000"/>
                </a:solidFill>
                <a:latin typeface="Arial"/>
                <a:sym typeface="Mathematica7"/>
              </a:rPr>
              <a:t>n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 animBg="1"/>
      <p:bldP spid="10" grpId="0"/>
      <p:bldP spid="12" grpId="0"/>
      <p:bldP spid="13" grpId="0"/>
      <p:bldP spid="14" grpId="1"/>
      <p:bldP spid="14" grpId="2"/>
      <p:bldP spid="15" grpId="1"/>
      <p:bldP spid="15" grpId="2"/>
      <p:bldP spid="16" grpId="0"/>
      <p:bldP spid="17" grpId="0"/>
      <p:bldP spid="18" grpId="0"/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-243408"/>
            <a:ext cx="8229600" cy="1143000"/>
          </a:xfrm>
        </p:spPr>
        <p:txBody>
          <a:bodyPr/>
          <a:lstStyle/>
          <a:p>
            <a:r>
              <a:rPr lang="fr-FR" dirty="0" err="1" smtClean="0"/>
              <a:t>Examples</a:t>
            </a:r>
            <a:r>
              <a:rPr lang="fr-FR" dirty="0" smtClean="0"/>
              <a:t> : not ID and ID</a:t>
            </a:r>
            <a:endParaRPr lang="fr-FR" dirty="0"/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 rot="-5400000">
            <a:off x="2499675" y="728477"/>
            <a:ext cx="1656184" cy="2428397"/>
            <a:chOff x="2901" y="2169"/>
            <a:chExt cx="1113" cy="1796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flipV="1">
              <a:off x="2903" y="2169"/>
              <a:ext cx="1111" cy="862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901" y="3103"/>
              <a:ext cx="1111" cy="862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5930091" y="1042576"/>
            <a:ext cx="2016125" cy="1814513"/>
            <a:chOff x="3379" y="2741"/>
            <a:chExt cx="1270" cy="1143"/>
          </a:xfrm>
        </p:grpSpPr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3379" y="2750"/>
              <a:ext cx="1270" cy="1134"/>
            </a:xfrm>
            <a:prstGeom prst="pentagon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4014" y="275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H="1">
              <a:off x="4377" y="3185"/>
              <a:ext cx="272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H="1" flipV="1">
              <a:off x="3379" y="3191"/>
              <a:ext cx="278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V="1">
              <a:off x="3646" y="3708"/>
              <a:ext cx="154" cy="1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H="1" flipV="1">
              <a:off x="4241" y="3696"/>
              <a:ext cx="154" cy="1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3660" y="3040"/>
              <a:ext cx="726" cy="680"/>
            </a:xfrm>
            <a:custGeom>
              <a:avLst/>
              <a:gdLst/>
              <a:ahLst/>
              <a:cxnLst>
                <a:cxn ang="0">
                  <a:pos x="363" y="0"/>
                </a:cxn>
                <a:cxn ang="0">
                  <a:pos x="136" y="680"/>
                </a:cxn>
                <a:cxn ang="0">
                  <a:pos x="726" y="227"/>
                </a:cxn>
                <a:cxn ang="0">
                  <a:pos x="0" y="227"/>
                </a:cxn>
                <a:cxn ang="0">
                  <a:pos x="590" y="680"/>
                </a:cxn>
                <a:cxn ang="0">
                  <a:pos x="363" y="0"/>
                </a:cxn>
              </a:cxnLst>
              <a:rect l="0" t="0" r="r" b="b"/>
              <a:pathLst>
                <a:path w="726" h="680">
                  <a:moveTo>
                    <a:pt x="363" y="0"/>
                  </a:moveTo>
                  <a:lnTo>
                    <a:pt x="136" y="680"/>
                  </a:lnTo>
                  <a:lnTo>
                    <a:pt x="726" y="227"/>
                  </a:lnTo>
                  <a:lnTo>
                    <a:pt x="0" y="227"/>
                  </a:lnTo>
                  <a:lnTo>
                    <a:pt x="590" y="680"/>
                  </a:lnTo>
                  <a:lnTo>
                    <a:pt x="363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3397" y="3194"/>
              <a:ext cx="227" cy="681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ln>
                  <a:solidFill>
                    <a:srgbClr val="C00000"/>
                  </a:solidFill>
                </a:ln>
              </a:endParaRPr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>
              <a:off x="4422" y="3194"/>
              <a:ext cx="227" cy="681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ln>
                  <a:solidFill>
                    <a:srgbClr val="C00000"/>
                  </a:solidFill>
                </a:ln>
              </a:endParaRPr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4029" y="2741"/>
              <a:ext cx="0" cy="317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ln>
                  <a:solidFill>
                    <a:srgbClr val="C00000"/>
                  </a:solidFill>
                </a:ln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23876" y="1546632"/>
            <a:ext cx="14237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3200" dirty="0" smtClean="0">
                <a:solidFill>
                  <a:srgbClr val="C00000"/>
                </a:solidFill>
                <a:latin typeface="Calibri"/>
              </a:rPr>
              <a:t>not ID:</a:t>
            </a:r>
            <a:r>
              <a:rPr lang="fr-FR" sz="2800" b="0" dirty="0" smtClean="0">
                <a:solidFill>
                  <a:srgbClr val="C00000"/>
                </a:solidFill>
                <a:latin typeface="Calibri"/>
              </a:rPr>
              <a:t> </a:t>
            </a:r>
            <a:endParaRPr lang="en-US" sz="2800" b="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512" y="3356992"/>
            <a:ext cx="9288016" cy="627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3200" dirty="0" err="1" smtClean="0">
                <a:latin typeface="Calibri"/>
              </a:rPr>
              <a:t>Loose</a:t>
            </a:r>
            <a:r>
              <a:rPr lang="fr-FR" sz="3200" dirty="0" smtClean="0">
                <a:latin typeface="Calibri"/>
              </a:rPr>
              <a:t> </a:t>
            </a:r>
            <a:r>
              <a:rPr lang="fr-FR" sz="3200" dirty="0" err="1" smtClean="0">
                <a:latin typeface="Calibri"/>
              </a:rPr>
              <a:t>examples</a:t>
            </a:r>
            <a:r>
              <a:rPr lang="fr-FR" sz="3200" dirty="0" smtClean="0">
                <a:latin typeface="Calibri"/>
              </a:rPr>
              <a:t> for ID</a:t>
            </a:r>
            <a:r>
              <a:rPr lang="fr-FR" sz="3200" b="0" dirty="0" smtClean="0">
                <a:latin typeface="Calibri"/>
              </a:rPr>
              <a:t>:  </a:t>
            </a:r>
            <a:r>
              <a:rPr lang="fr-FR" sz="3200" b="0" dirty="0" err="1" smtClean="0">
                <a:latin typeface="Calibri"/>
              </a:rPr>
              <a:t>matchings</a:t>
            </a:r>
            <a:r>
              <a:rPr lang="fr-FR" sz="3200" b="0" dirty="0" smtClean="0">
                <a:latin typeface="Calibri"/>
              </a:rPr>
              <a:t> in bipartite graphs, </a:t>
            </a:r>
            <a:r>
              <a:rPr lang="fr-FR" sz="3200" b="0" dirty="0" err="1" smtClean="0">
                <a:latin typeface="Calibri"/>
              </a:rPr>
              <a:t>consec</a:t>
            </a:r>
            <a:r>
              <a:rPr lang="fr-FR" sz="3200" b="0" dirty="0" smtClean="0">
                <a:latin typeface="Calibri"/>
              </a:rPr>
              <a:t> 1 </a:t>
            </a:r>
            <a:r>
              <a:rPr lang="fr-FR" sz="3200" b="0" dirty="0" err="1" smtClean="0">
                <a:latin typeface="Calibri"/>
              </a:rPr>
              <a:t>polyhedra</a:t>
            </a:r>
            <a:r>
              <a:rPr lang="fr-FR" sz="3200" b="0" dirty="0" smtClean="0">
                <a:latin typeface="Calibri"/>
              </a:rPr>
              <a:t>    , stable sets in </a:t>
            </a:r>
            <a:r>
              <a:rPr lang="fr-FR" sz="3200" b="0" dirty="0" err="1" smtClean="0">
                <a:latin typeface="Calibri"/>
              </a:rPr>
              <a:t>perfect</a:t>
            </a:r>
            <a:r>
              <a:rPr lang="fr-FR" sz="3200" b="0" dirty="0" smtClean="0">
                <a:latin typeface="Calibri"/>
              </a:rPr>
              <a:t> graphs, (</a:t>
            </a:r>
            <a:r>
              <a:rPr lang="fr-FR" sz="3200" b="0" dirty="0" err="1" smtClean="0">
                <a:latin typeface="Calibri"/>
              </a:rPr>
              <a:t>uphull</a:t>
            </a:r>
            <a:r>
              <a:rPr lang="fr-FR" sz="3200" b="0" dirty="0" smtClean="0">
                <a:latin typeface="Calibri"/>
              </a:rPr>
              <a:t> of) </a:t>
            </a:r>
            <a:r>
              <a:rPr lang="fr-FR" sz="3200" b="0" dirty="0" err="1" smtClean="0">
                <a:latin typeface="Calibri"/>
              </a:rPr>
              <a:t>rooted</a:t>
            </a:r>
            <a:r>
              <a:rPr lang="fr-FR" sz="3200" b="0" dirty="0" smtClean="0">
                <a:latin typeface="Calibri"/>
              </a:rPr>
              <a:t> arborescences in </a:t>
            </a:r>
            <a:r>
              <a:rPr lang="fr-FR" sz="3200" b="0" dirty="0" err="1" smtClean="0">
                <a:latin typeface="Calibri"/>
              </a:rPr>
              <a:t>digraphs</a:t>
            </a:r>
            <a:r>
              <a:rPr lang="fr-FR" sz="3200" b="0" dirty="0" smtClean="0">
                <a:latin typeface="Calibri"/>
              </a:rPr>
              <a:t>, …</a:t>
            </a: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800" dirty="0" smtClean="0">
              <a:latin typeface="Calibri"/>
            </a:endParaRP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3200" dirty="0" smtClean="0">
                <a:solidFill>
                  <a:srgbClr val="C00000"/>
                </a:solidFill>
                <a:latin typeface="Calibri"/>
              </a:rPr>
              <a:t>Relevant </a:t>
            </a:r>
            <a:r>
              <a:rPr lang="fr-FR" sz="3200" dirty="0" err="1" smtClean="0">
                <a:solidFill>
                  <a:srgbClr val="C00000"/>
                </a:solidFill>
                <a:latin typeface="Calibri"/>
              </a:rPr>
              <a:t>examples</a:t>
            </a:r>
            <a:r>
              <a:rPr lang="fr-FR" sz="3200" dirty="0" smtClean="0">
                <a:solidFill>
                  <a:srgbClr val="C00000"/>
                </a:solidFill>
                <a:latin typeface="Calibri"/>
              </a:rPr>
              <a:t> </a:t>
            </a:r>
            <a:r>
              <a:rPr lang="fr-FR" sz="3200" dirty="0" smtClean="0">
                <a:latin typeface="Calibri"/>
              </a:rPr>
              <a:t>for ID</a:t>
            </a:r>
            <a:r>
              <a:rPr lang="fr-FR" sz="3200" b="0" dirty="0" smtClean="0">
                <a:latin typeface="Calibri"/>
              </a:rPr>
              <a:t>: </a:t>
            </a:r>
            <a:r>
              <a:rPr lang="fr-FR" sz="3200" b="0" dirty="0" err="1" smtClean="0">
                <a:latin typeface="Calibri"/>
              </a:rPr>
              <a:t>matchings</a:t>
            </a:r>
            <a:r>
              <a:rPr lang="fr-FR" sz="3200" b="0" dirty="0" smtClean="0">
                <a:latin typeface="Calibri"/>
              </a:rPr>
              <a:t> in </a:t>
            </a:r>
            <a:r>
              <a:rPr lang="fr-FR" sz="3200" b="0" dirty="0" err="1" smtClean="0">
                <a:latin typeface="Calibri"/>
              </a:rPr>
              <a:t>special</a:t>
            </a:r>
            <a:r>
              <a:rPr lang="fr-FR" sz="3200" b="0" dirty="0" smtClean="0">
                <a:latin typeface="Calibri"/>
              </a:rPr>
              <a:t> graphs, (</a:t>
            </a:r>
            <a:r>
              <a:rPr lang="fr-FR" sz="3200" b="0" dirty="0" err="1" smtClean="0">
                <a:latin typeface="Calibri"/>
                <a:sym typeface="Symbol"/>
              </a:rPr>
              <a:t>common</a:t>
            </a:r>
            <a:r>
              <a:rPr lang="fr-FR" sz="3200" b="0" dirty="0" smtClean="0">
                <a:latin typeface="Calibri"/>
              </a:rPr>
              <a:t>) </a:t>
            </a:r>
            <a:r>
              <a:rPr lang="fr-FR" sz="3200" b="0" dirty="0" err="1" smtClean="0">
                <a:latin typeface="Calibri"/>
              </a:rPr>
              <a:t>indep</a:t>
            </a:r>
            <a:r>
              <a:rPr lang="fr-FR" sz="3200" b="0" dirty="0" smtClean="0">
                <a:latin typeface="Calibri"/>
              </a:rPr>
              <a:t> in (</a:t>
            </a:r>
            <a:r>
              <a:rPr lang="fr-FR" sz="3200" b="0" dirty="0" err="1" smtClean="0">
                <a:latin typeface="Calibri"/>
              </a:rPr>
              <a:t>spec</a:t>
            </a:r>
            <a:r>
              <a:rPr lang="fr-FR" sz="3200" b="0" dirty="0" smtClean="0">
                <a:latin typeface="Calibri"/>
              </a:rPr>
              <a:t>) </a:t>
            </a:r>
            <a:r>
              <a:rPr lang="fr-FR" sz="3200" b="0" dirty="0" err="1" smtClean="0">
                <a:latin typeface="Calibri"/>
              </a:rPr>
              <a:t>matroids</a:t>
            </a:r>
            <a:r>
              <a:rPr lang="fr-FR" sz="3200" b="0" dirty="0" smtClean="0">
                <a:latin typeface="Calibri"/>
              </a:rPr>
              <a:t>, TU </a:t>
            </a:r>
            <a:r>
              <a:rPr lang="fr-FR" sz="3200" b="0" dirty="0" err="1" smtClean="0">
                <a:latin typeface="Calibri"/>
              </a:rPr>
              <a:t>polyhedra</a:t>
            </a:r>
            <a:r>
              <a:rPr lang="fr-FR" sz="3200" b="0" dirty="0" smtClean="0">
                <a:latin typeface="Calibri"/>
              </a:rPr>
              <a:t>, </a:t>
            </a:r>
            <a:r>
              <a:rPr lang="fr-FR" sz="3200" dirty="0" smtClean="0">
                <a:latin typeface="Calibri"/>
              </a:rPr>
              <a:t> </a:t>
            </a:r>
            <a:endParaRPr lang="fr-FR" sz="3200" b="0" dirty="0" smtClean="0">
              <a:latin typeface="Calibri"/>
            </a:endParaRP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3200" b="0" i="1" dirty="0" err="1" smtClean="0">
                <a:latin typeface="Calibri"/>
              </a:rPr>
              <a:t>circular</a:t>
            </a:r>
            <a:r>
              <a:rPr lang="fr-FR" sz="3200" b="0" i="1" dirty="0" smtClean="0">
                <a:latin typeface="Calibri"/>
              </a:rPr>
              <a:t> </a:t>
            </a:r>
            <a:r>
              <a:rPr lang="fr-FR" sz="3200" b="0" i="1" dirty="0" err="1" smtClean="0">
                <a:latin typeface="Calibri"/>
              </a:rPr>
              <a:t>intervals</a:t>
            </a:r>
            <a:r>
              <a:rPr lang="fr-FR" sz="3200" b="0" i="1" dirty="0" smtClean="0">
                <a:latin typeface="Calibri"/>
              </a:rPr>
              <a:t>, </a:t>
            </a:r>
            <a:r>
              <a:rPr lang="fr-FR" sz="3200" b="0" i="1" dirty="0" err="1" smtClean="0">
                <a:latin typeface="Calibri"/>
              </a:rPr>
              <a:t>cyclic</a:t>
            </a:r>
            <a:r>
              <a:rPr lang="fr-FR" sz="3200" b="0" i="1" dirty="0" smtClean="0">
                <a:latin typeface="Calibri"/>
              </a:rPr>
              <a:t> stable sets,  </a:t>
            </a:r>
            <a:r>
              <a:rPr lang="fr-FR" sz="3200" b="0" i="1" dirty="0" err="1" smtClean="0">
                <a:latin typeface="Calibri"/>
              </a:rPr>
              <a:t>bin</a:t>
            </a:r>
            <a:r>
              <a:rPr lang="fr-FR" sz="3200" b="0" i="1" dirty="0" smtClean="0">
                <a:latin typeface="Calibri"/>
              </a:rPr>
              <a:t> patterns, </a:t>
            </a:r>
            <a:r>
              <a:rPr lang="fr-FR" sz="3200" b="0" dirty="0" smtClean="0">
                <a:latin typeface="Calibri"/>
              </a:rPr>
              <a:t>… </a:t>
            </a: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b="0" dirty="0" smtClean="0">
              <a:latin typeface="Calibri"/>
            </a:endParaRP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b="0" dirty="0" smtClean="0">
              <a:latin typeface="Calibri"/>
            </a:endParaRP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b="0" dirty="0" smtClean="0">
              <a:latin typeface="Calibri"/>
            </a:endParaRP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b="0" dirty="0" smtClean="0">
              <a:latin typeface="Calibri"/>
            </a:endParaRP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800" b="0" dirty="0">
              <a:latin typeface="Calibri"/>
            </a:endParaRPr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8274888" y="4437112"/>
            <a:ext cx="827584" cy="504056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TDI</a:t>
            </a:r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8270760" y="5949280"/>
            <a:ext cx="827584" cy="504056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34280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dirty="0" smtClean="0"/>
              <a:t> Bin </a:t>
            </a:r>
            <a:r>
              <a:rPr lang="fr-FR" sz="4000" dirty="0" err="1" smtClean="0"/>
              <a:t>packing</a:t>
            </a:r>
            <a:r>
              <a:rPr lang="fr-FR" sz="4000" dirty="0" smtClean="0"/>
              <a:t> (</a:t>
            </a:r>
            <a:r>
              <a:rPr lang="fr-FR" sz="4000" dirty="0" err="1" smtClean="0"/>
              <a:t>Cutting</a:t>
            </a:r>
            <a:r>
              <a:rPr lang="fr-FR" sz="4000" dirty="0" smtClean="0"/>
              <a:t> Stock)</a:t>
            </a:r>
            <a:endParaRPr lang="fr-FR" sz="4000" dirty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428596" y="1124744"/>
            <a:ext cx="7858180" cy="1928826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INPUT :  0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≤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s</a:t>
            </a:r>
            <a:r>
              <a:rPr lang="fr-FR" sz="2800" b="0" kern="0" baseline="-25000" dirty="0" smtClean="0">
                <a:solidFill>
                  <a:srgbClr val="000000"/>
                </a:solidFill>
                <a:latin typeface="Arial"/>
                <a:sym typeface="Symbol"/>
              </a:rPr>
              <a:t>1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, …  ,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s</a:t>
            </a:r>
            <a:r>
              <a:rPr lang="fr-FR" sz="2800" b="0" kern="0" baseline="-25000" dirty="0" err="1" smtClean="0">
                <a:solidFill>
                  <a:srgbClr val="000000"/>
                </a:solidFill>
                <a:latin typeface="Arial"/>
                <a:sym typeface="Symbol"/>
              </a:rPr>
              <a:t>d</a:t>
            </a:r>
            <a:r>
              <a:rPr lang="fr-FR" sz="2800" b="0" kern="0" baseline="-25000" dirty="0" smtClean="0">
                <a:solidFill>
                  <a:srgbClr val="000000"/>
                </a:solidFill>
                <a:latin typeface="Arial"/>
                <a:sym typeface="Symbol"/>
              </a:rPr>
              <a:t>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≤</a:t>
            </a:r>
            <a:r>
              <a:rPr lang="fr-FR" sz="2800" b="0" kern="0" baseline="-25000" dirty="0" smtClean="0">
                <a:solidFill>
                  <a:srgbClr val="000000"/>
                </a:solidFill>
                <a:latin typeface="Arial"/>
                <a:sym typeface="Symbol"/>
              </a:rPr>
              <a:t> 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1</a:t>
            </a:r>
            <a:r>
              <a:rPr lang="fr-FR" sz="2800" b="0" kern="0" baseline="-25000" dirty="0" smtClean="0">
                <a:solidFill>
                  <a:srgbClr val="000000"/>
                </a:solidFill>
                <a:latin typeface="Arial"/>
                <a:sym typeface="Symbol"/>
              </a:rPr>
              <a:t>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  item </a:t>
            </a:r>
            <a:r>
              <a:rPr lang="fr-FR" sz="2800" b="0" i="1" kern="0" dirty="0" err="1" smtClean="0">
                <a:solidFill>
                  <a:srgbClr val="000000"/>
                </a:solidFill>
                <a:latin typeface="Arial"/>
                <a:sym typeface="Symbol"/>
              </a:rPr>
              <a:t>sizes</a:t>
            </a:r>
            <a:r>
              <a:rPr lang="fr-FR" sz="2800" b="0" i="1" kern="0" dirty="0" smtClean="0">
                <a:solidFill>
                  <a:srgbClr val="000000"/>
                </a:solidFill>
                <a:latin typeface="Arial"/>
                <a:sym typeface="Symbol"/>
              </a:rPr>
              <a:t>,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i="1" kern="0" dirty="0" smtClean="0">
                <a:solidFill>
                  <a:srgbClr val="000000"/>
                </a:solidFill>
                <a:latin typeface="Arial"/>
                <a:sym typeface="Symbol"/>
              </a:rPr>
              <a:t> 			  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b</a:t>
            </a:r>
            <a:r>
              <a:rPr lang="fr-FR" sz="2800" b="0" kern="0" baseline="-25000" dirty="0" smtClean="0">
                <a:solidFill>
                  <a:srgbClr val="000000"/>
                </a:solidFill>
                <a:latin typeface="Arial"/>
                <a:sym typeface="Symbol"/>
              </a:rPr>
              <a:t>1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, …  , b</a:t>
            </a:r>
            <a:r>
              <a:rPr lang="fr-FR" sz="2800" b="0" kern="0" baseline="-25000" dirty="0" smtClean="0">
                <a:solidFill>
                  <a:srgbClr val="000000"/>
                </a:solidFill>
                <a:latin typeface="Arial"/>
                <a:sym typeface="Symbol"/>
              </a:rPr>
              <a:t>d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 IN  item</a:t>
            </a:r>
            <a:r>
              <a:rPr lang="fr-FR" sz="2800" b="0" i="1" kern="0" dirty="0" smtClean="0">
                <a:solidFill>
                  <a:srgbClr val="000000"/>
                </a:solidFill>
                <a:latin typeface="Arial"/>
                <a:sym typeface="Symbol"/>
              </a:rPr>
              <a:t> </a:t>
            </a:r>
            <a:r>
              <a:rPr lang="fr-FR" sz="2800" b="0" i="1" kern="0" dirty="0" err="1" smtClean="0">
                <a:solidFill>
                  <a:srgbClr val="000000"/>
                </a:solidFill>
                <a:latin typeface="Arial"/>
                <a:sym typeface="Symbol"/>
              </a:rPr>
              <a:t>multiplicities</a:t>
            </a:r>
            <a:endParaRPr lang="fr-FR" sz="2800" b="0" i="1" kern="0" dirty="0" smtClean="0">
              <a:solidFill>
                <a:srgbClr val="000000"/>
              </a:solidFill>
              <a:latin typeface="Arial"/>
              <a:sym typeface="Symbol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fr-FR" sz="800" b="0" i="1" kern="0" dirty="0" smtClean="0">
              <a:solidFill>
                <a:srgbClr val="000000"/>
              </a:solidFill>
              <a:latin typeface="Arial"/>
              <a:sym typeface="Symbol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fr-FR" sz="800" b="0" i="1" kern="0" dirty="0" smtClean="0">
              <a:solidFill>
                <a:srgbClr val="000000"/>
              </a:solidFill>
              <a:latin typeface="Arial"/>
              <a:sym typeface="Symbol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Pack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them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to a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min </a:t>
            </a:r>
            <a:r>
              <a:rPr lang="fr-FR" sz="2800" b="0" kern="0" dirty="0" err="1" smtClean="0">
                <a:solidFill>
                  <a:srgbClr val="C00000"/>
                </a:solidFill>
                <a:latin typeface="Arial"/>
                <a:sym typeface="Symbol"/>
              </a:rPr>
              <a:t>number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 of </a:t>
            </a:r>
            <a:r>
              <a:rPr lang="fr-FR" sz="2800" b="0" kern="0" dirty="0" err="1" smtClean="0">
                <a:solidFill>
                  <a:srgbClr val="C00000"/>
                </a:solidFill>
                <a:latin typeface="Arial"/>
                <a:sym typeface="Symbol"/>
              </a:rPr>
              <a:t>bins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of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capacity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1</a:t>
            </a:r>
            <a:endParaRPr lang="fr-FR" sz="2800" b="0" kern="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395536" y="3429000"/>
            <a:ext cx="8001056" cy="2376264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endParaRPr lang="fr-FR" sz="2800" b="0" i="1" kern="0" dirty="0" smtClean="0">
              <a:solidFill>
                <a:srgbClr val="000000"/>
              </a:solidFill>
              <a:latin typeface="Arial"/>
              <a:sym typeface="Symbol"/>
            </a:endParaRP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endParaRPr lang="fr-FR" sz="2800" b="0" i="1" kern="0" dirty="0" smtClean="0">
              <a:solidFill>
                <a:srgbClr val="000000"/>
              </a:solidFill>
              <a:latin typeface="Arial"/>
              <a:sym typeface="Symbol"/>
            </a:endParaRP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endParaRPr lang="fr-FR" sz="2800" b="0" i="1" kern="0" dirty="0" smtClean="0">
              <a:solidFill>
                <a:srgbClr val="000000"/>
              </a:solidFill>
              <a:latin typeface="Arial"/>
              <a:sym typeface="Symbol"/>
            </a:endParaRP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i="1" kern="0" dirty="0" smtClean="0">
                <a:solidFill>
                  <a:srgbClr val="000000"/>
                </a:solidFill>
                <a:latin typeface="Arial"/>
                <a:sym typeface="Symbol"/>
              </a:rPr>
              <a:t>pattern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: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p 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Mathematica7"/>
              </a:rPr>
              <a:t></a:t>
            </a:r>
            <a:r>
              <a:rPr lang="fr-FR" sz="2800" b="0" kern="0" baseline="-25000" dirty="0" smtClean="0">
                <a:solidFill>
                  <a:srgbClr val="C00000"/>
                </a:solidFill>
                <a:latin typeface="Arial"/>
                <a:sym typeface="Mathematica7"/>
              </a:rPr>
              <a:t>+</a:t>
            </a:r>
            <a:r>
              <a:rPr lang="fr-FR" sz="2800" b="0" kern="0" baseline="52000" dirty="0" smtClean="0">
                <a:solidFill>
                  <a:srgbClr val="C00000"/>
                </a:solidFill>
                <a:latin typeface="Arial"/>
                <a:sym typeface="Mathematica7"/>
              </a:rPr>
              <a:t>d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 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such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that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p</a:t>
            </a:r>
            <a:r>
              <a:rPr lang="fr-FR" sz="28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1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s</a:t>
            </a:r>
            <a:r>
              <a:rPr lang="fr-FR" sz="28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1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+ …  + </a:t>
            </a:r>
            <a:r>
              <a:rPr lang="fr-FR" sz="2800" b="0" kern="0" dirty="0" err="1" smtClean="0">
                <a:solidFill>
                  <a:srgbClr val="C00000"/>
                </a:solidFill>
                <a:latin typeface="Arial"/>
                <a:sym typeface="Symbol"/>
              </a:rPr>
              <a:t>p</a:t>
            </a:r>
            <a:r>
              <a:rPr lang="fr-FR" sz="2800" b="0" kern="0" baseline="-25000" dirty="0" err="1" smtClean="0">
                <a:solidFill>
                  <a:srgbClr val="C00000"/>
                </a:solidFill>
                <a:latin typeface="Arial"/>
                <a:sym typeface="Symbol"/>
              </a:rPr>
              <a:t>d</a:t>
            </a:r>
            <a:r>
              <a:rPr lang="fr-FR" sz="2800" b="0" kern="0" dirty="0" err="1" smtClean="0">
                <a:solidFill>
                  <a:srgbClr val="C00000"/>
                </a:solidFill>
                <a:latin typeface="Arial"/>
                <a:sym typeface="Symbol"/>
              </a:rPr>
              <a:t>s</a:t>
            </a:r>
            <a:r>
              <a:rPr lang="fr-FR" sz="2800" b="0" kern="0" baseline="-25000" dirty="0" err="1" smtClean="0">
                <a:solidFill>
                  <a:srgbClr val="C00000"/>
                </a:solidFill>
                <a:latin typeface="Arial"/>
                <a:sym typeface="Symbol"/>
              </a:rPr>
              <a:t>d</a:t>
            </a:r>
            <a:r>
              <a:rPr lang="fr-FR" sz="28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cs typeface="Arial" charset="0"/>
              </a:rPr>
              <a:t>≤</a:t>
            </a:r>
            <a:r>
              <a:rPr lang="fr-FR" sz="28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 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cs typeface="Arial" charset="0"/>
              </a:rPr>
              <a:t>1</a:t>
            </a: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endParaRPr lang="fr-FR" sz="2800" b="0" kern="0" dirty="0" smtClean="0">
              <a:solidFill>
                <a:srgbClr val="C00000"/>
              </a:solidFill>
              <a:latin typeface="Arial"/>
              <a:cs typeface="Arial" charset="0"/>
            </a:endParaRP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i="1" kern="0" dirty="0" smtClean="0">
                <a:solidFill>
                  <a:srgbClr val="0070C0"/>
                </a:solidFill>
                <a:latin typeface="Arial"/>
                <a:cs typeface="Arial" charset="0"/>
              </a:rPr>
              <a:t>pattern </a:t>
            </a:r>
            <a:r>
              <a:rPr lang="fr-FR" sz="2800" b="0" i="1" kern="0" dirty="0" err="1" smtClean="0">
                <a:solidFill>
                  <a:srgbClr val="0070C0"/>
                </a:solidFill>
                <a:latin typeface="Arial"/>
                <a:cs typeface="Arial" charset="0"/>
              </a:rPr>
              <a:t>inequality</a:t>
            </a:r>
            <a:r>
              <a:rPr lang="fr-FR" sz="2800" b="0" kern="0" dirty="0" smtClean="0">
                <a:solidFill>
                  <a:srgbClr val="0070C0"/>
                </a:solidFill>
                <a:latin typeface="Arial"/>
                <a:cs typeface="Arial" charset="0"/>
              </a:rPr>
              <a:t>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: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cs typeface="Arial" charset="0"/>
              </a:rPr>
              <a:t>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p</a:t>
            </a:r>
            <a:r>
              <a:rPr lang="fr-FR" sz="28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1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x</a:t>
            </a:r>
            <a:r>
              <a:rPr lang="fr-FR" sz="28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1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+ …  + </a:t>
            </a:r>
            <a:r>
              <a:rPr lang="fr-FR" sz="2800" b="0" kern="0" dirty="0" err="1" smtClean="0">
                <a:solidFill>
                  <a:srgbClr val="C00000"/>
                </a:solidFill>
                <a:latin typeface="Arial"/>
                <a:sym typeface="Symbol"/>
              </a:rPr>
              <a:t>p</a:t>
            </a:r>
            <a:r>
              <a:rPr lang="fr-FR" sz="2800" b="0" kern="0" baseline="-25000" dirty="0" err="1" smtClean="0">
                <a:solidFill>
                  <a:srgbClr val="C00000"/>
                </a:solidFill>
                <a:latin typeface="Arial"/>
                <a:sym typeface="Symbol"/>
              </a:rPr>
              <a:t>d</a:t>
            </a:r>
            <a:r>
              <a:rPr lang="fr-FR" sz="2800" b="0" kern="0" dirty="0" err="1" smtClean="0">
                <a:solidFill>
                  <a:srgbClr val="C00000"/>
                </a:solidFill>
                <a:latin typeface="Arial"/>
                <a:sym typeface="Symbol"/>
              </a:rPr>
              <a:t>x</a:t>
            </a:r>
            <a:r>
              <a:rPr lang="fr-FR" sz="2800" b="0" kern="0" baseline="-25000" dirty="0" err="1" smtClean="0">
                <a:solidFill>
                  <a:srgbClr val="C00000"/>
                </a:solidFill>
                <a:latin typeface="Arial"/>
                <a:sym typeface="Symbol"/>
              </a:rPr>
              <a:t>d</a:t>
            </a:r>
            <a:r>
              <a:rPr lang="fr-FR" sz="28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 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cs typeface="Arial" charset="0"/>
              </a:rPr>
              <a:t>≤</a:t>
            </a:r>
            <a:r>
              <a:rPr lang="fr-FR" sz="28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 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cs typeface="Arial" charset="0"/>
              </a:rPr>
              <a:t>1</a:t>
            </a: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endParaRPr lang="fr-FR" sz="800" b="0" kern="0" dirty="0" smtClean="0">
              <a:solidFill>
                <a:srgbClr val="C00000"/>
              </a:solidFill>
              <a:latin typeface="Arial"/>
              <a:cs typeface="Arial" charset="0"/>
            </a:endParaRP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err="1" smtClean="0">
                <a:solidFill>
                  <a:srgbClr val="00B050"/>
                </a:solidFill>
                <a:latin typeface="Arial"/>
              </a:rPr>
              <a:t>modified</a:t>
            </a:r>
            <a:r>
              <a:rPr lang="fr-FR" sz="2800" b="0" kern="0" dirty="0" smtClean="0">
                <a:solidFill>
                  <a:srgbClr val="00B050"/>
                </a:solidFill>
                <a:latin typeface="Arial"/>
              </a:rPr>
              <a:t> </a:t>
            </a:r>
            <a:r>
              <a:rPr lang="fr-FR" sz="2800" b="0" kern="0" dirty="0" err="1" smtClean="0">
                <a:solidFill>
                  <a:srgbClr val="00B050"/>
                </a:solidFill>
                <a:latin typeface="Arial"/>
              </a:rPr>
              <a:t>sizes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</a:rPr>
              <a:t>    : </a:t>
            </a:r>
            <a:r>
              <a:rPr lang="fr-FR" sz="2800" b="0" kern="0" dirty="0" smtClean="0">
                <a:latin typeface="Arial"/>
              </a:rPr>
              <a:t>x </a:t>
            </a:r>
            <a:r>
              <a:rPr lang="fr-FR" sz="2800" b="0" kern="0" dirty="0" smtClean="0">
                <a:latin typeface="Arial"/>
                <a:sym typeface="Symbol"/>
              </a:rPr>
              <a:t> </a:t>
            </a:r>
            <a:r>
              <a:rPr lang="fr-FR" sz="2800" b="0" kern="0" dirty="0" smtClean="0">
                <a:latin typeface="Arial"/>
                <a:sym typeface="Mathematica7"/>
              </a:rPr>
              <a:t></a:t>
            </a:r>
            <a:r>
              <a:rPr lang="fr-FR" sz="2800" b="0" kern="0" baseline="-25000" dirty="0" smtClean="0">
                <a:latin typeface="Arial"/>
                <a:sym typeface="Mathematica7"/>
              </a:rPr>
              <a:t>+</a:t>
            </a:r>
            <a:r>
              <a:rPr lang="fr-FR" sz="2800" b="0" kern="0" baseline="52000" dirty="0" smtClean="0">
                <a:latin typeface="Arial"/>
                <a:sym typeface="Mathematica7"/>
              </a:rPr>
              <a:t>d</a:t>
            </a:r>
            <a:r>
              <a:rPr lang="fr-FR" sz="2800" b="0" kern="0" dirty="0" smtClean="0">
                <a:latin typeface="Arial"/>
                <a:sym typeface="Symbol"/>
              </a:rPr>
              <a:t>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: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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‘’</a:t>
            </a:r>
            <a:endParaRPr lang="fr-FR" sz="2800" dirty="0" smtClean="0">
              <a:solidFill>
                <a:srgbClr val="00B050"/>
              </a:solidFill>
            </a:endParaRP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endParaRPr lang="fr-FR" sz="2800" b="0" kern="0" dirty="0" smtClean="0">
              <a:solidFill>
                <a:srgbClr val="C00000"/>
              </a:solidFill>
              <a:latin typeface="Arial"/>
              <a:cs typeface="Arial" charset="0"/>
            </a:endParaRP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endParaRPr lang="fr-FR" sz="2800" b="0" kern="0" dirty="0" smtClean="0">
              <a:solidFill>
                <a:srgbClr val="C00000"/>
              </a:solidFill>
              <a:latin typeface="Arial"/>
              <a:cs typeface="Arial" charset="0"/>
            </a:endParaRP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smtClean="0">
                <a:solidFill>
                  <a:srgbClr val="C00000"/>
                </a:solidFill>
                <a:latin typeface="Arial"/>
                <a:cs typeface="Arial" charset="0"/>
              </a:rPr>
              <a:t>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	</a:t>
            </a:r>
            <a:endParaRPr lang="fr-FR" sz="2800" b="0" kern="0" dirty="0" smtClean="0">
              <a:solidFill>
                <a:srgbClr val="0070C0"/>
              </a:solidFill>
              <a:latin typeface="Arial"/>
              <a:cs typeface="Arial" charset="0"/>
            </a:endParaRP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endParaRPr lang="fr-FR" sz="2800" b="0" kern="0" baseline="52000" dirty="0" smtClean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9497" y="6095037"/>
            <a:ext cx="59347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0" dirty="0" smtClean="0">
                <a:solidFill>
                  <a:prstClr val="black"/>
                </a:solidFill>
                <a:latin typeface="Calibri"/>
                <a:sym typeface="Symbol"/>
              </a:rPr>
              <a:t>P : =  the </a:t>
            </a:r>
            <a:r>
              <a:rPr lang="fr-FR" sz="3600" b="0" dirty="0" err="1" smtClean="0">
                <a:solidFill>
                  <a:prstClr val="black"/>
                </a:solidFill>
                <a:latin typeface="Calibri"/>
                <a:sym typeface="Symbol"/>
              </a:rPr>
              <a:t>rows</a:t>
            </a:r>
            <a:r>
              <a:rPr lang="fr-FR" sz="3600" b="0" dirty="0" smtClean="0">
                <a:solidFill>
                  <a:prstClr val="black"/>
                </a:solidFill>
                <a:latin typeface="Calibri"/>
                <a:sym typeface="Symbol"/>
              </a:rPr>
              <a:t> are the patterns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 animBg="1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133"/>
          <p:cNvGrpSpPr/>
          <p:nvPr/>
        </p:nvGrpSpPr>
        <p:grpSpPr>
          <a:xfrm>
            <a:off x="2887968" y="4112900"/>
            <a:ext cx="1071570" cy="2077417"/>
            <a:chOff x="217912" y="708642"/>
            <a:chExt cx="1071570" cy="2077417"/>
          </a:xfrm>
        </p:grpSpPr>
        <p:sp>
          <p:nvSpPr>
            <p:cNvPr id="135" name="Rectangle 31"/>
            <p:cNvSpPr>
              <a:spLocks noChangeArrowheads="1"/>
            </p:cNvSpPr>
            <p:nvPr/>
          </p:nvSpPr>
          <p:spPr bwMode="auto">
            <a:xfrm>
              <a:off x="234921" y="719119"/>
              <a:ext cx="1028708" cy="206694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36" name="Rectangle 32"/>
            <p:cNvSpPr>
              <a:spLocks noChangeArrowheads="1"/>
            </p:cNvSpPr>
            <p:nvPr/>
          </p:nvSpPr>
          <p:spPr bwMode="auto">
            <a:xfrm>
              <a:off x="217912" y="708642"/>
              <a:ext cx="1071570" cy="406953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5" name="Groupe 127"/>
          <p:cNvGrpSpPr/>
          <p:nvPr/>
        </p:nvGrpSpPr>
        <p:grpSpPr>
          <a:xfrm>
            <a:off x="1571604" y="4112900"/>
            <a:ext cx="1071570" cy="2077417"/>
            <a:chOff x="217912" y="708642"/>
            <a:chExt cx="1071570" cy="2077417"/>
          </a:xfrm>
        </p:grpSpPr>
        <p:sp>
          <p:nvSpPr>
            <p:cNvPr id="129" name="Rectangle 31"/>
            <p:cNvSpPr>
              <a:spLocks noChangeArrowheads="1"/>
            </p:cNvSpPr>
            <p:nvPr/>
          </p:nvSpPr>
          <p:spPr bwMode="auto">
            <a:xfrm>
              <a:off x="234921" y="719119"/>
              <a:ext cx="1028708" cy="206694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30" name="Rectangle 32"/>
            <p:cNvSpPr>
              <a:spLocks noChangeArrowheads="1"/>
            </p:cNvSpPr>
            <p:nvPr/>
          </p:nvSpPr>
          <p:spPr bwMode="auto">
            <a:xfrm>
              <a:off x="217912" y="708642"/>
              <a:ext cx="1071570" cy="406953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6" name="Groupe 123"/>
          <p:cNvGrpSpPr/>
          <p:nvPr/>
        </p:nvGrpSpPr>
        <p:grpSpPr>
          <a:xfrm>
            <a:off x="234920" y="4132902"/>
            <a:ext cx="1071570" cy="2077417"/>
            <a:chOff x="217912" y="708642"/>
            <a:chExt cx="1071570" cy="2077417"/>
          </a:xfrm>
        </p:grpSpPr>
        <p:sp>
          <p:nvSpPr>
            <p:cNvPr id="125" name="Rectangle 31"/>
            <p:cNvSpPr>
              <a:spLocks noChangeArrowheads="1"/>
            </p:cNvSpPr>
            <p:nvPr/>
          </p:nvSpPr>
          <p:spPr bwMode="auto">
            <a:xfrm>
              <a:off x="234921" y="719119"/>
              <a:ext cx="1028708" cy="206694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26" name="Rectangle 32"/>
            <p:cNvSpPr>
              <a:spLocks noChangeArrowheads="1"/>
            </p:cNvSpPr>
            <p:nvPr/>
          </p:nvSpPr>
          <p:spPr bwMode="auto">
            <a:xfrm>
              <a:off x="217912" y="708642"/>
              <a:ext cx="1071570" cy="406953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71470" y="0"/>
            <a:ext cx="9479482" cy="1071546"/>
          </a:xfrm>
        </p:spPr>
        <p:txBody>
          <a:bodyPr/>
          <a:lstStyle/>
          <a:p>
            <a:r>
              <a:rPr lang="fr-FR" dirty="0" smtClean="0"/>
              <a:t> </a:t>
            </a:r>
            <a:r>
              <a:rPr lang="fr-FR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Pattern </a:t>
            </a:r>
            <a:r>
              <a:rPr lang="fr-FR" kern="1200" dirty="0" err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Inequalities</a:t>
            </a:r>
            <a:r>
              <a:rPr lang="fr-FR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146675" y="5276850"/>
            <a:ext cx="920750" cy="8651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4" name="Text Box 55"/>
          <p:cNvSpPr txBox="1">
            <a:spLocks noChangeArrowheads="1"/>
          </p:cNvSpPr>
          <p:nvPr/>
        </p:nvSpPr>
        <p:spPr bwMode="auto">
          <a:xfrm>
            <a:off x="357158" y="736128"/>
            <a:ext cx="857255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dirty="0">
                <a:solidFill>
                  <a:srgbClr val="FF0000"/>
                </a:solidFill>
                <a:latin typeface="Arial" charset="0"/>
                <a:cs typeface="Arial" charset="0"/>
              </a:rPr>
              <a:t>      </a:t>
            </a:r>
            <a:r>
              <a:rPr lang="fr-FR" sz="2000" b="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1/3</a:t>
            </a:r>
            <a:endParaRPr lang="en-US" sz="2000" b="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92" name="AutoShape 7"/>
          <p:cNvSpPr>
            <a:spLocks noChangeArrowheads="1"/>
          </p:cNvSpPr>
          <p:nvPr/>
        </p:nvSpPr>
        <p:spPr bwMode="auto">
          <a:xfrm>
            <a:off x="633068" y="1571612"/>
            <a:ext cx="8001056" cy="2071702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endParaRPr lang="fr-FR" sz="2800" b="0" i="1" kern="0" dirty="0" smtClean="0">
              <a:solidFill>
                <a:srgbClr val="000000"/>
              </a:solidFill>
              <a:latin typeface="Arial"/>
              <a:sym typeface="Symbol"/>
            </a:endParaRP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endParaRPr lang="fr-FR" sz="2800" b="0" i="1" kern="0" dirty="0" smtClean="0">
              <a:solidFill>
                <a:srgbClr val="000000"/>
              </a:solidFill>
              <a:latin typeface="Arial"/>
              <a:sym typeface="Symbol"/>
            </a:endParaRP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endParaRPr lang="fr-FR" sz="2800" b="0" i="1" kern="0" dirty="0" smtClean="0">
              <a:solidFill>
                <a:srgbClr val="000000"/>
              </a:solidFill>
              <a:latin typeface="Arial"/>
              <a:sym typeface="Symbol"/>
            </a:endParaRP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i="1" kern="0" dirty="0" smtClean="0">
                <a:solidFill>
                  <a:srgbClr val="000000"/>
                </a:solidFill>
                <a:latin typeface="Arial"/>
                <a:sym typeface="Symbol"/>
              </a:rPr>
              <a:t>pattern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: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p 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Mathematica7"/>
              </a:rPr>
              <a:t></a:t>
            </a:r>
            <a:r>
              <a:rPr lang="fr-FR" sz="2800" b="0" kern="0" baseline="-25000" dirty="0" smtClean="0">
                <a:solidFill>
                  <a:srgbClr val="C00000"/>
                </a:solidFill>
                <a:latin typeface="Arial"/>
                <a:sym typeface="Mathematica7"/>
              </a:rPr>
              <a:t>+</a:t>
            </a:r>
            <a:r>
              <a:rPr lang="fr-FR" sz="2800" b="0" kern="0" baseline="52000" dirty="0" smtClean="0">
                <a:solidFill>
                  <a:srgbClr val="C00000"/>
                </a:solidFill>
                <a:latin typeface="Arial"/>
                <a:sym typeface="Mathematica7"/>
              </a:rPr>
              <a:t>d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 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such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that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p</a:t>
            </a:r>
            <a:r>
              <a:rPr lang="fr-FR" sz="28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1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s</a:t>
            </a:r>
            <a:r>
              <a:rPr lang="fr-FR" sz="28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1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+ …  + </a:t>
            </a:r>
            <a:r>
              <a:rPr lang="fr-FR" sz="2800" b="0" kern="0" dirty="0" err="1" smtClean="0">
                <a:solidFill>
                  <a:srgbClr val="C00000"/>
                </a:solidFill>
                <a:latin typeface="Arial"/>
                <a:sym typeface="Symbol"/>
              </a:rPr>
              <a:t>p</a:t>
            </a:r>
            <a:r>
              <a:rPr lang="fr-FR" sz="2800" b="0" kern="0" baseline="-25000" dirty="0" err="1" smtClean="0">
                <a:solidFill>
                  <a:srgbClr val="C00000"/>
                </a:solidFill>
                <a:latin typeface="Arial"/>
                <a:sym typeface="Symbol"/>
              </a:rPr>
              <a:t>d</a:t>
            </a:r>
            <a:r>
              <a:rPr lang="fr-FR" sz="2800" b="0" kern="0" dirty="0" err="1" smtClean="0">
                <a:solidFill>
                  <a:srgbClr val="C00000"/>
                </a:solidFill>
                <a:latin typeface="Arial"/>
                <a:sym typeface="Symbol"/>
              </a:rPr>
              <a:t>s</a:t>
            </a:r>
            <a:r>
              <a:rPr lang="fr-FR" sz="2800" b="0" kern="0" baseline="-25000" dirty="0" err="1" smtClean="0">
                <a:solidFill>
                  <a:srgbClr val="C00000"/>
                </a:solidFill>
                <a:latin typeface="Arial"/>
                <a:sym typeface="Symbol"/>
              </a:rPr>
              <a:t>d</a:t>
            </a:r>
            <a:r>
              <a:rPr lang="fr-FR" sz="28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cs typeface="Arial" charset="0"/>
              </a:rPr>
              <a:t>≤</a:t>
            </a:r>
            <a:r>
              <a:rPr lang="fr-FR" sz="28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 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cs typeface="Arial" charset="0"/>
              </a:rPr>
              <a:t>1</a:t>
            </a: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endParaRPr lang="fr-FR" sz="2800" b="0" kern="0" dirty="0" smtClean="0">
              <a:solidFill>
                <a:srgbClr val="C00000"/>
              </a:solidFill>
              <a:latin typeface="Arial"/>
              <a:cs typeface="Arial" charset="0"/>
            </a:endParaRP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i="1" kern="0" dirty="0" smtClean="0">
                <a:solidFill>
                  <a:srgbClr val="0070C0"/>
                </a:solidFill>
                <a:latin typeface="Arial"/>
                <a:cs typeface="Arial" charset="0"/>
              </a:rPr>
              <a:t>pattern </a:t>
            </a:r>
            <a:r>
              <a:rPr lang="fr-FR" sz="2800" b="0" i="1" kern="0" dirty="0" err="1" smtClean="0">
                <a:solidFill>
                  <a:srgbClr val="0070C0"/>
                </a:solidFill>
                <a:latin typeface="Arial"/>
                <a:cs typeface="Arial" charset="0"/>
              </a:rPr>
              <a:t>inequality</a:t>
            </a:r>
            <a:r>
              <a:rPr lang="fr-FR" sz="2800" b="0" kern="0" dirty="0" smtClean="0">
                <a:solidFill>
                  <a:srgbClr val="0070C0"/>
                </a:solidFill>
                <a:latin typeface="Arial"/>
                <a:cs typeface="Arial" charset="0"/>
              </a:rPr>
              <a:t>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: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cs typeface="Arial" charset="0"/>
              </a:rPr>
              <a:t>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p</a:t>
            </a:r>
            <a:r>
              <a:rPr lang="fr-FR" sz="28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1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x</a:t>
            </a:r>
            <a:r>
              <a:rPr lang="fr-FR" sz="28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1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+ …  + </a:t>
            </a:r>
            <a:r>
              <a:rPr lang="fr-FR" sz="2800" b="0" kern="0" dirty="0" err="1" smtClean="0">
                <a:solidFill>
                  <a:srgbClr val="C00000"/>
                </a:solidFill>
                <a:latin typeface="Arial"/>
                <a:sym typeface="Symbol"/>
              </a:rPr>
              <a:t>p</a:t>
            </a:r>
            <a:r>
              <a:rPr lang="fr-FR" sz="2800" b="0" kern="0" baseline="-25000" dirty="0" err="1" smtClean="0">
                <a:solidFill>
                  <a:srgbClr val="C00000"/>
                </a:solidFill>
                <a:latin typeface="Arial"/>
                <a:sym typeface="Symbol"/>
              </a:rPr>
              <a:t>d</a:t>
            </a:r>
            <a:r>
              <a:rPr lang="fr-FR" sz="2800" b="0" kern="0" dirty="0" err="1" smtClean="0">
                <a:solidFill>
                  <a:srgbClr val="C00000"/>
                </a:solidFill>
                <a:latin typeface="Arial"/>
                <a:sym typeface="Symbol"/>
              </a:rPr>
              <a:t>x</a:t>
            </a:r>
            <a:r>
              <a:rPr lang="fr-FR" sz="2800" b="0" kern="0" baseline="-25000" dirty="0" err="1" smtClean="0">
                <a:solidFill>
                  <a:srgbClr val="C00000"/>
                </a:solidFill>
                <a:latin typeface="Arial"/>
                <a:sym typeface="Symbol"/>
              </a:rPr>
              <a:t>d</a:t>
            </a:r>
            <a:r>
              <a:rPr lang="fr-FR" sz="28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 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cs typeface="Arial" charset="0"/>
              </a:rPr>
              <a:t>≤</a:t>
            </a:r>
            <a:r>
              <a:rPr lang="fr-FR" sz="28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 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cs typeface="Arial" charset="0"/>
              </a:rPr>
              <a:t>1</a:t>
            </a: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endParaRPr lang="fr-FR" sz="800" b="0" kern="0" dirty="0" smtClean="0">
              <a:solidFill>
                <a:srgbClr val="C00000"/>
              </a:solidFill>
              <a:latin typeface="Arial"/>
              <a:cs typeface="Arial" charset="0"/>
            </a:endParaRP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err="1" smtClean="0">
                <a:solidFill>
                  <a:srgbClr val="00B050"/>
                </a:solidFill>
                <a:latin typeface="Arial"/>
              </a:rPr>
              <a:t>modified</a:t>
            </a:r>
            <a:r>
              <a:rPr lang="fr-FR" sz="2800" b="0" kern="0" dirty="0" smtClean="0">
                <a:solidFill>
                  <a:srgbClr val="00B050"/>
                </a:solidFill>
                <a:latin typeface="Arial"/>
              </a:rPr>
              <a:t> </a:t>
            </a:r>
            <a:r>
              <a:rPr lang="fr-FR" sz="2800" b="0" kern="0" dirty="0" err="1" smtClean="0">
                <a:solidFill>
                  <a:srgbClr val="00B050"/>
                </a:solidFill>
                <a:latin typeface="Arial"/>
              </a:rPr>
              <a:t>sizes</a:t>
            </a:r>
            <a:r>
              <a:rPr lang="fr-FR" sz="2800" b="0" kern="0" dirty="0" smtClean="0">
                <a:solidFill>
                  <a:srgbClr val="00B050"/>
                </a:solidFill>
                <a:latin typeface="Arial"/>
              </a:rPr>
              <a:t>: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</a:rPr>
              <a:t>      </a:t>
            </a:r>
            <a:r>
              <a:rPr lang="fr-FR" sz="2800" b="0" kern="0" dirty="0" smtClean="0">
                <a:latin typeface="Arial"/>
              </a:rPr>
              <a:t>x </a:t>
            </a:r>
            <a:r>
              <a:rPr lang="fr-FR" sz="2800" b="0" kern="0" dirty="0" smtClean="0">
                <a:latin typeface="Arial"/>
                <a:sym typeface="Symbol"/>
              </a:rPr>
              <a:t> </a:t>
            </a:r>
            <a:r>
              <a:rPr lang="fr-FR" sz="2800" b="0" kern="0" dirty="0" smtClean="0">
                <a:latin typeface="Arial"/>
                <a:sym typeface="Mathematica7"/>
              </a:rPr>
              <a:t></a:t>
            </a:r>
            <a:r>
              <a:rPr lang="fr-FR" sz="2800" b="0" kern="0" baseline="-25000" dirty="0" smtClean="0">
                <a:latin typeface="Arial"/>
                <a:sym typeface="Mathematica7"/>
              </a:rPr>
              <a:t>+</a:t>
            </a:r>
            <a:r>
              <a:rPr lang="fr-FR" sz="2800" b="0" kern="0" baseline="52000" dirty="0" smtClean="0">
                <a:latin typeface="Arial"/>
                <a:sym typeface="Mathematica7"/>
              </a:rPr>
              <a:t>d</a:t>
            </a:r>
            <a:r>
              <a:rPr lang="fr-FR" sz="2800" b="0" kern="0" dirty="0" smtClean="0">
                <a:latin typeface="Arial"/>
                <a:sym typeface="Symbol"/>
              </a:rPr>
              <a:t>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: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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‘’</a:t>
            </a:r>
            <a:endParaRPr lang="fr-FR" sz="2800" dirty="0" smtClean="0">
              <a:solidFill>
                <a:srgbClr val="00B050"/>
              </a:solidFill>
            </a:endParaRP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endParaRPr lang="fr-FR" sz="2800" b="0" kern="0" dirty="0" smtClean="0">
              <a:solidFill>
                <a:srgbClr val="C00000"/>
              </a:solidFill>
              <a:latin typeface="Arial"/>
              <a:cs typeface="Arial" charset="0"/>
            </a:endParaRP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endParaRPr lang="fr-FR" sz="2800" b="0" kern="0" dirty="0" smtClean="0">
              <a:solidFill>
                <a:srgbClr val="C00000"/>
              </a:solidFill>
              <a:latin typeface="Arial"/>
              <a:cs typeface="Arial" charset="0"/>
            </a:endParaRP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smtClean="0">
                <a:solidFill>
                  <a:srgbClr val="C00000"/>
                </a:solidFill>
                <a:latin typeface="Arial"/>
                <a:cs typeface="Arial" charset="0"/>
              </a:rPr>
              <a:t>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	</a:t>
            </a:r>
            <a:endParaRPr lang="fr-FR" sz="2800" b="0" kern="0" dirty="0" smtClean="0">
              <a:solidFill>
                <a:srgbClr val="0070C0"/>
              </a:solidFill>
              <a:latin typeface="Arial"/>
              <a:cs typeface="Arial" charset="0"/>
            </a:endParaRP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endParaRPr lang="fr-FR" sz="2800" b="0" kern="0" baseline="52000" dirty="0" smtClean="0">
              <a:solidFill>
                <a:srgbClr val="C00000"/>
              </a:solidFill>
              <a:latin typeface="Arial"/>
            </a:endParaRPr>
          </a:p>
        </p:txBody>
      </p:sp>
      <p:grpSp>
        <p:nvGrpSpPr>
          <p:cNvPr id="7" name="Groupe 94"/>
          <p:cNvGrpSpPr/>
          <p:nvPr/>
        </p:nvGrpSpPr>
        <p:grpSpPr>
          <a:xfrm>
            <a:off x="265808" y="4537694"/>
            <a:ext cx="1000132" cy="677108"/>
            <a:chOff x="6929454" y="3779918"/>
            <a:chExt cx="1000132" cy="751615"/>
          </a:xfrm>
        </p:grpSpPr>
        <p:sp>
          <p:nvSpPr>
            <p:cNvPr id="96" name="Rectangle 41"/>
            <p:cNvSpPr>
              <a:spLocks noChangeArrowheads="1"/>
            </p:cNvSpPr>
            <p:nvPr/>
          </p:nvSpPr>
          <p:spPr bwMode="auto">
            <a:xfrm>
              <a:off x="6929454" y="4000504"/>
              <a:ext cx="1000132" cy="500066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97" name="Text Box 55"/>
            <p:cNvSpPr txBox="1">
              <a:spLocks noChangeArrowheads="1"/>
            </p:cNvSpPr>
            <p:nvPr/>
          </p:nvSpPr>
          <p:spPr bwMode="auto">
            <a:xfrm>
              <a:off x="7039672" y="3779918"/>
              <a:ext cx="857255" cy="751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/>
                <a:t>      </a:t>
              </a:r>
              <a:r>
                <a:rPr lang="fr-FR" sz="2000" b="0" dirty="0" smtClean="0">
                  <a:solidFill>
                    <a:schemeClr val="bg1"/>
                  </a:solidFill>
                  <a:latin typeface="+mj-lt"/>
                </a:rPr>
                <a:t>11/40</a:t>
              </a:r>
              <a:endParaRPr lang="en-US" sz="2000" b="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8" name="Groupe 97"/>
          <p:cNvGrpSpPr/>
          <p:nvPr/>
        </p:nvGrpSpPr>
        <p:grpSpPr>
          <a:xfrm>
            <a:off x="265082" y="5234362"/>
            <a:ext cx="1000132" cy="450495"/>
            <a:chOff x="6929454" y="4000504"/>
            <a:chExt cx="1000132" cy="500066"/>
          </a:xfrm>
        </p:grpSpPr>
        <p:sp>
          <p:nvSpPr>
            <p:cNvPr id="99" name="Rectangle 41"/>
            <p:cNvSpPr>
              <a:spLocks noChangeArrowheads="1"/>
            </p:cNvSpPr>
            <p:nvPr/>
          </p:nvSpPr>
          <p:spPr bwMode="auto">
            <a:xfrm>
              <a:off x="6929454" y="4000504"/>
              <a:ext cx="1000132" cy="500066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0" name="Text Box 55"/>
            <p:cNvSpPr txBox="1">
              <a:spLocks noChangeArrowheads="1"/>
            </p:cNvSpPr>
            <p:nvPr/>
          </p:nvSpPr>
          <p:spPr bwMode="auto">
            <a:xfrm>
              <a:off x="6987900" y="4030226"/>
              <a:ext cx="857255" cy="444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/>
                <a:t> </a:t>
              </a:r>
              <a:r>
                <a:rPr lang="fr-FR" sz="2000" b="0" dirty="0" smtClean="0">
                  <a:solidFill>
                    <a:prstClr val="white"/>
                  </a:solidFill>
                  <a:latin typeface="Calibri"/>
                </a:rPr>
                <a:t>11/40</a:t>
              </a:r>
              <a:endParaRPr lang="en-US" sz="2000" b="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9" name="Groupe 100"/>
          <p:cNvGrpSpPr/>
          <p:nvPr/>
        </p:nvGrpSpPr>
        <p:grpSpPr>
          <a:xfrm>
            <a:off x="265082" y="5724905"/>
            <a:ext cx="1000132" cy="450495"/>
            <a:chOff x="6929454" y="4000504"/>
            <a:chExt cx="1000132" cy="500066"/>
          </a:xfrm>
        </p:grpSpPr>
        <p:sp>
          <p:nvSpPr>
            <p:cNvPr id="102" name="Rectangle 41"/>
            <p:cNvSpPr>
              <a:spLocks noChangeArrowheads="1"/>
            </p:cNvSpPr>
            <p:nvPr/>
          </p:nvSpPr>
          <p:spPr bwMode="auto">
            <a:xfrm>
              <a:off x="6929454" y="4000504"/>
              <a:ext cx="1000132" cy="500066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3" name="Text Box 55"/>
            <p:cNvSpPr txBox="1">
              <a:spLocks noChangeArrowheads="1"/>
            </p:cNvSpPr>
            <p:nvPr/>
          </p:nvSpPr>
          <p:spPr bwMode="auto">
            <a:xfrm>
              <a:off x="6987900" y="4022670"/>
              <a:ext cx="857255" cy="444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/>
                <a:t> </a:t>
              </a:r>
              <a:r>
                <a:rPr lang="fr-FR" sz="2000" b="0" dirty="0" smtClean="0">
                  <a:solidFill>
                    <a:prstClr val="white"/>
                  </a:solidFill>
                  <a:latin typeface="Calibri"/>
                </a:rPr>
                <a:t>11/40</a:t>
              </a:r>
              <a:endParaRPr lang="en-US" sz="2000" b="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0" name="Groupe 103"/>
          <p:cNvGrpSpPr/>
          <p:nvPr/>
        </p:nvGrpSpPr>
        <p:grpSpPr>
          <a:xfrm>
            <a:off x="1592242" y="4739607"/>
            <a:ext cx="1000132" cy="450494"/>
            <a:chOff x="6929454" y="4000504"/>
            <a:chExt cx="1000132" cy="500066"/>
          </a:xfrm>
        </p:grpSpPr>
        <p:sp>
          <p:nvSpPr>
            <p:cNvPr id="105" name="Rectangle 41"/>
            <p:cNvSpPr>
              <a:spLocks noChangeArrowheads="1"/>
            </p:cNvSpPr>
            <p:nvPr/>
          </p:nvSpPr>
          <p:spPr bwMode="auto">
            <a:xfrm>
              <a:off x="6929454" y="4000504"/>
              <a:ext cx="1000132" cy="500066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6" name="Text Box 55"/>
            <p:cNvSpPr txBox="1">
              <a:spLocks noChangeArrowheads="1"/>
            </p:cNvSpPr>
            <p:nvPr/>
          </p:nvSpPr>
          <p:spPr bwMode="auto">
            <a:xfrm>
              <a:off x="6999032" y="4019902"/>
              <a:ext cx="857255" cy="444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/>
                <a:t> </a:t>
              </a:r>
              <a:r>
                <a:rPr lang="fr-FR" sz="2000" b="0" dirty="0" smtClean="0">
                  <a:solidFill>
                    <a:prstClr val="white"/>
                  </a:solidFill>
                  <a:latin typeface="Calibri"/>
                </a:rPr>
                <a:t>11/40</a:t>
              </a:r>
              <a:endParaRPr lang="en-US" sz="2000" b="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1" name="Groupe 106"/>
          <p:cNvGrpSpPr/>
          <p:nvPr/>
        </p:nvGrpSpPr>
        <p:grpSpPr>
          <a:xfrm>
            <a:off x="1581356" y="5217235"/>
            <a:ext cx="1000132" cy="450494"/>
            <a:chOff x="6929454" y="4000504"/>
            <a:chExt cx="1000132" cy="500066"/>
          </a:xfrm>
        </p:grpSpPr>
        <p:sp>
          <p:nvSpPr>
            <p:cNvPr id="108" name="Rectangle 41"/>
            <p:cNvSpPr>
              <a:spLocks noChangeArrowheads="1"/>
            </p:cNvSpPr>
            <p:nvPr/>
          </p:nvSpPr>
          <p:spPr bwMode="auto">
            <a:xfrm>
              <a:off x="6929454" y="4000504"/>
              <a:ext cx="1000132" cy="500066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9" name="Text Box 55"/>
            <p:cNvSpPr txBox="1">
              <a:spLocks noChangeArrowheads="1"/>
            </p:cNvSpPr>
            <p:nvPr/>
          </p:nvSpPr>
          <p:spPr bwMode="auto">
            <a:xfrm>
              <a:off x="7019352" y="4014418"/>
              <a:ext cx="857255" cy="444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/>
                <a:t> </a:t>
              </a:r>
              <a:r>
                <a:rPr lang="fr-FR" sz="2000" b="0" dirty="0" smtClean="0">
                  <a:solidFill>
                    <a:prstClr val="white"/>
                  </a:solidFill>
                  <a:latin typeface="Calibri"/>
                </a:rPr>
                <a:t>11/40</a:t>
              </a:r>
              <a:endParaRPr lang="en-US" sz="2000" b="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2" name="Groupe 109"/>
          <p:cNvGrpSpPr/>
          <p:nvPr/>
        </p:nvGrpSpPr>
        <p:grpSpPr>
          <a:xfrm>
            <a:off x="1591516" y="5709593"/>
            <a:ext cx="1000132" cy="450496"/>
            <a:chOff x="6929454" y="4000504"/>
            <a:chExt cx="1000132" cy="500066"/>
          </a:xfrm>
        </p:grpSpPr>
        <p:sp>
          <p:nvSpPr>
            <p:cNvPr id="111" name="Rectangle 41"/>
            <p:cNvSpPr>
              <a:spLocks noChangeArrowheads="1"/>
            </p:cNvSpPr>
            <p:nvPr/>
          </p:nvSpPr>
          <p:spPr bwMode="auto">
            <a:xfrm>
              <a:off x="6929454" y="4000504"/>
              <a:ext cx="1000132" cy="500066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2" name="Text Box 55"/>
            <p:cNvSpPr txBox="1">
              <a:spLocks noChangeArrowheads="1"/>
            </p:cNvSpPr>
            <p:nvPr/>
          </p:nvSpPr>
          <p:spPr bwMode="auto">
            <a:xfrm>
              <a:off x="7016139" y="4004845"/>
              <a:ext cx="857255" cy="444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/>
                <a:t> </a:t>
              </a:r>
              <a:r>
                <a:rPr lang="fr-FR" sz="2000" b="0" dirty="0" smtClean="0">
                  <a:solidFill>
                    <a:prstClr val="white"/>
                  </a:solidFill>
                  <a:latin typeface="Calibri"/>
                </a:rPr>
                <a:t>11/40</a:t>
              </a:r>
              <a:endParaRPr lang="en-US" sz="2000" b="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3" name="Groupe 112"/>
          <p:cNvGrpSpPr/>
          <p:nvPr/>
        </p:nvGrpSpPr>
        <p:grpSpPr>
          <a:xfrm>
            <a:off x="2908606" y="4745464"/>
            <a:ext cx="1000132" cy="450493"/>
            <a:chOff x="6929454" y="4000504"/>
            <a:chExt cx="1000132" cy="500066"/>
          </a:xfrm>
        </p:grpSpPr>
        <p:sp>
          <p:nvSpPr>
            <p:cNvPr id="114" name="Rectangle 41"/>
            <p:cNvSpPr>
              <a:spLocks noChangeArrowheads="1"/>
            </p:cNvSpPr>
            <p:nvPr/>
          </p:nvSpPr>
          <p:spPr bwMode="auto">
            <a:xfrm>
              <a:off x="6929454" y="4000504"/>
              <a:ext cx="1000132" cy="500066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5" name="Text Box 55"/>
            <p:cNvSpPr txBox="1">
              <a:spLocks noChangeArrowheads="1"/>
            </p:cNvSpPr>
            <p:nvPr/>
          </p:nvSpPr>
          <p:spPr bwMode="auto">
            <a:xfrm>
              <a:off x="6978712" y="4018219"/>
              <a:ext cx="857255" cy="444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/>
                <a:t> </a:t>
              </a:r>
              <a:r>
                <a:rPr lang="fr-FR" sz="2000" b="0" dirty="0" smtClean="0">
                  <a:solidFill>
                    <a:prstClr val="white"/>
                  </a:solidFill>
                  <a:latin typeface="Calibri"/>
                </a:rPr>
                <a:t>11/40</a:t>
              </a:r>
              <a:endParaRPr lang="en-US" sz="2000" b="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22" name="ZoneTexte 121"/>
          <p:cNvSpPr txBox="1"/>
          <p:nvPr/>
        </p:nvSpPr>
        <p:spPr>
          <a:xfrm>
            <a:off x="4572000" y="4572008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0" dirty="0" smtClean="0">
                <a:latin typeface="+mj-lt"/>
              </a:rPr>
              <a:t>OPT= 3</a:t>
            </a:r>
            <a:endParaRPr lang="fr-FR" sz="3200" b="0" dirty="0">
              <a:latin typeface="+mj-lt"/>
            </a:endParaRPr>
          </a:p>
        </p:txBody>
      </p:sp>
      <p:sp>
        <p:nvSpPr>
          <p:cNvPr id="123" name="ZoneTexte 122"/>
          <p:cNvSpPr txBox="1"/>
          <p:nvPr/>
        </p:nvSpPr>
        <p:spPr>
          <a:xfrm>
            <a:off x="4520882" y="5334395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0" dirty="0" smtClean="0">
                <a:solidFill>
                  <a:srgbClr val="0070C0"/>
                </a:solidFill>
                <a:latin typeface="+mj-lt"/>
              </a:rPr>
              <a:t>    LIN = 7/3</a:t>
            </a:r>
            <a:endParaRPr lang="fr-FR" sz="3200" b="0" dirty="0">
              <a:solidFill>
                <a:srgbClr val="0070C0"/>
              </a:solidFill>
              <a:latin typeface="+mj-lt"/>
            </a:endParaRPr>
          </a:p>
        </p:txBody>
      </p:sp>
      <p:grpSp>
        <p:nvGrpSpPr>
          <p:cNvPr id="15" name="Groupe 136"/>
          <p:cNvGrpSpPr/>
          <p:nvPr/>
        </p:nvGrpSpPr>
        <p:grpSpPr>
          <a:xfrm>
            <a:off x="2928926" y="5709602"/>
            <a:ext cx="1000132" cy="450497"/>
            <a:chOff x="6929454" y="4000504"/>
            <a:chExt cx="1000132" cy="500066"/>
          </a:xfrm>
        </p:grpSpPr>
        <p:sp>
          <p:nvSpPr>
            <p:cNvPr id="138" name="Rectangle 41"/>
            <p:cNvSpPr>
              <a:spLocks noChangeArrowheads="1"/>
            </p:cNvSpPr>
            <p:nvPr/>
          </p:nvSpPr>
          <p:spPr bwMode="auto">
            <a:xfrm>
              <a:off x="6929454" y="4000504"/>
              <a:ext cx="1000132" cy="500066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39" name="Text Box 55"/>
            <p:cNvSpPr txBox="1">
              <a:spLocks noChangeArrowheads="1"/>
            </p:cNvSpPr>
            <p:nvPr/>
          </p:nvSpPr>
          <p:spPr bwMode="auto">
            <a:xfrm>
              <a:off x="6978712" y="4004838"/>
              <a:ext cx="857255" cy="444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/>
                <a:t> </a:t>
              </a:r>
              <a:r>
                <a:rPr lang="fr-FR" sz="2000" b="0" dirty="0" smtClean="0">
                  <a:solidFill>
                    <a:prstClr val="white"/>
                  </a:solidFill>
                  <a:latin typeface="Calibri"/>
                </a:rPr>
                <a:t>11/40</a:t>
              </a:r>
              <a:endParaRPr lang="en-US" sz="2000" b="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40" name="ZoneTexte 139"/>
          <p:cNvSpPr txBox="1"/>
          <p:nvPr/>
        </p:nvSpPr>
        <p:spPr>
          <a:xfrm>
            <a:off x="4561840" y="5753499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0" dirty="0" smtClean="0">
                <a:solidFill>
                  <a:srgbClr val="0070C0"/>
                </a:solidFill>
                <a:latin typeface="+mj-lt"/>
              </a:rPr>
              <a:t>    </a:t>
            </a:r>
            <a:r>
              <a:rPr lang="fr-FR" sz="3200" b="0" dirty="0" err="1" smtClean="0">
                <a:solidFill>
                  <a:srgbClr val="00B050"/>
                </a:solidFill>
                <a:latin typeface="+mj-lt"/>
              </a:rPr>
              <a:t>modified</a:t>
            </a:r>
            <a:r>
              <a:rPr lang="fr-FR" sz="3200" b="0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fr-FR" sz="3200" b="0" dirty="0" err="1" smtClean="0">
                <a:solidFill>
                  <a:srgbClr val="00B050"/>
                </a:solidFill>
                <a:latin typeface="+mj-lt"/>
              </a:rPr>
              <a:t>sizes</a:t>
            </a:r>
            <a:r>
              <a:rPr lang="fr-FR" sz="3200" b="0" dirty="0" smtClean="0">
                <a:solidFill>
                  <a:srgbClr val="00B050"/>
                </a:solidFill>
                <a:latin typeface="+mj-lt"/>
              </a:rPr>
              <a:t>: 1/3</a:t>
            </a:r>
            <a:endParaRPr lang="fr-FR" sz="3200" b="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238415" y="3244334"/>
            <a:ext cx="6671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0" dirty="0" smtClean="0">
                <a:solidFill>
                  <a:schemeClr val="bg1"/>
                </a:solidFill>
              </a:rPr>
              <a:t>11/40</a:t>
            </a:r>
            <a:endParaRPr lang="fr-FR" dirty="0"/>
          </a:p>
        </p:txBody>
      </p:sp>
      <p:sp>
        <p:nvSpPr>
          <p:cNvPr id="44" name="Rectangle 43"/>
          <p:cNvSpPr/>
          <p:nvPr/>
        </p:nvSpPr>
        <p:spPr>
          <a:xfrm>
            <a:off x="4238415" y="3244334"/>
            <a:ext cx="6671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0" dirty="0" smtClean="0">
                <a:solidFill>
                  <a:schemeClr val="bg1"/>
                </a:solidFill>
              </a:rPr>
              <a:t>11/40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/>
      <p:bldP spid="123" grpId="0"/>
      <p:bldP spid="14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71470" y="-243408"/>
            <a:ext cx="9479482" cy="1071546"/>
          </a:xfrm>
        </p:spPr>
        <p:txBody>
          <a:bodyPr/>
          <a:lstStyle/>
          <a:p>
            <a:r>
              <a:rPr lang="fr-FR" dirty="0" smtClean="0"/>
              <a:t> </a:t>
            </a:r>
            <a:r>
              <a:rPr lang="fr-FR" sz="4000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Pattern </a:t>
            </a:r>
            <a:r>
              <a:rPr lang="fr-FR" sz="4000" kern="1200" dirty="0" err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Inequalities</a:t>
            </a:r>
            <a:r>
              <a:rPr lang="fr-FR" sz="4000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lang="fr-FR" sz="4000" dirty="0">
              <a:solidFill>
                <a:srgbClr val="C00000"/>
              </a:solidFill>
            </a:endParaRPr>
          </a:p>
        </p:txBody>
      </p:sp>
      <p:sp>
        <p:nvSpPr>
          <p:cNvPr id="14" name="Text Box 55"/>
          <p:cNvSpPr txBox="1">
            <a:spLocks noChangeArrowheads="1"/>
          </p:cNvSpPr>
          <p:nvPr/>
        </p:nvSpPr>
        <p:spPr bwMode="auto">
          <a:xfrm>
            <a:off x="357158" y="736128"/>
            <a:ext cx="857255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dirty="0">
                <a:solidFill>
                  <a:srgbClr val="FF0000"/>
                </a:solidFill>
                <a:latin typeface="Arial" charset="0"/>
                <a:cs typeface="Arial" charset="0"/>
              </a:rPr>
              <a:t>      </a:t>
            </a:r>
            <a:r>
              <a:rPr lang="fr-FR" sz="2000" b="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1/3</a:t>
            </a:r>
            <a:endParaRPr lang="en-US" sz="2000" b="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92" name="AutoShape 7"/>
          <p:cNvSpPr>
            <a:spLocks noChangeArrowheads="1"/>
          </p:cNvSpPr>
          <p:nvPr/>
        </p:nvSpPr>
        <p:spPr bwMode="auto">
          <a:xfrm>
            <a:off x="633068" y="1052736"/>
            <a:ext cx="7827364" cy="1368152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endParaRPr lang="fr-FR" sz="2800" b="0" i="1" kern="0" dirty="0" smtClean="0">
              <a:solidFill>
                <a:srgbClr val="000000"/>
              </a:solidFill>
              <a:latin typeface="Arial"/>
              <a:sym typeface="Symbol"/>
            </a:endParaRP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endParaRPr lang="fr-FR" sz="2800" b="0" i="1" kern="0" dirty="0" smtClean="0">
              <a:solidFill>
                <a:srgbClr val="000000"/>
              </a:solidFill>
              <a:latin typeface="Arial"/>
              <a:sym typeface="Symbol"/>
            </a:endParaRP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b="0" i="1" kern="0" dirty="0" smtClean="0">
                <a:solidFill>
                  <a:srgbClr val="000000"/>
                </a:solidFill>
                <a:latin typeface="Arial"/>
                <a:sym typeface="Symbol"/>
              </a:rPr>
              <a:t>pattern</a:t>
            </a:r>
            <a:r>
              <a:rPr lang="fr-FR" sz="2400" b="0" kern="0" dirty="0" smtClean="0">
                <a:solidFill>
                  <a:srgbClr val="000000"/>
                </a:solidFill>
                <a:latin typeface="Arial"/>
                <a:sym typeface="Symbol"/>
              </a:rPr>
              <a:t> : 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  <a:sym typeface="Symbol"/>
              </a:rPr>
              <a:t>p  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  <a:sym typeface="Mathematica7"/>
              </a:rPr>
              <a:t></a:t>
            </a:r>
            <a:r>
              <a:rPr lang="fr-FR" sz="2400" b="0" kern="0" baseline="-25000" dirty="0" smtClean="0">
                <a:solidFill>
                  <a:srgbClr val="C00000"/>
                </a:solidFill>
                <a:latin typeface="Arial"/>
                <a:sym typeface="Mathematica7"/>
              </a:rPr>
              <a:t>+</a:t>
            </a:r>
            <a:r>
              <a:rPr lang="fr-FR" sz="2400" b="0" kern="0" baseline="52000" dirty="0" smtClean="0">
                <a:solidFill>
                  <a:srgbClr val="C00000"/>
                </a:solidFill>
                <a:latin typeface="Arial"/>
                <a:sym typeface="Mathematica7"/>
              </a:rPr>
              <a:t>d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  <a:sym typeface="Symbol"/>
              </a:rPr>
              <a:t>  </a:t>
            </a:r>
            <a:r>
              <a:rPr lang="fr-FR" sz="24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such</a:t>
            </a:r>
            <a:r>
              <a:rPr lang="fr-FR" sz="2400" b="0" kern="0" dirty="0" smtClean="0">
                <a:solidFill>
                  <a:srgbClr val="000000"/>
                </a:solidFill>
                <a:latin typeface="Arial"/>
                <a:sym typeface="Symbol"/>
              </a:rPr>
              <a:t> </a:t>
            </a:r>
            <a:r>
              <a:rPr lang="fr-FR" sz="24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that</a:t>
            </a:r>
            <a:r>
              <a:rPr lang="fr-FR" sz="2400" b="0" kern="0" dirty="0" smtClean="0">
                <a:solidFill>
                  <a:srgbClr val="000000"/>
                </a:solidFill>
                <a:latin typeface="Arial"/>
                <a:sym typeface="Symbol"/>
              </a:rPr>
              <a:t> 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  <a:sym typeface="Symbol"/>
              </a:rPr>
              <a:t>p</a:t>
            </a:r>
            <a:r>
              <a:rPr lang="fr-FR" sz="24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1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  <a:sym typeface="Symbol"/>
              </a:rPr>
              <a:t>s</a:t>
            </a:r>
            <a:r>
              <a:rPr lang="fr-FR" sz="24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1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  <a:sym typeface="Symbol"/>
              </a:rPr>
              <a:t>+ …  + </a:t>
            </a:r>
            <a:r>
              <a:rPr lang="fr-FR" sz="2400" b="0" kern="0" dirty="0" err="1" smtClean="0">
                <a:solidFill>
                  <a:srgbClr val="C00000"/>
                </a:solidFill>
                <a:latin typeface="Arial"/>
                <a:sym typeface="Symbol"/>
              </a:rPr>
              <a:t>p</a:t>
            </a:r>
            <a:r>
              <a:rPr lang="fr-FR" sz="2400" b="0" kern="0" baseline="-25000" dirty="0" err="1" smtClean="0">
                <a:solidFill>
                  <a:srgbClr val="C00000"/>
                </a:solidFill>
                <a:latin typeface="Arial"/>
                <a:sym typeface="Symbol"/>
              </a:rPr>
              <a:t>d</a:t>
            </a:r>
            <a:r>
              <a:rPr lang="fr-FR" sz="2400" b="0" kern="0" dirty="0" err="1" smtClean="0">
                <a:solidFill>
                  <a:srgbClr val="C00000"/>
                </a:solidFill>
                <a:latin typeface="Arial"/>
                <a:sym typeface="Symbol"/>
              </a:rPr>
              <a:t>s</a:t>
            </a:r>
            <a:r>
              <a:rPr lang="fr-FR" sz="2400" b="0" kern="0" baseline="-25000" dirty="0" err="1" smtClean="0">
                <a:solidFill>
                  <a:srgbClr val="C00000"/>
                </a:solidFill>
                <a:latin typeface="Arial"/>
                <a:sym typeface="Symbol"/>
              </a:rPr>
              <a:t>d</a:t>
            </a:r>
            <a:r>
              <a:rPr lang="fr-FR" sz="24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 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  <a:cs typeface="Arial" charset="0"/>
              </a:rPr>
              <a:t>≤</a:t>
            </a:r>
            <a:r>
              <a:rPr lang="fr-FR" sz="24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  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  <a:cs typeface="Arial" charset="0"/>
              </a:rPr>
              <a:t>1</a:t>
            </a: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b="0" i="1" kern="0" dirty="0" smtClean="0">
                <a:solidFill>
                  <a:srgbClr val="0070C0"/>
                </a:solidFill>
                <a:latin typeface="Arial"/>
                <a:cs typeface="Arial" charset="0"/>
              </a:rPr>
              <a:t>pattern </a:t>
            </a:r>
            <a:r>
              <a:rPr lang="fr-FR" sz="2400" b="0" i="1" kern="0" dirty="0" err="1" smtClean="0">
                <a:solidFill>
                  <a:srgbClr val="0070C0"/>
                </a:solidFill>
                <a:latin typeface="Arial"/>
                <a:cs typeface="Arial" charset="0"/>
              </a:rPr>
              <a:t>inequality</a:t>
            </a:r>
            <a:r>
              <a:rPr lang="fr-FR" sz="2400" b="0" kern="0" dirty="0" smtClean="0">
                <a:solidFill>
                  <a:srgbClr val="0070C0"/>
                </a:solidFill>
                <a:latin typeface="Arial"/>
                <a:cs typeface="Arial" charset="0"/>
              </a:rPr>
              <a:t> </a:t>
            </a:r>
            <a:r>
              <a:rPr lang="fr-FR" sz="2400" b="0" kern="0" dirty="0" smtClean="0">
                <a:solidFill>
                  <a:srgbClr val="000000"/>
                </a:solidFill>
                <a:latin typeface="Arial"/>
                <a:sym typeface="Symbol"/>
              </a:rPr>
              <a:t>: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  <a:cs typeface="Arial" charset="0"/>
              </a:rPr>
              <a:t> 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  <a:sym typeface="Symbol"/>
              </a:rPr>
              <a:t>p</a:t>
            </a:r>
            <a:r>
              <a:rPr lang="fr-FR" sz="24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1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  <a:sym typeface="Symbol"/>
              </a:rPr>
              <a:t>x</a:t>
            </a:r>
            <a:r>
              <a:rPr lang="fr-FR" sz="24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1 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  <a:sym typeface="Symbol"/>
              </a:rPr>
              <a:t>+ …  + </a:t>
            </a:r>
            <a:r>
              <a:rPr lang="fr-FR" sz="2400" b="0" kern="0" dirty="0" err="1" smtClean="0">
                <a:solidFill>
                  <a:srgbClr val="C00000"/>
                </a:solidFill>
                <a:latin typeface="Arial"/>
                <a:sym typeface="Symbol"/>
              </a:rPr>
              <a:t>p</a:t>
            </a:r>
            <a:r>
              <a:rPr lang="fr-FR" sz="2400" b="0" kern="0" baseline="-25000" dirty="0" err="1" smtClean="0">
                <a:solidFill>
                  <a:srgbClr val="C00000"/>
                </a:solidFill>
                <a:latin typeface="Arial"/>
                <a:sym typeface="Symbol"/>
              </a:rPr>
              <a:t>d</a:t>
            </a:r>
            <a:r>
              <a:rPr lang="fr-FR" sz="2400" b="0" kern="0" dirty="0" err="1" smtClean="0">
                <a:solidFill>
                  <a:srgbClr val="C00000"/>
                </a:solidFill>
                <a:latin typeface="Arial"/>
                <a:sym typeface="Symbol"/>
              </a:rPr>
              <a:t>x</a:t>
            </a:r>
            <a:r>
              <a:rPr lang="fr-FR" sz="2400" b="0" kern="0" baseline="-25000" dirty="0" err="1" smtClean="0">
                <a:solidFill>
                  <a:srgbClr val="C00000"/>
                </a:solidFill>
                <a:latin typeface="Arial"/>
                <a:sym typeface="Symbol"/>
              </a:rPr>
              <a:t>d</a:t>
            </a:r>
            <a:r>
              <a:rPr lang="fr-FR" sz="24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  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  <a:cs typeface="Arial" charset="0"/>
              </a:rPr>
              <a:t>≤</a:t>
            </a:r>
            <a:r>
              <a:rPr lang="fr-FR" sz="24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  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  <a:cs typeface="Arial" charset="0"/>
              </a:rPr>
              <a:t>1</a:t>
            </a: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b="0" kern="0" dirty="0" err="1" smtClean="0">
                <a:solidFill>
                  <a:srgbClr val="00B050"/>
                </a:solidFill>
                <a:latin typeface="Arial"/>
              </a:rPr>
              <a:t>modified</a:t>
            </a:r>
            <a:r>
              <a:rPr lang="fr-FR" sz="2400" b="0" kern="0" dirty="0" smtClean="0">
                <a:solidFill>
                  <a:srgbClr val="00B050"/>
                </a:solidFill>
                <a:latin typeface="Arial"/>
              </a:rPr>
              <a:t> </a:t>
            </a:r>
            <a:r>
              <a:rPr lang="fr-FR" sz="2400" b="0" kern="0" dirty="0" err="1" smtClean="0">
                <a:solidFill>
                  <a:srgbClr val="00B050"/>
                </a:solidFill>
                <a:latin typeface="Arial"/>
              </a:rPr>
              <a:t>sizes</a:t>
            </a:r>
            <a:r>
              <a:rPr lang="fr-FR" sz="2400" b="0" kern="0" dirty="0" smtClean="0">
                <a:solidFill>
                  <a:srgbClr val="00B050"/>
                </a:solidFill>
                <a:latin typeface="Arial"/>
              </a:rPr>
              <a:t>      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</a:rPr>
              <a:t>: </a:t>
            </a:r>
            <a:r>
              <a:rPr lang="fr-FR" sz="2400" b="0" kern="0" dirty="0" smtClean="0">
                <a:latin typeface="Arial"/>
              </a:rPr>
              <a:t>x </a:t>
            </a:r>
            <a:r>
              <a:rPr lang="fr-FR" sz="2400" b="0" kern="0" dirty="0" smtClean="0">
                <a:latin typeface="Arial"/>
                <a:sym typeface="Symbol"/>
              </a:rPr>
              <a:t> </a:t>
            </a:r>
            <a:r>
              <a:rPr lang="fr-FR" sz="2400" b="0" kern="0" dirty="0" smtClean="0">
                <a:latin typeface="Arial"/>
                <a:sym typeface="Mathematica7"/>
              </a:rPr>
              <a:t></a:t>
            </a:r>
            <a:r>
              <a:rPr lang="fr-FR" sz="2400" b="0" kern="0" baseline="-25000" dirty="0" smtClean="0">
                <a:latin typeface="Arial"/>
                <a:sym typeface="Mathematica7"/>
              </a:rPr>
              <a:t>+</a:t>
            </a:r>
            <a:r>
              <a:rPr lang="fr-FR" sz="2400" b="0" kern="0" baseline="52000" dirty="0" smtClean="0">
                <a:latin typeface="Arial"/>
                <a:sym typeface="Mathematica7"/>
              </a:rPr>
              <a:t>d</a:t>
            </a:r>
            <a:r>
              <a:rPr lang="fr-FR" sz="2400" b="0" kern="0" dirty="0" smtClean="0">
                <a:latin typeface="Arial"/>
                <a:sym typeface="Symbol"/>
              </a:rPr>
              <a:t> </a:t>
            </a:r>
            <a:r>
              <a:rPr lang="fr-FR" sz="2400" b="0" kern="0" dirty="0" smtClean="0">
                <a:solidFill>
                  <a:srgbClr val="000000"/>
                </a:solidFill>
                <a:latin typeface="Arial"/>
              </a:rPr>
              <a:t>: </a:t>
            </a:r>
            <a:r>
              <a:rPr lang="fr-FR" sz="2400" b="0" kern="0" dirty="0" smtClean="0">
                <a:solidFill>
                  <a:srgbClr val="000000"/>
                </a:solidFill>
                <a:latin typeface="Arial"/>
                <a:sym typeface="Symbol"/>
              </a:rPr>
              <a:t></a:t>
            </a:r>
            <a:r>
              <a:rPr lang="fr-FR" sz="2400" b="0" kern="0" dirty="0" smtClean="0">
                <a:solidFill>
                  <a:srgbClr val="000000"/>
                </a:solidFill>
                <a:latin typeface="Arial"/>
              </a:rPr>
              <a:t> ‘’ </a:t>
            </a:r>
            <a:r>
              <a:rPr lang="fr-FR" sz="2400" b="0" kern="0" dirty="0" smtClean="0">
                <a:solidFill>
                  <a:srgbClr val="00B050"/>
                </a:solidFill>
                <a:latin typeface="Arial"/>
              </a:rPr>
              <a:t> </a:t>
            </a:r>
            <a:endParaRPr lang="fr-FR" sz="2800" b="0" kern="0" dirty="0" smtClean="0">
              <a:solidFill>
                <a:srgbClr val="C00000"/>
              </a:solidFill>
              <a:latin typeface="Arial"/>
              <a:cs typeface="Arial" charset="0"/>
            </a:endParaRP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smtClean="0">
                <a:solidFill>
                  <a:srgbClr val="C00000"/>
                </a:solidFill>
                <a:latin typeface="Arial"/>
                <a:cs typeface="Arial" charset="0"/>
              </a:rPr>
              <a:t>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	</a:t>
            </a:r>
            <a:endParaRPr lang="fr-FR" sz="2800" b="0" kern="0" dirty="0" smtClean="0">
              <a:solidFill>
                <a:srgbClr val="0070C0"/>
              </a:solidFill>
              <a:latin typeface="Arial"/>
              <a:cs typeface="Arial" charset="0"/>
            </a:endParaRP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endParaRPr lang="fr-FR" sz="2800" b="0" kern="0" baseline="52000" dirty="0" smtClean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42" name="AutoShape 7"/>
          <p:cNvSpPr>
            <a:spLocks noChangeArrowheads="1"/>
          </p:cNvSpPr>
          <p:nvPr/>
        </p:nvSpPr>
        <p:spPr bwMode="auto">
          <a:xfrm>
            <a:off x="390788" y="3501008"/>
            <a:ext cx="8429684" cy="2143140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2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3200" kern="0" dirty="0" smtClean="0">
                <a:solidFill>
                  <a:srgbClr val="000000"/>
                </a:solidFill>
                <a:latin typeface="Arial"/>
              </a:rPr>
              <a:t>Px</a:t>
            </a:r>
            <a:r>
              <a:rPr lang="fr-FR" sz="10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3200" kern="0" dirty="0">
                <a:solidFill>
                  <a:srgbClr val="000000"/>
                </a:solidFill>
                <a:latin typeface="Arial"/>
                <a:cs typeface="Arial" charset="0"/>
              </a:rPr>
              <a:t>≤</a:t>
            </a:r>
            <a:r>
              <a:rPr lang="fr-FR" sz="1000" kern="0" dirty="0">
                <a:solidFill>
                  <a:srgbClr val="000000"/>
                </a:solidFill>
                <a:latin typeface="Arial"/>
                <a:cs typeface="Arial" charset="0"/>
              </a:rPr>
              <a:t> 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1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    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(P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 </a:t>
            </a:r>
            <a:r>
              <a:rPr lang="fr-FR" sz="2800" b="0" kern="0" dirty="0" smtClean="0">
                <a:latin typeface="Arial"/>
                <a:sym typeface="Symbol"/>
              </a:rPr>
              <a:t>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Mathematica7"/>
              </a:rPr>
              <a:t></a:t>
            </a:r>
            <a:r>
              <a:rPr lang="fr-FR" sz="2800" b="0" kern="0" baseline="-25000" dirty="0" smtClean="0">
                <a:solidFill>
                  <a:srgbClr val="C00000"/>
                </a:solidFill>
                <a:latin typeface="Arial"/>
                <a:sym typeface="Mathematica7"/>
              </a:rPr>
              <a:t>+</a:t>
            </a:r>
            <a:r>
              <a:rPr lang="fr-FR" sz="2800" b="0" kern="0" baseline="52000" dirty="0" err="1" smtClean="0">
                <a:solidFill>
                  <a:srgbClr val="C00000"/>
                </a:solidFill>
                <a:latin typeface="Arial"/>
                <a:sym typeface="Mathematica7"/>
              </a:rPr>
              <a:t>big</a:t>
            </a:r>
            <a:r>
              <a:rPr lang="fr-FR" sz="2800" b="0" kern="0" baseline="52000" dirty="0" smtClean="0">
                <a:solidFill>
                  <a:srgbClr val="C00000"/>
                </a:solidFill>
                <a:latin typeface="Arial"/>
                <a:sym typeface="Mathematica7"/>
              </a:rPr>
              <a:t> x d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)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kumimoji="0" lang="fr-FR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</a:t>
            </a:r>
            <a:r>
              <a:rPr lang="fr-FR" sz="2800" kern="0" dirty="0" smtClean="0">
                <a:solidFill>
                  <a:srgbClr val="000000"/>
                </a:solidFill>
                <a:latin typeface="Arial"/>
              </a:rPr>
              <a:t>x </a:t>
            </a:r>
            <a:r>
              <a:rPr lang="fr-FR" sz="3200" kern="0" dirty="0">
                <a:solidFill>
                  <a:srgbClr val="000000"/>
                </a:solidFill>
                <a:latin typeface="Arial"/>
                <a:sym typeface="Symbol" pitchFamily="18" charset="2"/>
              </a:rPr>
              <a:t> 0</a:t>
            </a:r>
            <a:endParaRPr kumimoji="0" lang="fr-FR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kumimoji="0" lang="fr-FR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max  </a:t>
            </a:r>
            <a:r>
              <a:rPr kumimoji="0" lang="fr-FR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</a:t>
            </a:r>
            <a:r>
              <a:rPr kumimoji="0" lang="fr-FR" sz="3200" b="0" i="0" u="none" strike="noStrike" kern="0" cap="none" spc="0" normalizeH="0" baseline="3000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</a:t>
            </a:r>
            <a:r>
              <a:rPr kumimoji="0" lang="fr-FR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fr-FR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</a:t>
            </a:r>
            <a:r>
              <a:rPr kumimoji="0" lang="fr-FR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b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  <a:sym typeface="Symbol"/>
              </a:rPr>
              <a:t> </a:t>
            </a:r>
            <a:r>
              <a:rPr lang="fr-FR" sz="3200" b="0" kern="0" dirty="0" smtClean="0">
                <a:latin typeface="Arial"/>
                <a:sym typeface="Symbol"/>
              </a:rPr>
              <a:t> 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  <a:sym typeface="Mathematica7"/>
              </a:rPr>
              <a:t></a:t>
            </a:r>
            <a:r>
              <a:rPr lang="fr-FR" sz="3200" b="0" kern="0" baseline="-25000" dirty="0" smtClean="0">
                <a:solidFill>
                  <a:srgbClr val="C00000"/>
                </a:solidFill>
                <a:latin typeface="Arial"/>
                <a:sym typeface="Mathematica7"/>
              </a:rPr>
              <a:t>+</a:t>
            </a:r>
            <a:r>
              <a:rPr lang="fr-FR" sz="3200" b="0" kern="0" baseline="52000" dirty="0" smtClean="0">
                <a:solidFill>
                  <a:srgbClr val="C00000"/>
                </a:solidFill>
                <a:latin typeface="Arial"/>
                <a:sym typeface="Mathematica7"/>
              </a:rPr>
              <a:t>d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  <a:sym typeface="Symbol"/>
              </a:rPr>
              <a:t> </a:t>
            </a:r>
            <a:r>
              <a:rPr lang="fr-FR" sz="3200" b="0" kern="0" dirty="0" smtClean="0">
                <a:latin typeface="Arial"/>
                <a:sym typeface="Symbol"/>
              </a:rPr>
              <a:t>)</a:t>
            </a:r>
            <a:endParaRPr kumimoji="0" lang="fr-FR" sz="3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    </a:t>
            </a:r>
            <a:r>
              <a:rPr lang="fr-FR" sz="3200" kern="0" dirty="0" err="1" smtClean="0">
                <a:solidFill>
                  <a:srgbClr val="000000"/>
                </a:solidFill>
                <a:latin typeface="Arial"/>
              </a:rPr>
              <a:t>yP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3200" kern="0" dirty="0">
                <a:solidFill>
                  <a:srgbClr val="000000"/>
                </a:solidFill>
                <a:latin typeface="Arial"/>
                <a:sym typeface="Symbol" pitchFamily="18" charset="2"/>
              </a:rPr>
              <a:t></a:t>
            </a:r>
            <a:r>
              <a:rPr lang="fr-FR" sz="32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</a:rPr>
              <a:t>b </a:t>
            </a:r>
            <a:endParaRPr lang="en-GB" sz="3200" kern="0" dirty="0" smtClean="0">
              <a:solidFill>
                <a:srgbClr val="000000"/>
              </a:solidFill>
              <a:latin typeface="Arial"/>
              <a:sym typeface="Symbol" pitchFamily="18" charset="2"/>
            </a:endParaRPr>
          </a:p>
          <a:p>
            <a:pPr marL="342900" lvl="0" indent="-342900" algn="l">
              <a:lnSpc>
                <a:spcPct val="90000"/>
              </a:lnSpc>
              <a:spcBef>
                <a:spcPct val="20000"/>
              </a:spcBef>
            </a:pPr>
            <a:r>
              <a:rPr kumimoji="0" lang="fr-FR" sz="32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</a:rPr>
              <a:t>y </a:t>
            </a:r>
            <a:r>
              <a:rPr lang="fr-FR" sz="3200" kern="0" dirty="0">
                <a:solidFill>
                  <a:srgbClr val="000000"/>
                </a:solidFill>
                <a:latin typeface="Arial"/>
                <a:sym typeface="Symbol" pitchFamily="18" charset="2"/>
              </a:rPr>
              <a:t> 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0</a:t>
            </a:r>
            <a:endParaRPr lang="fr-FR" sz="3200" kern="0" dirty="0" smtClean="0">
              <a:solidFill>
                <a:srgbClr val="FF0000"/>
              </a:solidFill>
              <a:latin typeface="Arial"/>
              <a:sym typeface="Symbol" pitchFamily="18" charset="2"/>
            </a:endParaRPr>
          </a:p>
          <a:p>
            <a:pPr marL="342900" lvl="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3200" b="0" kern="0" dirty="0" smtClean="0">
                <a:solidFill>
                  <a:srgbClr val="C00000"/>
                </a:solidFill>
                <a:latin typeface="Arial"/>
                <a:sym typeface="Symbol" pitchFamily="18" charset="2"/>
              </a:rPr>
              <a:t>=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</a:rPr>
              <a:t>   min y</a:t>
            </a:r>
            <a:r>
              <a:rPr kumimoji="0" lang="fr-FR" sz="32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</a:rPr>
              <a:t>1</a:t>
            </a:r>
            <a:endParaRPr lang="fr-FR" sz="3200" b="0" kern="0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539552" y="2833772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800" b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Gilmore</a:t>
            </a:r>
            <a:r>
              <a:rPr lang="fr-FR" sz="28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fr-FR" sz="2800" b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Gomory</a:t>
            </a:r>
            <a:r>
              <a:rPr lang="fr-FR" sz="28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LP of all « pattern </a:t>
            </a:r>
            <a:r>
              <a:rPr lang="fr-FR" sz="2800" b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inequalities</a:t>
            </a:r>
            <a:r>
              <a:rPr lang="fr-FR" sz="28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 » : </a:t>
            </a:r>
            <a:endParaRPr lang="fr-FR" sz="2800" b="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5168584" y="6146140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8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Bin </a:t>
            </a:r>
            <a:r>
              <a:rPr lang="fr-FR" sz="2800" b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packing</a:t>
            </a:r>
            <a:r>
              <a:rPr lang="fr-FR" sz="28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fr-FR" sz="2800" b="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6165304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4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Max of total </a:t>
            </a:r>
            <a:r>
              <a:rPr lang="fr-FR" sz="2400" b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modified</a:t>
            </a:r>
            <a:r>
              <a:rPr lang="fr-FR" sz="24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size </a:t>
            </a:r>
            <a:endParaRPr lang="fr-FR" sz="2400" b="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42" grpId="0" animBg="1"/>
      <p:bldP spid="44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dirty="0" err="1" smtClean="0"/>
              <a:t>Marcotte’s</a:t>
            </a:r>
            <a:r>
              <a:rPr lang="fr-FR" sz="4000" dirty="0" smtClean="0"/>
              <a:t> </a:t>
            </a:r>
            <a:r>
              <a:rPr lang="fr-FR" sz="4000" dirty="0" err="1" smtClean="0"/>
              <a:t>example</a:t>
            </a:r>
            <a:r>
              <a:rPr lang="fr-FR" sz="4000" dirty="0" smtClean="0"/>
              <a:t> (1985) </a:t>
            </a:r>
            <a:endParaRPr lang="en-US" sz="40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4704"/>
            <a:ext cx="8915400" cy="60198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fr-FR" dirty="0" smtClean="0">
                <a:solidFill>
                  <a:schemeClr val="tx2"/>
                </a:solidFill>
              </a:rPr>
              <a:t>d=3</a:t>
            </a:r>
            <a:endParaRPr lang="fr-FR" dirty="0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fr-FR" dirty="0" smtClean="0">
                <a:solidFill>
                  <a:schemeClr val="tx2"/>
                </a:solidFill>
              </a:rPr>
              <a:t>s=(1/2, 1/3, 1/5)      b=(</a:t>
            </a:r>
            <a:r>
              <a:rPr lang="fr-FR" dirty="0">
                <a:solidFill>
                  <a:schemeClr val="tx2"/>
                </a:solidFill>
              </a:rPr>
              <a:t>1, 2, 4)</a:t>
            </a:r>
          </a:p>
          <a:p>
            <a:pPr>
              <a:buFontTx/>
              <a:buNone/>
            </a:pPr>
            <a:r>
              <a:rPr lang="fr-FR" dirty="0" smtClean="0"/>
              <a:t>                                           b</a:t>
            </a:r>
            <a:endParaRPr lang="fr-FR" dirty="0"/>
          </a:p>
          <a:p>
            <a:pPr>
              <a:buFontTx/>
              <a:buNone/>
            </a:pPr>
            <a:r>
              <a:rPr lang="fr-FR" dirty="0"/>
              <a:t>   </a:t>
            </a:r>
            <a:r>
              <a:rPr lang="fr-FR" dirty="0" smtClean="0"/>
              <a:t>		2  </a:t>
            </a:r>
            <a:r>
              <a:rPr lang="fr-FR" dirty="0"/>
              <a:t>0  0  1  1  0         </a:t>
            </a:r>
            <a:r>
              <a:rPr lang="fr-FR" dirty="0" smtClean="0"/>
              <a:t>1</a:t>
            </a:r>
          </a:p>
          <a:p>
            <a:pPr>
              <a:buFontTx/>
              <a:buNone/>
            </a:pPr>
            <a:r>
              <a:rPr lang="fr-FR" dirty="0" smtClean="0"/>
              <a:t>P=  	0  3  0  1  0  2         2</a:t>
            </a:r>
          </a:p>
          <a:p>
            <a:pPr>
              <a:buFontTx/>
              <a:buNone/>
            </a:pPr>
            <a:r>
              <a:rPr lang="fr-FR" dirty="0" smtClean="0"/>
              <a:t>   		0  </a:t>
            </a:r>
            <a:r>
              <a:rPr lang="fr-FR" dirty="0"/>
              <a:t>0  5  0  2  1         4</a:t>
            </a:r>
          </a:p>
          <a:p>
            <a:pPr>
              <a:buFontTx/>
              <a:buNone/>
            </a:pPr>
            <a:endParaRPr lang="fr-FR" sz="1200" dirty="0"/>
          </a:p>
          <a:p>
            <a:pPr>
              <a:buFontTx/>
              <a:buNone/>
            </a:pPr>
            <a:r>
              <a:rPr lang="fr-FR" dirty="0" smtClean="0"/>
              <a:t>SIZE </a:t>
            </a:r>
            <a:r>
              <a:rPr lang="fr-FR" dirty="0"/>
              <a:t>=  </a:t>
            </a:r>
            <a:r>
              <a:rPr lang="fr-FR" dirty="0" smtClean="0"/>
              <a:t>59/30      </a:t>
            </a:r>
            <a:r>
              <a:rPr lang="fr-FR" dirty="0" smtClean="0">
                <a:solidFill>
                  <a:srgbClr val="C00000"/>
                </a:solidFill>
              </a:rPr>
              <a:t>LIN = </a:t>
            </a:r>
            <a:r>
              <a:rPr lang="fr-FR" dirty="0" smtClean="0"/>
              <a:t>½ + 2/3 + 4/5 = 59/30</a:t>
            </a:r>
          </a:p>
          <a:p>
            <a:pPr>
              <a:buFontTx/>
              <a:buNone/>
            </a:pPr>
            <a:r>
              <a:rPr lang="fr-FR" dirty="0" smtClean="0"/>
              <a:t>                             </a:t>
            </a:r>
            <a:r>
              <a:rPr lang="fr-FR" dirty="0" smtClean="0">
                <a:solidFill>
                  <a:srgbClr val="C00000"/>
                </a:solidFill>
              </a:rPr>
              <a:t>OPT= 2 or 3 ? </a:t>
            </a:r>
          </a:p>
          <a:p>
            <a:pPr>
              <a:buFontTx/>
              <a:buNone/>
            </a:pPr>
            <a:endParaRPr lang="fr-FR" sz="1000" dirty="0" smtClean="0"/>
          </a:p>
          <a:p>
            <a:pPr>
              <a:buFontTx/>
              <a:buNone/>
            </a:pPr>
            <a:r>
              <a:rPr lang="fr-FR" dirty="0" smtClean="0">
                <a:solidFill>
                  <a:schemeClr val="tx2"/>
                </a:solidFill>
              </a:rPr>
              <a:t>For </a:t>
            </a:r>
            <a:r>
              <a:rPr lang="fr-FR" dirty="0" err="1" smtClean="0">
                <a:solidFill>
                  <a:schemeClr val="tx2"/>
                </a:solidFill>
              </a:rPr>
              <a:t>squeezing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err="1" smtClean="0">
                <a:solidFill>
                  <a:schemeClr val="tx2"/>
                </a:solidFill>
              </a:rPr>
              <a:t>into</a:t>
            </a:r>
            <a:r>
              <a:rPr lang="fr-FR" dirty="0" smtClean="0">
                <a:solidFill>
                  <a:schemeClr val="tx2"/>
                </a:solidFill>
              </a:rPr>
              <a:t> 2 </a:t>
            </a:r>
            <a:r>
              <a:rPr lang="fr-FR" dirty="0" err="1" smtClean="0">
                <a:solidFill>
                  <a:schemeClr val="tx2"/>
                </a:solidFill>
              </a:rPr>
              <a:t>bins</a:t>
            </a:r>
            <a:r>
              <a:rPr lang="fr-FR" dirty="0" smtClean="0">
                <a:solidFill>
                  <a:schemeClr val="tx2"/>
                </a:solidFill>
              </a:rPr>
              <a:t>, </a:t>
            </a:r>
            <a:r>
              <a:rPr lang="fr-FR" dirty="0" err="1" smtClean="0">
                <a:solidFill>
                  <a:schemeClr val="tx2"/>
                </a:solidFill>
              </a:rPr>
              <a:t>we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err="1" smtClean="0">
                <a:solidFill>
                  <a:schemeClr val="tx2"/>
                </a:solidFill>
              </a:rPr>
              <a:t>can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err="1" smtClean="0">
                <a:solidFill>
                  <a:schemeClr val="tx2"/>
                </a:solidFill>
              </a:rPr>
              <a:t>spoil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err="1" smtClean="0">
                <a:solidFill>
                  <a:schemeClr val="tx2"/>
                </a:solidFill>
              </a:rPr>
              <a:t>only</a:t>
            </a:r>
            <a:r>
              <a:rPr lang="fr-FR" dirty="0" smtClean="0">
                <a:solidFill>
                  <a:schemeClr val="tx2"/>
                </a:solidFill>
              </a:rPr>
              <a:t> 1/30, but</a:t>
            </a:r>
          </a:p>
          <a:p>
            <a:pPr>
              <a:buFontTx/>
              <a:buNone/>
            </a:pPr>
            <a:r>
              <a:rPr lang="fr-FR" dirty="0" smtClean="0">
                <a:solidFill>
                  <a:schemeClr val="tx2"/>
                </a:solidFill>
              </a:rPr>
              <a:t> hard to </a:t>
            </a:r>
            <a:r>
              <a:rPr lang="fr-FR" dirty="0" err="1" smtClean="0">
                <a:solidFill>
                  <a:schemeClr val="tx2"/>
                </a:solidFill>
              </a:rPr>
              <a:t>write</a:t>
            </a:r>
            <a:r>
              <a:rPr lang="fr-FR" dirty="0" smtClean="0">
                <a:solidFill>
                  <a:schemeClr val="tx2"/>
                </a:solidFill>
              </a:rPr>
              <a:t>    29/30 = 15/30 x + 10/30 y + 6/30 z</a:t>
            </a:r>
          </a:p>
          <a:p>
            <a:pPr>
              <a:buFontTx/>
              <a:buNone/>
            </a:pPr>
            <a:r>
              <a:rPr lang="fr-FR" dirty="0" err="1" smtClean="0">
                <a:solidFill>
                  <a:schemeClr val="tx2"/>
                </a:solidFill>
              </a:rPr>
              <a:t>With</a:t>
            </a:r>
            <a:r>
              <a:rPr lang="fr-FR" dirty="0" smtClean="0">
                <a:solidFill>
                  <a:schemeClr val="tx2"/>
                </a:solidFill>
              </a:rPr>
              <a:t>  </a:t>
            </a:r>
            <a:r>
              <a:rPr lang="fr-FR" dirty="0" smtClean="0">
                <a:solidFill>
                  <a:srgbClr val="C00000"/>
                </a:solidFill>
              </a:rPr>
              <a:t>x, y, z </a:t>
            </a:r>
            <a:r>
              <a:rPr lang="fr-FR" dirty="0" err="1" smtClean="0">
                <a:solidFill>
                  <a:srgbClr val="C00000"/>
                </a:solidFill>
              </a:rPr>
              <a:t>integers</a:t>
            </a:r>
            <a:r>
              <a:rPr lang="fr-FR" dirty="0" smtClean="0">
                <a:solidFill>
                  <a:srgbClr val="C00000"/>
                </a:solidFill>
              </a:rPr>
              <a:t> .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648200" y="2971800"/>
            <a:ext cx="4495800" cy="1905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707904" y="4437112"/>
            <a:ext cx="1152128" cy="576064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fr-FR" sz="3600" b="0" kern="0" dirty="0" smtClean="0">
                <a:solidFill>
                  <a:srgbClr val="C00000"/>
                </a:solidFill>
                <a:latin typeface="Arial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-243408"/>
            <a:ext cx="9036496" cy="1080120"/>
          </a:xfrm>
        </p:spPr>
        <p:txBody>
          <a:bodyPr>
            <a:normAutofit/>
          </a:bodyPr>
          <a:lstStyle/>
          <a:p>
            <a:r>
              <a:rPr lang="fr-FR" sz="4000" dirty="0" smtClean="0"/>
              <a:t>d=2 : McCormick, </a:t>
            </a:r>
            <a:r>
              <a:rPr lang="fr-FR" sz="4000" dirty="0" err="1" smtClean="0"/>
              <a:t>Smallwood</a:t>
            </a:r>
            <a:r>
              <a:rPr lang="fr-FR" sz="4000" dirty="0" smtClean="0"/>
              <a:t>, </a:t>
            </a:r>
            <a:r>
              <a:rPr lang="fr-FR" sz="4000" dirty="0" err="1" smtClean="0"/>
              <a:t>Spieksma</a:t>
            </a:r>
            <a:endParaRPr lang="fr-FR" sz="4000" dirty="0"/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714316" y="692696"/>
            <a:ext cx="8429684" cy="2143140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2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P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 </a:t>
            </a:r>
            <a:r>
              <a:rPr lang="fr-FR" sz="2800" b="0" kern="0" dirty="0" smtClean="0">
                <a:latin typeface="Arial"/>
                <a:sym typeface="Symbol"/>
              </a:rPr>
              <a:t>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Mathematica7"/>
              </a:rPr>
              <a:t></a:t>
            </a:r>
            <a:r>
              <a:rPr lang="fr-FR" sz="2800" b="0" kern="0" baseline="-25000" dirty="0" smtClean="0">
                <a:solidFill>
                  <a:srgbClr val="C00000"/>
                </a:solidFill>
                <a:latin typeface="Arial"/>
                <a:sym typeface="Mathematica7"/>
              </a:rPr>
              <a:t>+</a:t>
            </a:r>
            <a:r>
              <a:rPr lang="fr-FR" sz="2800" b="0" kern="0" baseline="52000" dirty="0" err="1" smtClean="0">
                <a:solidFill>
                  <a:srgbClr val="C00000"/>
                </a:solidFill>
                <a:latin typeface="Arial"/>
                <a:sym typeface="Mathematica7"/>
              </a:rPr>
              <a:t>big</a:t>
            </a:r>
            <a:r>
              <a:rPr lang="fr-FR" sz="2800" b="0" kern="0" baseline="52000" dirty="0" smtClean="0">
                <a:solidFill>
                  <a:srgbClr val="C00000"/>
                </a:solidFill>
                <a:latin typeface="Arial"/>
                <a:sym typeface="Mathematica7"/>
              </a:rPr>
              <a:t> x 2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Mathematica7"/>
              </a:rPr>
              <a:t>  :</a:t>
            </a:r>
            <a:endParaRPr lang="fr-FR" sz="2800" b="0" kern="0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 b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  <a:sym typeface="Symbol"/>
              </a:rPr>
              <a:t> </a:t>
            </a:r>
            <a:r>
              <a:rPr lang="fr-FR" sz="3200" b="0" kern="0" dirty="0" smtClean="0">
                <a:latin typeface="Arial"/>
                <a:sym typeface="Symbol"/>
              </a:rPr>
              <a:t> 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  <a:sym typeface="Mathematica7"/>
              </a:rPr>
              <a:t></a:t>
            </a:r>
            <a:r>
              <a:rPr lang="fr-FR" sz="3200" b="0" kern="0" baseline="-25000" dirty="0" smtClean="0">
                <a:solidFill>
                  <a:srgbClr val="C00000"/>
                </a:solidFill>
                <a:latin typeface="Arial"/>
                <a:sym typeface="Mathematica7"/>
              </a:rPr>
              <a:t>+</a:t>
            </a:r>
            <a:r>
              <a:rPr lang="fr-FR" sz="3200" b="0" kern="0" baseline="52000" dirty="0" smtClean="0">
                <a:solidFill>
                  <a:srgbClr val="C00000"/>
                </a:solidFill>
                <a:latin typeface="Arial"/>
                <a:sym typeface="Mathematica7"/>
              </a:rPr>
              <a:t>2</a:t>
            </a:r>
            <a:endParaRPr lang="fr-FR" sz="3200" b="0" kern="0" dirty="0" smtClean="0">
              <a:latin typeface="Arial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kumimoji="0" lang="fr-FR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3200" kern="0" dirty="0" err="1" smtClean="0">
                <a:solidFill>
                  <a:srgbClr val="000000"/>
                </a:solidFill>
                <a:latin typeface="Arial"/>
              </a:rPr>
              <a:t>yP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=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</a:rPr>
              <a:t> b </a:t>
            </a:r>
            <a:endParaRPr lang="en-GB" sz="3200" kern="0" dirty="0" smtClean="0">
              <a:solidFill>
                <a:srgbClr val="000000"/>
              </a:solidFill>
              <a:latin typeface="Arial"/>
              <a:sym typeface="Symbol" pitchFamily="18" charset="2"/>
            </a:endParaRPr>
          </a:p>
          <a:p>
            <a:pPr marL="342900" lvl="0" indent="-342900" algn="l">
              <a:lnSpc>
                <a:spcPct val="90000"/>
              </a:lnSpc>
              <a:spcBef>
                <a:spcPct val="20000"/>
              </a:spcBef>
            </a:pPr>
            <a:r>
              <a:rPr kumimoji="0" lang="fr-FR" sz="32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</a:rPr>
              <a:t>y </a:t>
            </a:r>
            <a:r>
              <a:rPr lang="fr-FR" sz="3200" kern="0" dirty="0">
                <a:solidFill>
                  <a:srgbClr val="000000"/>
                </a:solidFill>
                <a:latin typeface="Arial"/>
                <a:sym typeface="Symbol" pitchFamily="18" charset="2"/>
              </a:rPr>
              <a:t> 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0</a:t>
            </a:r>
            <a:endParaRPr lang="fr-FR" sz="3200" kern="0" dirty="0" smtClean="0">
              <a:solidFill>
                <a:srgbClr val="FF0000"/>
              </a:solidFill>
              <a:latin typeface="Arial"/>
              <a:sym typeface="Symbol" pitchFamily="18" charset="2"/>
            </a:endParaRPr>
          </a:p>
          <a:p>
            <a:pPr marL="342900" lvl="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3200" b="0" kern="0" dirty="0" smtClean="0">
                <a:solidFill>
                  <a:srgbClr val="C00000"/>
                </a:solidFill>
                <a:latin typeface="Arial"/>
              </a:rPr>
              <a:t>min y</a:t>
            </a:r>
            <a:r>
              <a:rPr kumimoji="0" lang="fr-FR" sz="32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</a:rPr>
              <a:t>1</a:t>
            </a:r>
            <a:endParaRPr lang="fr-FR" sz="3200" b="0" kern="0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323528" y="2852936"/>
            <a:ext cx="7488832" cy="720080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endParaRPr lang="fr-FR" sz="2800" b="0" i="1" kern="0" dirty="0" smtClean="0">
              <a:solidFill>
                <a:srgbClr val="000000"/>
              </a:solidFill>
              <a:latin typeface="Arial"/>
              <a:sym typeface="Symbol"/>
            </a:endParaRP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endParaRPr lang="fr-FR" sz="2800" b="0" i="1" kern="0" dirty="0" smtClean="0">
              <a:solidFill>
                <a:srgbClr val="000000"/>
              </a:solidFill>
              <a:latin typeface="Arial"/>
              <a:sym typeface="Symbol"/>
            </a:endParaRP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i="1" kern="0" dirty="0" smtClean="0">
                <a:solidFill>
                  <a:srgbClr val="000000"/>
                </a:solidFill>
                <a:latin typeface="Arial"/>
                <a:sym typeface="Symbol"/>
              </a:rPr>
              <a:t>pattern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: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p 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Mathematica7"/>
              </a:rPr>
              <a:t></a:t>
            </a:r>
            <a:r>
              <a:rPr lang="fr-FR" sz="2800" b="0" kern="0" baseline="-25000" dirty="0" smtClean="0">
                <a:solidFill>
                  <a:srgbClr val="C00000"/>
                </a:solidFill>
                <a:latin typeface="Arial"/>
                <a:sym typeface="Mathematica7"/>
              </a:rPr>
              <a:t>+</a:t>
            </a:r>
            <a:r>
              <a:rPr lang="fr-FR" sz="2800" b="0" kern="0" baseline="52000" dirty="0" smtClean="0">
                <a:solidFill>
                  <a:srgbClr val="C00000"/>
                </a:solidFill>
                <a:latin typeface="Arial"/>
                <a:sym typeface="Mathematica7"/>
              </a:rPr>
              <a:t>d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 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such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that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p</a:t>
            </a:r>
            <a:r>
              <a:rPr lang="fr-FR" sz="28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1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s</a:t>
            </a:r>
            <a:r>
              <a:rPr lang="fr-FR" sz="28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1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+ …  + </a:t>
            </a:r>
            <a:r>
              <a:rPr lang="fr-FR" sz="2800" b="0" kern="0" dirty="0" err="1" smtClean="0">
                <a:solidFill>
                  <a:srgbClr val="C00000"/>
                </a:solidFill>
                <a:latin typeface="Arial"/>
                <a:sym typeface="Symbol"/>
              </a:rPr>
              <a:t>p</a:t>
            </a:r>
            <a:r>
              <a:rPr lang="fr-FR" sz="2800" b="0" kern="0" baseline="-25000" dirty="0" err="1" smtClean="0">
                <a:solidFill>
                  <a:srgbClr val="C00000"/>
                </a:solidFill>
                <a:latin typeface="Arial"/>
                <a:sym typeface="Symbol"/>
              </a:rPr>
              <a:t>d</a:t>
            </a:r>
            <a:r>
              <a:rPr lang="fr-FR" sz="2800" b="0" kern="0" dirty="0" err="1" smtClean="0">
                <a:solidFill>
                  <a:srgbClr val="C00000"/>
                </a:solidFill>
                <a:latin typeface="Arial"/>
                <a:sym typeface="Symbol"/>
              </a:rPr>
              <a:t>s</a:t>
            </a:r>
            <a:r>
              <a:rPr lang="fr-FR" sz="2800" b="0" kern="0" baseline="-25000" dirty="0" err="1" smtClean="0">
                <a:solidFill>
                  <a:srgbClr val="C00000"/>
                </a:solidFill>
                <a:latin typeface="Arial"/>
                <a:sym typeface="Symbol"/>
              </a:rPr>
              <a:t>d</a:t>
            </a:r>
            <a:r>
              <a:rPr lang="fr-FR" sz="28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cs typeface="Arial" charset="0"/>
              </a:rPr>
              <a:t>≤</a:t>
            </a:r>
            <a:r>
              <a:rPr lang="fr-FR" sz="28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 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cs typeface="Arial" charset="0"/>
              </a:rPr>
              <a:t>1</a:t>
            </a: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	</a:t>
            </a:r>
            <a:endParaRPr lang="fr-FR" sz="2800" b="0" kern="0" dirty="0" smtClean="0">
              <a:solidFill>
                <a:srgbClr val="0070C0"/>
              </a:solidFill>
              <a:latin typeface="Arial"/>
              <a:cs typeface="Arial" charset="0"/>
            </a:endParaRP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endParaRPr lang="fr-FR" sz="2800" b="0" kern="0" baseline="52000" dirty="0" smtClean="0">
              <a:solidFill>
                <a:srgbClr val="C00000"/>
              </a:solidFill>
              <a:latin typeface="Arial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323528" y="3573016"/>
            <a:ext cx="4247584" cy="3212976"/>
            <a:chOff x="611560" y="1196752"/>
            <a:chExt cx="4319592" cy="3456384"/>
          </a:xfrm>
        </p:grpSpPr>
        <p:sp>
          <p:nvSpPr>
            <p:cNvPr id="7" name="Rectangle 6"/>
            <p:cNvSpPr/>
            <p:nvPr/>
          </p:nvSpPr>
          <p:spPr>
            <a:xfrm>
              <a:off x="611560" y="1196752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043608" y="1196752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475656" y="1196752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07704" y="1196752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339752" y="1196752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771800" y="1196752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02960" y="1196752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635008" y="1196752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067056" y="1196752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499104" y="1196752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1560" y="1628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43608" y="1628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475656" y="1628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907704" y="1628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339752" y="1628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771800" y="1628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202960" y="1628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635008" y="1628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067056" y="1628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499104" y="1628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11560" y="2060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043608" y="2060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75656" y="2060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907704" y="2060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339752" y="2060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771800" y="2060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202960" y="2060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635008" y="2060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067056" y="2060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499104" y="2060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11560" y="2492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043608" y="2492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475656" y="2492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907704" y="2492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339752" y="2492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771800" y="2492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202960" y="2492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635008" y="2492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67056" y="2492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499104" y="2492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11560" y="2924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43608" y="2924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475656" y="2924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907704" y="2924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339752" y="2924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771800" y="2924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202960" y="2924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635008" y="2924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067056" y="2924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499104" y="2924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11560" y="3357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043608" y="3357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475656" y="3357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907704" y="3357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339752" y="3357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771800" y="3357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202960" y="3357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635008" y="3357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067056" y="3357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499104" y="3357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11560" y="3789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043608" y="3789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475656" y="3789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907704" y="3789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339752" y="3789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771800" y="3789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202960" y="3789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635008" y="3789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067056" y="3789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499104" y="3789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11560" y="4221136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043608" y="4221136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475656" y="4221136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907704" y="4221136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339752" y="4221136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771800" y="4221136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202960" y="4221136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635008" y="4221136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067056" y="4221136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4499104" y="4221136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7" name="ZoneTexte 86"/>
          <p:cNvSpPr txBox="1"/>
          <p:nvPr/>
        </p:nvSpPr>
        <p:spPr>
          <a:xfrm>
            <a:off x="0" y="6453336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0" dirty="0" smtClean="0">
                <a:latin typeface="+mn-lt"/>
              </a:rPr>
              <a:t>0</a:t>
            </a:r>
            <a:endParaRPr lang="fr-FR" sz="3200" b="0" dirty="0">
              <a:latin typeface="+mn-lt"/>
            </a:endParaRPr>
          </a:p>
        </p:txBody>
      </p:sp>
      <p:cxnSp>
        <p:nvCxnSpPr>
          <p:cNvPr id="91" name="Connecteur droit 90"/>
          <p:cNvCxnSpPr>
            <a:stCxn id="7" idx="1"/>
          </p:cNvCxnSpPr>
          <p:nvPr/>
        </p:nvCxnSpPr>
        <p:spPr>
          <a:xfrm rot="10800000" flipH="1" flipV="1">
            <a:off x="323528" y="3773804"/>
            <a:ext cx="1800200" cy="1523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2061880" y="3767832"/>
            <a:ext cx="1008112" cy="4320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103"/>
          <p:cNvCxnSpPr/>
          <p:nvPr/>
        </p:nvCxnSpPr>
        <p:spPr>
          <a:xfrm rot="16200000" flipH="1">
            <a:off x="3023828" y="4257092"/>
            <a:ext cx="1224136" cy="11521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111"/>
          <p:cNvCxnSpPr/>
          <p:nvPr/>
        </p:nvCxnSpPr>
        <p:spPr>
          <a:xfrm rot="16200000" flipH="1">
            <a:off x="3959931" y="5697251"/>
            <a:ext cx="720083" cy="2160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114"/>
          <p:cNvCxnSpPr/>
          <p:nvPr/>
        </p:nvCxnSpPr>
        <p:spPr>
          <a:xfrm rot="5400000">
            <a:off x="4126259" y="6439642"/>
            <a:ext cx="60345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val 92"/>
          <p:cNvSpPr>
            <a:spLocks noChangeArrowheads="1"/>
          </p:cNvSpPr>
          <p:nvPr/>
        </p:nvSpPr>
        <p:spPr bwMode="auto">
          <a:xfrm>
            <a:off x="2822600" y="4329112"/>
            <a:ext cx="108000" cy="108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2" name="Oval 92"/>
          <p:cNvSpPr>
            <a:spLocks noChangeArrowheads="1"/>
          </p:cNvSpPr>
          <p:nvPr/>
        </p:nvSpPr>
        <p:spPr bwMode="auto">
          <a:xfrm>
            <a:off x="3239864" y="4709472"/>
            <a:ext cx="108000" cy="108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3" name="Oval 92"/>
          <p:cNvSpPr>
            <a:spLocks noChangeArrowheads="1"/>
          </p:cNvSpPr>
          <p:nvPr/>
        </p:nvSpPr>
        <p:spPr bwMode="auto">
          <a:xfrm>
            <a:off x="2823488" y="4714984"/>
            <a:ext cx="108000" cy="108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4" name="Rectangle 33"/>
          <p:cNvSpPr txBox="1">
            <a:spLocks noChangeArrowheads="1"/>
          </p:cNvSpPr>
          <p:nvPr/>
        </p:nvSpPr>
        <p:spPr>
          <a:xfrm>
            <a:off x="4824536" y="3573016"/>
            <a:ext cx="4499992" cy="345638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fr-F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Thm</a:t>
            </a:r>
            <a:r>
              <a:rPr lang="fr-FR" sz="3200" dirty="0" smtClean="0">
                <a:latin typeface="+mn-lt"/>
              </a:rPr>
              <a:t>: </a:t>
            </a:r>
            <a:r>
              <a:rPr lang="fr-FR" sz="3200" b="0" dirty="0" smtClean="0">
                <a:latin typeface="+mn-lt"/>
              </a:rPr>
              <a:t>{(p,1): p</a:t>
            </a:r>
            <a:r>
              <a:rPr lang="fr-FR" sz="3200" b="0" kern="0" dirty="0" smtClean="0">
                <a:latin typeface="+mn-lt"/>
                <a:sym typeface="Symbol"/>
              </a:rPr>
              <a:t>  P}</a:t>
            </a:r>
            <a:r>
              <a:rPr lang="fr-FR" sz="3200" b="0" dirty="0" smtClean="0">
                <a:latin typeface="+mn-lt"/>
              </a:rPr>
              <a:t> </a:t>
            </a:r>
            <a:r>
              <a:rPr lang="fr-FR" sz="3200" b="0" dirty="0" err="1" smtClean="0">
                <a:latin typeface="+mn-lt"/>
              </a:rPr>
              <a:t>is</a:t>
            </a:r>
            <a:r>
              <a:rPr lang="fr-FR" sz="3200" b="0" dirty="0" smtClean="0">
                <a:latin typeface="+mn-lt"/>
              </a:rPr>
              <a:t> a </a:t>
            </a:r>
            <a:r>
              <a:rPr lang="fr-FR" sz="3200" b="0" dirty="0" err="1" smtClean="0">
                <a:latin typeface="+mn-lt"/>
              </a:rPr>
              <a:t>Hb</a:t>
            </a:r>
            <a:endParaRPr lang="fr-FR" sz="3200" b="0" dirty="0" smtClean="0">
              <a:latin typeface="+mn-lt"/>
            </a:endParaRP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1200" b="0" dirty="0" smtClean="0">
              <a:latin typeface="+mn-lt"/>
            </a:endParaRPr>
          </a:p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3200" dirty="0" smtClean="0">
                <a:solidFill>
                  <a:prstClr val="black"/>
                </a:solidFill>
                <a:latin typeface="Calibri"/>
              </a:rPr>
              <a:t>Proof:   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Any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 3  lin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indep</a:t>
            </a:r>
            <a:endParaRPr lang="fr-FR" sz="3200" b="0" dirty="0" smtClean="0">
              <a:solidFill>
                <a:prstClr val="black"/>
              </a:solidFill>
              <a:latin typeface="Calibri"/>
            </a:endParaRPr>
          </a:p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fr-FR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forming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 </a:t>
            </a:r>
            <a:r>
              <a:rPr kumimoji="0" lang="fr-FR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lifted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sym typeface="Symbol"/>
              </a:rPr>
              <a:t> simplex</a:t>
            </a:r>
          </a:p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3200" b="0" dirty="0" err="1" smtClean="0">
                <a:solidFill>
                  <a:srgbClr val="C00000"/>
                </a:solidFill>
                <a:latin typeface="Calibri"/>
                <a:sym typeface="Symbol"/>
              </a:rPr>
              <a:t>is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  <a:sym typeface="Symbol"/>
              </a:rPr>
              <a:t> a </a:t>
            </a:r>
            <a:r>
              <a:rPr lang="fr-FR" sz="3200" b="0" dirty="0" err="1" smtClean="0">
                <a:solidFill>
                  <a:srgbClr val="C00000"/>
                </a:solidFill>
                <a:latin typeface="Calibri"/>
                <a:sym typeface="Symbol"/>
              </a:rPr>
              <a:t>Hb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  <a:sym typeface="Symbol"/>
              </a:rPr>
              <a:t> 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sym typeface="Symbol"/>
              </a:rPr>
              <a:t>(i.e.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  <a:sym typeface="Symbol"/>
              </a:rPr>
              <a:t>is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sym typeface="Symbol"/>
              </a:rPr>
              <a:t>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  <a:sym typeface="Symbol"/>
              </a:rPr>
              <a:t>unimodular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sym typeface="Symbol"/>
              </a:rPr>
              <a:t>).</a:t>
            </a:r>
          </a:p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1200" b="0" dirty="0" smtClean="0">
                <a:solidFill>
                  <a:prstClr val="black"/>
                </a:solidFill>
                <a:latin typeface="Calibri"/>
                <a:sym typeface="Symbol"/>
              </a:rPr>
              <a:t>                                                   </a:t>
            </a:r>
          </a:p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3200" dirty="0" smtClean="0">
                <a:solidFill>
                  <a:srgbClr val="C00000"/>
                </a:solidFill>
                <a:latin typeface="Calibri"/>
              </a:rPr>
              <a:t>Cor:  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</a:rPr>
              <a:t>P  </a:t>
            </a:r>
            <a:r>
              <a:rPr lang="fr-FR" sz="3200" b="0" dirty="0" err="1" smtClean="0">
                <a:solidFill>
                  <a:srgbClr val="C00000"/>
                </a:solidFill>
                <a:latin typeface="Calibri"/>
              </a:rPr>
              <a:t>is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</a:rPr>
              <a:t>  ID ; </a:t>
            </a:r>
            <a:r>
              <a:rPr lang="fr-FR" sz="3200" b="0" dirty="0" err="1" smtClean="0">
                <a:solidFill>
                  <a:srgbClr val="C00000"/>
                </a:solidFill>
                <a:latin typeface="Calibri"/>
              </a:rPr>
              <a:t>pol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</a:rPr>
              <a:t>. </a:t>
            </a:r>
            <a:r>
              <a:rPr lang="fr-FR" sz="3200" b="0" dirty="0" err="1" smtClean="0">
                <a:solidFill>
                  <a:srgbClr val="C00000"/>
                </a:solidFill>
                <a:latin typeface="Calibri"/>
              </a:rPr>
              <a:t>alg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</a:rPr>
              <a:t>. </a:t>
            </a:r>
            <a:endParaRPr lang="fr-FR" sz="3200" b="0" dirty="0" smtClean="0">
              <a:solidFill>
                <a:prstClr val="black"/>
              </a:solidFill>
              <a:latin typeface="Calibri"/>
              <a:sym typeface="Symbol"/>
            </a:endParaRPr>
          </a:p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21" grpId="0" animBg="1"/>
      <p:bldP spid="122" grpId="0" animBg="1"/>
      <p:bldP spid="123" grpId="0" animBg="1"/>
      <p:bldP spid="12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42908" y="-315416"/>
            <a:ext cx="9286908" cy="1071546"/>
          </a:xfrm>
        </p:spPr>
        <p:txBody>
          <a:bodyPr>
            <a:normAutofit/>
          </a:bodyPr>
          <a:lstStyle/>
          <a:p>
            <a:r>
              <a:rPr lang="fr-FR" sz="4000" dirty="0" smtClean="0"/>
              <a:t>Stable sets   I  : </a:t>
            </a:r>
            <a:r>
              <a:rPr lang="fr-FR" sz="4000" dirty="0" err="1" smtClean="0"/>
              <a:t>matchings</a:t>
            </a:r>
            <a:endParaRPr lang="fr-FR" sz="4000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764704"/>
            <a:ext cx="92525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200" b="0" dirty="0" smtClean="0">
                <a:solidFill>
                  <a:schemeClr val="tx2"/>
                </a:solidFill>
                <a:latin typeface="+mj-lt"/>
                <a:sym typeface="Symbol"/>
              </a:rPr>
              <a:t>M (G)</a:t>
            </a:r>
            <a:r>
              <a:rPr lang="fr-FR" sz="3200" b="0" dirty="0" smtClean="0">
                <a:latin typeface="+mj-lt"/>
                <a:sym typeface="Symbol"/>
              </a:rPr>
              <a:t>:=</a:t>
            </a:r>
            <a:r>
              <a:rPr lang="fr-FR" sz="3200" b="0" dirty="0" err="1" smtClean="0">
                <a:latin typeface="+mj-lt"/>
                <a:sym typeface="Symbol"/>
              </a:rPr>
              <a:t>conv</a:t>
            </a:r>
            <a:r>
              <a:rPr lang="fr-FR" sz="3200" b="0" dirty="0" smtClean="0">
                <a:latin typeface="+mj-lt"/>
                <a:sym typeface="Symbol"/>
              </a:rPr>
              <a:t>(</a:t>
            </a:r>
            <a:r>
              <a:rPr lang="fr-FR" sz="3200" b="0" dirty="0" err="1" smtClean="0">
                <a:latin typeface="+mj-lt"/>
                <a:sym typeface="Symbol"/>
              </a:rPr>
              <a:t>matchings</a:t>
            </a:r>
            <a:r>
              <a:rPr lang="fr-FR" sz="3200" b="0" dirty="0" smtClean="0">
                <a:latin typeface="+mj-lt"/>
                <a:sym typeface="Symbol"/>
              </a:rPr>
              <a:t> of G) </a:t>
            </a:r>
            <a:r>
              <a:rPr lang="fr-FR" sz="3200" b="0" dirty="0" smtClean="0">
                <a:solidFill>
                  <a:schemeClr val="tx2"/>
                </a:solidFill>
                <a:latin typeface="+mj-lt"/>
                <a:sym typeface="Symbol"/>
              </a:rPr>
              <a:t>PM(G)</a:t>
            </a:r>
            <a:r>
              <a:rPr lang="fr-FR" sz="3200" b="0" dirty="0" smtClean="0">
                <a:latin typeface="+mj-lt"/>
                <a:sym typeface="Symbol"/>
              </a:rPr>
              <a:t>:=</a:t>
            </a:r>
            <a:r>
              <a:rPr lang="fr-FR" sz="3200" b="0" dirty="0" err="1" smtClean="0">
                <a:latin typeface="+mj-lt"/>
                <a:sym typeface="Symbol"/>
              </a:rPr>
              <a:t>conv</a:t>
            </a:r>
            <a:r>
              <a:rPr lang="fr-FR" sz="3200" b="0" dirty="0" smtClean="0">
                <a:latin typeface="+mj-lt"/>
                <a:sym typeface="Symbol"/>
              </a:rPr>
              <a:t> (</a:t>
            </a:r>
            <a:r>
              <a:rPr lang="fr-FR" sz="3200" b="0" dirty="0" err="1" smtClean="0">
                <a:latin typeface="+mj-lt"/>
                <a:sym typeface="Symbol"/>
              </a:rPr>
              <a:t>perfect</a:t>
            </a:r>
            <a:r>
              <a:rPr lang="fr-FR" sz="3200" b="0" dirty="0" smtClean="0">
                <a:latin typeface="+mj-lt"/>
                <a:sym typeface="Symbol"/>
              </a:rPr>
              <a:t> m.)</a:t>
            </a:r>
            <a:endParaRPr lang="fr-FR" sz="800" b="0" dirty="0" smtClean="0">
              <a:latin typeface="+mj-lt"/>
              <a:sym typeface="Symbol"/>
            </a:endParaRPr>
          </a:p>
          <a:p>
            <a:pPr algn="l"/>
            <a:endParaRPr lang="fr-FR" sz="800" b="0" dirty="0" smtClean="0">
              <a:latin typeface="+mj-lt"/>
              <a:sym typeface="Symbol"/>
            </a:endParaRPr>
          </a:p>
          <a:p>
            <a:pPr algn="l"/>
            <a:endParaRPr lang="fr-FR" sz="800" b="0" dirty="0" smtClean="0">
              <a:latin typeface="+mj-lt"/>
              <a:sym typeface="Symbol"/>
            </a:endParaRPr>
          </a:p>
          <a:p>
            <a:pPr algn="l"/>
            <a:endParaRPr lang="fr-FR" sz="800" b="0" dirty="0" smtClean="0">
              <a:latin typeface="+mj-lt"/>
              <a:sym typeface="Symbol"/>
            </a:endParaRPr>
          </a:p>
          <a:p>
            <a:pPr algn="l"/>
            <a:endParaRPr lang="fr-FR" sz="800" b="0" dirty="0" smtClean="0">
              <a:latin typeface="+mj-lt"/>
              <a:sym typeface="Symbol"/>
            </a:endParaRPr>
          </a:p>
          <a:p>
            <a:pPr algn="l"/>
            <a:r>
              <a:rPr lang="fr-FR" sz="3200" dirty="0" err="1" smtClean="0">
                <a:latin typeface="+mj-lt"/>
                <a:sym typeface="Symbol"/>
              </a:rPr>
              <a:t>Thm</a:t>
            </a:r>
            <a:r>
              <a:rPr lang="fr-FR" sz="3200" b="0" dirty="0" smtClean="0">
                <a:latin typeface="+mj-lt"/>
                <a:sym typeface="Symbol"/>
              </a:rPr>
              <a:t> (</a:t>
            </a:r>
            <a:r>
              <a:rPr lang="fr-FR" sz="3200" b="0" dirty="0" err="1" smtClean="0">
                <a:latin typeface="+mj-lt"/>
                <a:sym typeface="Symbol"/>
              </a:rPr>
              <a:t>König</a:t>
            </a:r>
            <a:r>
              <a:rPr lang="fr-FR" sz="3200" b="0" dirty="0" smtClean="0">
                <a:latin typeface="+mj-lt"/>
                <a:sym typeface="Symbol"/>
              </a:rPr>
              <a:t> )  G bipartite :  </a:t>
            </a:r>
            <a:r>
              <a:rPr lang="fr-FR" sz="3200" b="0" dirty="0" err="1" smtClean="0">
                <a:solidFill>
                  <a:schemeClr val="tx2"/>
                </a:solidFill>
                <a:latin typeface="+mj-lt"/>
                <a:sym typeface="Symbol"/>
              </a:rPr>
              <a:t>they</a:t>
            </a:r>
            <a:r>
              <a:rPr lang="fr-FR" sz="3200" b="0" dirty="0" smtClean="0">
                <a:latin typeface="+mj-lt"/>
                <a:sym typeface="Symbol"/>
              </a:rPr>
              <a:t>  are ID. </a:t>
            </a:r>
          </a:p>
          <a:p>
            <a:pPr algn="l"/>
            <a:endParaRPr lang="fr-FR" sz="800" dirty="0" smtClean="0">
              <a:latin typeface="+mj-lt"/>
              <a:sym typeface="Symbol"/>
            </a:endParaRPr>
          </a:p>
          <a:p>
            <a:pPr algn="l"/>
            <a:endParaRPr lang="fr-FR" sz="800" dirty="0" smtClean="0">
              <a:latin typeface="+mj-lt"/>
              <a:ea typeface="Arial Unicode MS" pitchFamily="34" charset="-128"/>
              <a:cs typeface="Arial" pitchFamily="34" charset="0"/>
              <a:sym typeface="Symbol"/>
            </a:endParaRPr>
          </a:p>
          <a:p>
            <a:pPr algn="l"/>
            <a:endParaRPr lang="fr-FR" sz="800" dirty="0" smtClean="0">
              <a:latin typeface="+mj-lt"/>
              <a:ea typeface="Arial Unicode MS" pitchFamily="34" charset="-128"/>
              <a:cs typeface="Arial" pitchFamily="34" charset="0"/>
              <a:sym typeface="Symbol"/>
            </a:endParaRPr>
          </a:p>
          <a:p>
            <a:pPr algn="l"/>
            <a:endParaRPr lang="fr-FR" sz="800" dirty="0" smtClean="0">
              <a:latin typeface="+mj-lt"/>
              <a:ea typeface="Arial Unicode MS" pitchFamily="34" charset="-128"/>
              <a:cs typeface="Arial" pitchFamily="34" charset="0"/>
              <a:sym typeface="Symbol"/>
            </a:endParaRPr>
          </a:p>
          <a:p>
            <a:pPr algn="l"/>
            <a:endParaRPr lang="fr-FR" sz="800" dirty="0" smtClean="0">
              <a:latin typeface="+mj-lt"/>
              <a:ea typeface="Arial Unicode MS" pitchFamily="34" charset="-128"/>
              <a:cs typeface="Arial" pitchFamily="34" charset="0"/>
              <a:sym typeface="Symbol"/>
            </a:endParaRPr>
          </a:p>
          <a:p>
            <a:pPr algn="l"/>
            <a:endParaRPr lang="fr-FR" sz="800" dirty="0" smtClean="0">
              <a:latin typeface="+mj-lt"/>
              <a:ea typeface="Arial Unicode MS" pitchFamily="34" charset="-128"/>
              <a:cs typeface="Arial" pitchFamily="34" charset="0"/>
              <a:sym typeface="Symbol"/>
            </a:endParaRPr>
          </a:p>
          <a:p>
            <a:pPr algn="l"/>
            <a:r>
              <a:rPr lang="fr-FR" sz="3200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Conjecture</a:t>
            </a:r>
            <a:r>
              <a:rPr lang="fr-FR" sz="3200" b="0" dirty="0" smtClean="0">
                <a:latin typeface="+mj-lt"/>
                <a:sym typeface="Symbol"/>
              </a:rPr>
              <a:t> (</a:t>
            </a:r>
            <a:r>
              <a:rPr lang="fr-FR" sz="3200" b="0" kern="0" dirty="0" err="1" smtClean="0">
                <a:latin typeface="Arial"/>
              </a:rPr>
              <a:t>Lov</a:t>
            </a:r>
            <a:r>
              <a:rPr lang="hu-HU" sz="3200" b="0" kern="0" dirty="0" smtClean="0">
                <a:latin typeface="Arial"/>
              </a:rPr>
              <a:t>á</a:t>
            </a:r>
            <a:r>
              <a:rPr lang="fr-FR" sz="3200" b="0" kern="0" dirty="0" err="1" smtClean="0">
                <a:latin typeface="Arial"/>
              </a:rPr>
              <a:t>sz</a:t>
            </a:r>
            <a:r>
              <a:rPr lang="fr-FR" sz="3200" b="0" kern="0" dirty="0" smtClean="0">
                <a:latin typeface="Arial"/>
              </a:rPr>
              <a:t> </a:t>
            </a:r>
            <a:r>
              <a:rPr lang="fr-FR" sz="3200" b="0" kern="0" dirty="0" smtClean="0">
                <a:latin typeface="Arial"/>
                <a:sym typeface="Symbol"/>
              </a:rPr>
              <a:t>)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Symbol"/>
              </a:rPr>
              <a:t>: G </a:t>
            </a:r>
            <a:r>
              <a:rPr lang="fr-FR" sz="32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without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Symbol"/>
              </a:rPr>
              <a:t> Petersen </a:t>
            </a:r>
            <a:r>
              <a:rPr lang="fr-FR" sz="32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minor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Symbol"/>
              </a:rPr>
              <a:t> : </a:t>
            </a:r>
            <a:endParaRPr lang="fr-FR" sz="3200" b="0" kern="0" dirty="0" smtClean="0">
              <a:solidFill>
                <a:srgbClr val="0070C0"/>
              </a:solidFill>
              <a:latin typeface="Arial"/>
              <a:sym typeface="Symbol"/>
            </a:endParaRPr>
          </a:p>
          <a:p>
            <a:r>
              <a:rPr lang="fr-FR" sz="3200" b="0" kern="0" dirty="0" smtClean="0">
                <a:solidFill>
                  <a:schemeClr val="tx2"/>
                </a:solidFill>
                <a:latin typeface="Arial"/>
                <a:sym typeface="Symbol"/>
              </a:rPr>
              <a:t>           </a:t>
            </a:r>
            <a:r>
              <a:rPr lang="fr-FR" sz="3200" b="0" kern="0" dirty="0" err="1" smtClean="0">
                <a:solidFill>
                  <a:schemeClr val="tx2"/>
                </a:solidFill>
                <a:latin typeface="Arial"/>
                <a:sym typeface="Symbol"/>
              </a:rPr>
              <a:t>they</a:t>
            </a:r>
            <a:r>
              <a:rPr lang="fr-FR" sz="3200" b="0" kern="0" dirty="0" smtClean="0">
                <a:solidFill>
                  <a:schemeClr val="tx2"/>
                </a:solidFill>
                <a:latin typeface="Arial"/>
                <a:sym typeface="Symbol"/>
              </a:rPr>
              <a:t> </a:t>
            </a:r>
            <a:r>
              <a:rPr lang="fr-FR" sz="3200" b="0" kern="0" dirty="0" smtClean="0">
                <a:latin typeface="Arial"/>
                <a:sym typeface="Symbol"/>
              </a:rPr>
              <a:t>are</a:t>
            </a:r>
            <a:r>
              <a:rPr lang="fr-FR" sz="3200" b="0" kern="0" dirty="0" smtClean="0">
                <a:solidFill>
                  <a:schemeClr val="tx2"/>
                </a:solidFill>
                <a:latin typeface="Arial"/>
                <a:sym typeface="Symbol"/>
              </a:rPr>
              <a:t> 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  <a:sym typeface="Symbol"/>
              </a:rPr>
              <a:t>ID</a:t>
            </a:r>
            <a:endParaRPr lang="fr-FR" sz="3200" b="0" dirty="0" smtClean="0">
              <a:solidFill>
                <a:srgbClr val="C00000"/>
              </a:solidFill>
              <a:latin typeface="+mj-lt"/>
              <a:sym typeface="Symbol"/>
            </a:endParaRPr>
          </a:p>
          <a:p>
            <a:pPr lvl="0" algn="l"/>
            <a:endParaRPr lang="fr-FR" sz="2400" b="0" dirty="0" smtClean="0">
              <a:latin typeface="+mj-lt"/>
              <a:sym typeface="Symbol"/>
            </a:endParaRPr>
          </a:p>
          <a:p>
            <a:pPr algn="l"/>
            <a:r>
              <a:rPr lang="fr-FR" sz="3200" dirty="0" smtClean="0">
                <a:solidFill>
                  <a:srgbClr val="000000"/>
                </a:solidFill>
                <a:latin typeface="Arial"/>
                <a:sym typeface="Symbol"/>
              </a:rPr>
              <a:t>Conjecture </a:t>
            </a:r>
            <a:r>
              <a:rPr lang="fr-FR" sz="3200" b="0" dirty="0" smtClean="0">
                <a:solidFill>
                  <a:srgbClr val="000000"/>
                </a:solidFill>
                <a:latin typeface="Arial"/>
                <a:sym typeface="Symbol"/>
              </a:rPr>
              <a:t>(Goldberg, Seymour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Symbol"/>
              </a:rPr>
              <a:t> ) </a:t>
            </a:r>
            <a:r>
              <a:rPr lang="fr-FR" sz="3200" b="0" dirty="0" smtClean="0">
                <a:latin typeface="+mj-lt"/>
                <a:sym typeface="Symbol"/>
              </a:rPr>
              <a:t>:    </a:t>
            </a:r>
            <a:r>
              <a:rPr lang="fr-FR" sz="3200" b="0" dirty="0" smtClean="0">
                <a:solidFill>
                  <a:srgbClr val="C00000"/>
                </a:solidFill>
                <a:latin typeface="+mj-lt"/>
                <a:sym typeface="Symbol"/>
              </a:rPr>
              <a:t>MID </a:t>
            </a:r>
            <a:r>
              <a:rPr lang="fr-FR" sz="3200" b="0" dirty="0" smtClean="0">
                <a:latin typeface="+mj-lt"/>
                <a:sym typeface="Symbol"/>
              </a:rPr>
              <a:t>= ID +1</a:t>
            </a:r>
          </a:p>
          <a:p>
            <a:r>
              <a:rPr lang="fr-FR" sz="3200" b="0" dirty="0" smtClean="0">
                <a:solidFill>
                  <a:schemeClr val="tx2"/>
                </a:solidFill>
                <a:latin typeface="+mj-lt"/>
                <a:sym typeface="Symbol"/>
              </a:rPr>
              <a:t>x  </a:t>
            </a:r>
            <a:r>
              <a:rPr lang="fr-FR" sz="3200" b="0" dirty="0" smtClean="0">
                <a:solidFill>
                  <a:srgbClr val="C00000"/>
                </a:solidFill>
                <a:latin typeface="+mj-lt"/>
                <a:sym typeface="Symbol"/>
              </a:rPr>
              <a:t>k</a:t>
            </a:r>
            <a:r>
              <a:rPr lang="fr-FR" sz="3200" b="0" dirty="0" smtClean="0">
                <a:solidFill>
                  <a:schemeClr val="tx2"/>
                </a:solidFill>
                <a:latin typeface="+mj-lt"/>
                <a:sym typeface="Symbol"/>
              </a:rPr>
              <a:t> </a:t>
            </a:r>
            <a:r>
              <a:rPr lang="fr-FR" sz="3200" b="0" dirty="0" smtClean="0">
                <a:solidFill>
                  <a:schemeClr val="tx2"/>
                </a:solidFill>
                <a:latin typeface="Calibri"/>
                <a:sym typeface="Symbol"/>
              </a:rPr>
              <a:t>M (G)      x  =  M</a:t>
            </a:r>
            <a:r>
              <a:rPr lang="fr-FR" sz="3600" b="0" baseline="-25000" dirty="0" smtClean="0">
                <a:solidFill>
                  <a:schemeClr val="tx2"/>
                </a:solidFill>
                <a:latin typeface="Calibri"/>
                <a:sym typeface="Symbol" pitchFamily="18" charset="2"/>
              </a:rPr>
              <a:t>1 </a:t>
            </a:r>
            <a:r>
              <a:rPr lang="fr-FR" sz="3600" b="0" dirty="0" smtClean="0">
                <a:solidFill>
                  <a:schemeClr val="tx2"/>
                </a:solidFill>
                <a:latin typeface="Calibri"/>
                <a:sym typeface="Symbol"/>
              </a:rPr>
              <a:t>+ … + </a:t>
            </a:r>
            <a:r>
              <a:rPr lang="fr-FR" sz="3600" b="0" dirty="0" err="1" smtClean="0">
                <a:solidFill>
                  <a:schemeClr val="tx2"/>
                </a:solidFill>
                <a:latin typeface="Calibri"/>
                <a:sym typeface="Symbol"/>
              </a:rPr>
              <a:t>M</a:t>
            </a:r>
            <a:r>
              <a:rPr lang="fr-FR" sz="4000" b="0" baseline="-25000" dirty="0" err="1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k</a:t>
            </a:r>
            <a:r>
              <a:rPr lang="fr-FR" sz="4000" b="0" baseline="-2500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+1</a:t>
            </a:r>
          </a:p>
          <a:p>
            <a:pPr algn="l"/>
            <a:endParaRPr lang="fr-FR" sz="3200" dirty="0" smtClean="0">
              <a:latin typeface="Arial" pitchFamily="34" charset="0"/>
              <a:ea typeface="Arial Unicode MS" pitchFamily="34" charset="-128"/>
              <a:cs typeface="Arial" pitchFamily="34" charset="0"/>
              <a:sym typeface="Symbol"/>
            </a:endParaRPr>
          </a:p>
          <a:p>
            <a:pPr algn="l"/>
            <a:r>
              <a:rPr lang="fr-FR" sz="3200" dirty="0" err="1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Exercise</a:t>
            </a:r>
            <a:r>
              <a:rPr lang="fr-FR" sz="3200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 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sym typeface="Symbol"/>
              </a:rPr>
              <a:t>: </a:t>
            </a:r>
            <a:r>
              <a:rPr lang="fr-FR" sz="3200" b="0" dirty="0" err="1" smtClean="0">
                <a:solidFill>
                  <a:srgbClr val="000000"/>
                </a:solidFill>
                <a:latin typeface="Arial"/>
                <a:sym typeface="Symbol"/>
              </a:rPr>
              <a:t>Determine</a:t>
            </a:r>
            <a:r>
              <a:rPr lang="fr-FR" sz="3200" b="0" dirty="0" smtClean="0">
                <a:solidFill>
                  <a:srgbClr val="000000"/>
                </a:solidFill>
                <a:latin typeface="Arial"/>
                <a:sym typeface="Symbol"/>
              </a:rPr>
              <a:t> </a:t>
            </a:r>
            <a:r>
              <a:rPr lang="fr-FR" sz="3200" b="0" dirty="0" err="1" smtClean="0">
                <a:solidFill>
                  <a:schemeClr val="tx2"/>
                </a:solidFill>
                <a:latin typeface="Arial"/>
                <a:sym typeface="Symbol"/>
              </a:rPr>
              <a:t>cone</a:t>
            </a:r>
            <a:r>
              <a:rPr lang="fr-FR" sz="3200" b="0" dirty="0" smtClean="0">
                <a:solidFill>
                  <a:schemeClr val="tx2"/>
                </a:solidFill>
                <a:latin typeface="Arial"/>
                <a:sym typeface="Symbol"/>
              </a:rPr>
              <a:t> (M(G), 1) </a:t>
            </a:r>
            <a:r>
              <a:rPr lang="fr-FR" sz="3200" b="0" dirty="0" smtClean="0">
                <a:solidFill>
                  <a:srgbClr val="000000"/>
                </a:solidFill>
                <a:latin typeface="Arial"/>
                <a:sym typeface="Symbol"/>
              </a:rPr>
              <a:t>. </a:t>
            </a:r>
            <a:r>
              <a:rPr lang="fr-FR" sz="3200" b="0" dirty="0" err="1" smtClean="0">
                <a:solidFill>
                  <a:srgbClr val="000000"/>
                </a:solidFill>
                <a:latin typeface="Arial"/>
                <a:sym typeface="Symbol"/>
              </a:rPr>
              <a:t>Prove</a:t>
            </a:r>
            <a:r>
              <a:rPr lang="fr-FR" sz="3200" b="0" dirty="0" smtClean="0">
                <a:solidFill>
                  <a:srgbClr val="000000"/>
                </a:solidFill>
                <a:latin typeface="Arial"/>
                <a:sym typeface="Symbol"/>
              </a:rPr>
              <a:t> the</a:t>
            </a:r>
          </a:p>
          <a:p>
            <a:pPr algn="l"/>
            <a:r>
              <a:rPr lang="fr-FR" sz="3200" b="0" dirty="0" smtClean="0">
                <a:solidFill>
                  <a:srgbClr val="000000"/>
                </a:solidFill>
                <a:latin typeface="Arial"/>
                <a:sym typeface="Symbol"/>
              </a:rPr>
              <a:t>‘</a:t>
            </a:r>
            <a:r>
              <a:rPr lang="fr-FR" sz="3200" b="0" dirty="0" err="1" smtClean="0">
                <a:solidFill>
                  <a:srgbClr val="000000"/>
                </a:solidFill>
                <a:latin typeface="Arial"/>
                <a:sym typeface="Symbol"/>
              </a:rPr>
              <a:t>fractional</a:t>
            </a:r>
            <a:r>
              <a:rPr lang="fr-FR" sz="3200" b="0" dirty="0" smtClean="0">
                <a:solidFill>
                  <a:srgbClr val="000000"/>
                </a:solidFill>
                <a:latin typeface="Arial"/>
                <a:sym typeface="Symbol"/>
              </a:rPr>
              <a:t> </a:t>
            </a:r>
            <a:r>
              <a:rPr lang="fr-FR" sz="3200" b="0" dirty="0" err="1" smtClean="0">
                <a:solidFill>
                  <a:srgbClr val="000000"/>
                </a:solidFill>
                <a:latin typeface="Arial"/>
                <a:sym typeface="Symbol"/>
              </a:rPr>
              <a:t>Vizing</a:t>
            </a:r>
            <a:r>
              <a:rPr lang="fr-FR" sz="3200" b="0" dirty="0" smtClean="0">
                <a:solidFill>
                  <a:srgbClr val="000000"/>
                </a:solidFill>
                <a:latin typeface="Arial"/>
                <a:sym typeface="Symbol"/>
              </a:rPr>
              <a:t> </a:t>
            </a:r>
            <a:r>
              <a:rPr lang="fr-FR" sz="3200" b="0" dirty="0" err="1" smtClean="0">
                <a:solidFill>
                  <a:srgbClr val="000000"/>
                </a:solidFill>
                <a:latin typeface="Arial"/>
                <a:sym typeface="Symbol"/>
              </a:rPr>
              <a:t>theorem</a:t>
            </a:r>
            <a:r>
              <a:rPr lang="fr-FR" sz="3200" b="0" dirty="0" smtClean="0">
                <a:solidFill>
                  <a:srgbClr val="000000"/>
                </a:solidFill>
                <a:latin typeface="Arial"/>
                <a:sym typeface="Symbol"/>
              </a:rPr>
              <a:t>’. (</a:t>
            </a:r>
            <a:r>
              <a:rPr lang="fr-FR" sz="2400" b="0" dirty="0" err="1" smtClean="0">
                <a:solidFill>
                  <a:srgbClr val="000000"/>
                </a:solidFill>
                <a:latin typeface="Arial"/>
                <a:sym typeface="Symbol"/>
              </a:rPr>
              <a:t>Odd</a:t>
            </a:r>
            <a:r>
              <a:rPr lang="fr-FR" sz="2400" b="0" dirty="0" smtClean="0">
                <a:solidFill>
                  <a:srgbClr val="000000"/>
                </a:solidFill>
                <a:latin typeface="Arial"/>
                <a:sym typeface="Symbol"/>
              </a:rPr>
              <a:t> sets </a:t>
            </a:r>
            <a:r>
              <a:rPr lang="fr-FR" sz="2400" b="0" dirty="0" err="1" smtClean="0">
                <a:solidFill>
                  <a:srgbClr val="000000"/>
                </a:solidFill>
                <a:latin typeface="Arial"/>
                <a:sym typeface="Symbol"/>
              </a:rPr>
              <a:t>disappear</a:t>
            </a:r>
            <a:r>
              <a:rPr lang="fr-FR" sz="2400" b="0" dirty="0" smtClean="0">
                <a:solidFill>
                  <a:srgbClr val="000000"/>
                </a:solidFill>
                <a:latin typeface="Arial"/>
                <a:sym typeface="Symbol"/>
              </a:rPr>
              <a:t>, </a:t>
            </a:r>
            <a:r>
              <a:rPr lang="fr-FR" sz="2400" b="0" dirty="0" err="1" smtClean="0">
                <a:solidFill>
                  <a:srgbClr val="000000"/>
                </a:solidFill>
                <a:latin typeface="Arial"/>
                <a:sym typeface="Symbol"/>
              </a:rPr>
              <a:t>why</a:t>
            </a:r>
            <a:r>
              <a:rPr lang="fr-FR" sz="2400" b="0" dirty="0" smtClean="0">
                <a:solidFill>
                  <a:srgbClr val="000000"/>
                </a:solidFill>
                <a:latin typeface="Arial"/>
                <a:sym typeface="Symbol"/>
              </a:rPr>
              <a:t> ?)</a:t>
            </a:r>
            <a:r>
              <a:rPr lang="fr-FR" sz="3200" b="0" dirty="0" smtClean="0">
                <a:solidFill>
                  <a:srgbClr val="000000"/>
                </a:solidFill>
                <a:latin typeface="Arial"/>
                <a:sym typeface="Symbol"/>
              </a:rPr>
              <a:t> </a:t>
            </a:r>
            <a:endParaRPr lang="fr-FR" sz="3200" b="0" dirty="0" smtClean="0">
              <a:solidFill>
                <a:srgbClr val="C00000"/>
              </a:solidFill>
              <a:latin typeface="+mj-lt"/>
              <a:sym typeface="Symbo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1151737"/>
            <a:ext cx="74295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fr-FR" sz="1200" b="0" dirty="0" smtClean="0">
                <a:solidFill>
                  <a:srgbClr val="000000"/>
                </a:solidFill>
                <a:latin typeface="Arial"/>
                <a:sym typeface="Symbol"/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-171400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dirty="0" smtClean="0"/>
              <a:t>Stable sets </a:t>
            </a:r>
            <a:r>
              <a:rPr lang="fr-FR" sz="4000" dirty="0" err="1" smtClean="0"/>
              <a:t>that</a:t>
            </a:r>
            <a:r>
              <a:rPr lang="fr-FR" sz="4000" dirty="0" smtClean="0"/>
              <a:t> are ID</a:t>
            </a:r>
            <a:endParaRPr lang="fr-FR" sz="4000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1484784"/>
            <a:ext cx="92525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200" dirty="0" err="1" smtClean="0">
                <a:latin typeface="+mj-lt"/>
                <a:sym typeface="Symbol"/>
              </a:rPr>
              <a:t>Problem</a:t>
            </a:r>
            <a:r>
              <a:rPr lang="fr-FR" sz="3200" b="0" dirty="0" smtClean="0">
                <a:latin typeface="+mj-lt"/>
                <a:sym typeface="Symbol"/>
              </a:rPr>
              <a:t> : </a:t>
            </a:r>
            <a:r>
              <a:rPr lang="fr-FR" sz="3200" b="0" dirty="0" err="1" smtClean="0">
                <a:latin typeface="+mj-lt"/>
                <a:sym typeface="Symbol"/>
              </a:rPr>
              <a:t>Characterize</a:t>
            </a:r>
            <a:r>
              <a:rPr lang="fr-FR" sz="3200" b="0" dirty="0" smtClean="0">
                <a:latin typeface="+mj-lt"/>
                <a:sym typeface="Symbol"/>
              </a:rPr>
              <a:t> graphs </a:t>
            </a:r>
            <a:r>
              <a:rPr lang="fr-FR" sz="3200" b="0" dirty="0" err="1" smtClean="0">
                <a:latin typeface="+mj-lt"/>
                <a:sym typeface="Symbol"/>
              </a:rPr>
              <a:t>whose</a:t>
            </a:r>
            <a:r>
              <a:rPr lang="fr-FR" sz="3200" b="0" dirty="0" smtClean="0">
                <a:latin typeface="+mj-lt"/>
                <a:sym typeface="Symbol"/>
              </a:rPr>
              <a:t> stable sets are ID </a:t>
            </a:r>
          </a:p>
          <a:p>
            <a:pPr algn="l"/>
            <a:endParaRPr lang="fr-FR" sz="3200" b="0" dirty="0" smtClean="0">
              <a:latin typeface="+mj-lt"/>
              <a:sym typeface="Symbol"/>
            </a:endParaRPr>
          </a:p>
          <a:p>
            <a:pPr algn="l"/>
            <a:r>
              <a:rPr lang="fr-FR" sz="3200" b="0" dirty="0" err="1" smtClean="0">
                <a:solidFill>
                  <a:schemeClr val="tx2"/>
                </a:solidFill>
                <a:latin typeface="+mj-lt"/>
                <a:sym typeface="Symbol"/>
              </a:rPr>
              <a:t>Difficult</a:t>
            </a:r>
            <a:r>
              <a:rPr lang="fr-FR" sz="3200" b="0" dirty="0" smtClean="0">
                <a:solidFill>
                  <a:schemeClr val="tx2"/>
                </a:solidFill>
                <a:latin typeface="+mj-lt"/>
                <a:sym typeface="Symbol"/>
              </a:rPr>
              <a:t>, but : </a:t>
            </a:r>
          </a:p>
          <a:p>
            <a:pPr algn="l"/>
            <a:endParaRPr lang="fr-FR" sz="3200" b="0" dirty="0" smtClean="0">
              <a:latin typeface="+mj-lt"/>
              <a:sym typeface="Symbol"/>
            </a:endParaRPr>
          </a:p>
          <a:p>
            <a:pPr algn="l"/>
            <a:r>
              <a:rPr lang="fr-FR" sz="3200" b="0" dirty="0" smtClean="0">
                <a:latin typeface="+mj-lt"/>
                <a:sym typeface="Symbol"/>
              </a:rPr>
              <a:t>Are h-</a:t>
            </a:r>
            <a:r>
              <a:rPr lang="fr-FR" sz="3200" b="0" dirty="0" err="1" smtClean="0">
                <a:latin typeface="+mj-lt"/>
                <a:sym typeface="Symbol"/>
              </a:rPr>
              <a:t>perfect</a:t>
            </a:r>
            <a:r>
              <a:rPr lang="fr-FR" sz="3200" b="0" dirty="0" smtClean="0">
                <a:latin typeface="+mj-lt"/>
                <a:sym typeface="Symbol"/>
              </a:rPr>
              <a:t>  (t-</a:t>
            </a:r>
            <a:r>
              <a:rPr lang="fr-FR" sz="3200" b="0" dirty="0" err="1" smtClean="0">
                <a:latin typeface="+mj-lt"/>
                <a:sym typeface="Symbol"/>
              </a:rPr>
              <a:t>perfect</a:t>
            </a:r>
            <a:r>
              <a:rPr lang="fr-FR" sz="3200" b="0" dirty="0" smtClean="0">
                <a:latin typeface="+mj-lt"/>
                <a:sym typeface="Symbol"/>
              </a:rPr>
              <a:t>) graphs </a:t>
            </a:r>
            <a:r>
              <a:rPr lang="fr-FR" sz="3200" b="0" dirty="0" err="1" smtClean="0">
                <a:latin typeface="+mj-lt"/>
                <a:sym typeface="Symbol"/>
              </a:rPr>
              <a:t>among</a:t>
            </a:r>
            <a:r>
              <a:rPr lang="fr-FR" sz="3200" b="0" dirty="0" smtClean="0">
                <a:latin typeface="+mj-lt"/>
                <a:sym typeface="Symbol"/>
              </a:rPr>
              <a:t> </a:t>
            </a:r>
            <a:r>
              <a:rPr lang="fr-FR" sz="3200" b="0" dirty="0" err="1" smtClean="0">
                <a:latin typeface="+mj-lt"/>
                <a:sym typeface="Symbol"/>
              </a:rPr>
              <a:t>them</a:t>
            </a:r>
            <a:r>
              <a:rPr lang="fr-FR" sz="3200" b="0" dirty="0" smtClean="0">
                <a:latin typeface="+mj-lt"/>
                <a:sym typeface="Symbol"/>
              </a:rPr>
              <a:t> ? </a:t>
            </a:r>
          </a:p>
          <a:p>
            <a:pPr algn="l"/>
            <a:endParaRPr lang="fr-FR" sz="800" b="0" dirty="0" smtClean="0">
              <a:latin typeface="+mj-lt"/>
              <a:sym typeface="Symbol"/>
            </a:endParaRPr>
          </a:p>
          <a:p>
            <a:pPr algn="l"/>
            <a:endParaRPr lang="fr-FR" sz="800" b="0" dirty="0" smtClean="0">
              <a:latin typeface="+mj-lt"/>
              <a:sym typeface="Symbol"/>
            </a:endParaRPr>
          </a:p>
          <a:p>
            <a:pPr algn="l"/>
            <a:endParaRPr lang="fr-FR" sz="800" b="0" dirty="0" smtClean="0">
              <a:latin typeface="+mj-lt"/>
              <a:sym typeface="Symbol"/>
            </a:endParaRPr>
          </a:p>
          <a:p>
            <a:pPr algn="l"/>
            <a:endParaRPr lang="fr-FR" sz="800" b="0" dirty="0" smtClean="0">
              <a:latin typeface="+mj-lt"/>
              <a:sym typeface="Symbol"/>
            </a:endParaRPr>
          </a:p>
          <a:p>
            <a:pPr algn="l"/>
            <a:r>
              <a:rPr lang="fr-FR" sz="3200" b="0" dirty="0" smtClean="0">
                <a:solidFill>
                  <a:srgbClr val="000000"/>
                </a:solidFill>
                <a:latin typeface="Arial"/>
                <a:sym typeface="Symbol"/>
              </a:rPr>
              <a:t> </a:t>
            </a:r>
            <a:endParaRPr lang="fr-FR" sz="3200" b="0" dirty="0" smtClean="0">
              <a:solidFill>
                <a:srgbClr val="C00000"/>
              </a:solidFill>
              <a:latin typeface="+mj-lt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6744" y="-284936"/>
            <a:ext cx="8727256" cy="1049640"/>
          </a:xfrm>
        </p:spPr>
        <p:txBody>
          <a:bodyPr>
            <a:normAutofit/>
          </a:bodyPr>
          <a:lstStyle/>
          <a:p>
            <a:r>
              <a:rPr lang="fr-FR" sz="4000" dirty="0" smtClean="0"/>
              <a:t>Independent sets of </a:t>
            </a:r>
            <a:r>
              <a:rPr lang="fr-FR" sz="4000" dirty="0" err="1" smtClean="0"/>
              <a:t>matroids</a:t>
            </a:r>
            <a:r>
              <a:rPr lang="fr-FR" sz="4000" dirty="0" smtClean="0"/>
              <a:t> (Edmonds)</a:t>
            </a:r>
            <a:endParaRPr lang="fr-FR" sz="4000" dirty="0"/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251520" y="802242"/>
            <a:ext cx="8532440" cy="2050694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2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3200" kern="0" dirty="0" err="1">
                <a:solidFill>
                  <a:srgbClr val="000000"/>
                </a:solidFill>
                <a:latin typeface="Arial"/>
              </a:rPr>
              <a:t>Ax</a:t>
            </a:r>
            <a:r>
              <a:rPr lang="fr-FR" sz="1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3200" kern="0" dirty="0">
                <a:solidFill>
                  <a:srgbClr val="000000"/>
                </a:solidFill>
                <a:latin typeface="Arial"/>
                <a:cs typeface="Arial" charset="0"/>
              </a:rPr>
              <a:t>≤</a:t>
            </a:r>
            <a:r>
              <a:rPr lang="fr-FR" sz="1000" kern="0" dirty="0">
                <a:solidFill>
                  <a:srgbClr val="000000"/>
                </a:solidFill>
                <a:latin typeface="Arial"/>
                <a:cs typeface="Arial" charset="0"/>
              </a:rPr>
              <a:t> 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1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 (A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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Mathematica7"/>
              </a:rPr>
              <a:t></a:t>
            </a:r>
            <a:r>
              <a:rPr lang="fr-FR" sz="2800" b="0" kern="0" baseline="-25000" dirty="0" smtClean="0">
                <a:solidFill>
                  <a:srgbClr val="000000"/>
                </a:solidFill>
                <a:latin typeface="Arial"/>
                <a:sym typeface="Mathematica7"/>
              </a:rPr>
              <a:t>+</a:t>
            </a:r>
            <a:r>
              <a:rPr lang="fr-FR" sz="2800" b="0" kern="0" baseline="30000" dirty="0" err="1" smtClean="0">
                <a:solidFill>
                  <a:srgbClr val="000000"/>
                </a:solidFill>
                <a:latin typeface="Arial"/>
                <a:sym typeface="Mathematica7"/>
              </a:rPr>
              <a:t>mxn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,c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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Mathematica7"/>
              </a:rPr>
              <a:t></a:t>
            </a:r>
            <a:r>
              <a:rPr lang="fr-FR" sz="2800" b="0" kern="0" baseline="-25000" dirty="0" smtClean="0">
                <a:solidFill>
                  <a:srgbClr val="000000"/>
                </a:solidFill>
                <a:latin typeface="Arial"/>
                <a:sym typeface="Mathematica7"/>
              </a:rPr>
              <a:t>+</a:t>
            </a:r>
            <a:r>
              <a:rPr lang="fr-FR" sz="2800" b="0" kern="0" baseline="30000" dirty="0" smtClean="0">
                <a:solidFill>
                  <a:srgbClr val="000000"/>
                </a:solidFill>
                <a:latin typeface="Arial"/>
                <a:sym typeface="Mathematica7"/>
              </a:rPr>
              <a:t>n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kumimoji="0" lang="fr-FR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</a:t>
            </a:r>
            <a:r>
              <a:rPr lang="fr-FR" sz="2800" kern="0" dirty="0" smtClean="0">
                <a:solidFill>
                  <a:srgbClr val="000000"/>
                </a:solidFill>
                <a:latin typeface="Arial"/>
              </a:rPr>
              <a:t>x </a:t>
            </a:r>
            <a:r>
              <a:rPr lang="fr-FR" sz="3200" kern="0" dirty="0">
                <a:solidFill>
                  <a:srgbClr val="000000"/>
                </a:solidFill>
                <a:latin typeface="Arial"/>
                <a:sym typeface="Symbol" pitchFamily="18" charset="2"/>
              </a:rPr>
              <a:t> 0</a:t>
            </a:r>
            <a:endParaRPr kumimoji="0" lang="fr-FR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kumimoji="0" lang="fr-FR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max  </a:t>
            </a:r>
            <a:r>
              <a:rPr kumimoji="0" lang="fr-FR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</a:t>
            </a:r>
            <a:r>
              <a:rPr kumimoji="0" lang="fr-FR" sz="3200" b="0" i="0" u="none" strike="noStrike" kern="0" cap="none" spc="0" normalizeH="0" baseline="3000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</a:t>
            </a:r>
            <a:r>
              <a:rPr kumimoji="0" lang="fr-FR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endParaRPr kumimoji="0" lang="fr-FR" sz="32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     </a:t>
            </a:r>
            <a:r>
              <a:rPr lang="fr-FR" sz="3200" kern="0" dirty="0" err="1" smtClean="0">
                <a:solidFill>
                  <a:srgbClr val="000000"/>
                </a:solidFill>
                <a:latin typeface="Arial"/>
              </a:rPr>
              <a:t>yA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3200" kern="0" dirty="0">
                <a:solidFill>
                  <a:srgbClr val="000000"/>
                </a:solidFill>
                <a:latin typeface="Arial"/>
                <a:sym typeface="Symbol" pitchFamily="18" charset="2"/>
              </a:rPr>
              <a:t></a:t>
            </a:r>
            <a:r>
              <a:rPr lang="fr-FR" sz="32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</a:rPr>
              <a:t>c</a:t>
            </a:r>
            <a:r>
              <a:rPr lang="fr-FR" sz="3200" kern="0" dirty="0">
                <a:solidFill>
                  <a:srgbClr val="000000"/>
                </a:solidFill>
                <a:latin typeface="Arial"/>
              </a:rPr>
              <a:t> </a:t>
            </a:r>
            <a:endParaRPr lang="en-GB" sz="3200" kern="0" dirty="0" smtClean="0">
              <a:solidFill>
                <a:srgbClr val="000000"/>
              </a:solidFill>
              <a:latin typeface="Arial"/>
              <a:sym typeface="Symbol" pitchFamily="18" charset="2"/>
            </a:endParaRPr>
          </a:p>
          <a:p>
            <a:pPr marL="342900" lvl="0" indent="-342900" algn="l">
              <a:lnSpc>
                <a:spcPct val="90000"/>
              </a:lnSpc>
              <a:spcBef>
                <a:spcPct val="20000"/>
              </a:spcBef>
            </a:pPr>
            <a:r>
              <a:rPr kumimoji="0" lang="fr-FR" sz="32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</a:rPr>
              <a:t>y </a:t>
            </a:r>
            <a:r>
              <a:rPr lang="fr-FR" sz="3200" kern="0" dirty="0">
                <a:solidFill>
                  <a:srgbClr val="000000"/>
                </a:solidFill>
                <a:latin typeface="Arial"/>
                <a:sym typeface="Symbol" pitchFamily="18" charset="2"/>
              </a:rPr>
              <a:t> 0</a:t>
            </a:r>
            <a:endParaRPr kumimoji="0" lang="fr-FR" sz="320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lvl="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3200" b="0" kern="0" dirty="0" smtClean="0">
                <a:solidFill>
                  <a:srgbClr val="C00000"/>
                </a:solidFill>
                <a:latin typeface="Arial"/>
              </a:rPr>
              <a:t>   min y</a:t>
            </a:r>
            <a:r>
              <a:rPr kumimoji="0" lang="fr-FR" sz="32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</a:rPr>
              <a:t>1          </a:t>
            </a:r>
            <a:endParaRPr lang="fr-FR" sz="3200" b="0" kern="0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4" name="Titre 6"/>
          <p:cNvSpPr txBox="1">
            <a:spLocks/>
          </p:cNvSpPr>
          <p:nvPr/>
        </p:nvSpPr>
        <p:spPr bwMode="auto">
          <a:xfrm>
            <a:off x="0" y="3068960"/>
            <a:ext cx="932452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endParaRPr lang="fr-FR" sz="2800" b="0" kern="0" dirty="0" smtClean="0">
              <a:solidFill>
                <a:srgbClr val="000000"/>
              </a:solidFill>
              <a:latin typeface="Arial"/>
            </a:endParaRPr>
          </a:p>
          <a:p>
            <a:pPr algn="l"/>
            <a:endParaRPr lang="fr-FR" sz="2800" b="0" kern="0" dirty="0" smtClean="0">
              <a:solidFill>
                <a:srgbClr val="000000"/>
              </a:solidFill>
              <a:latin typeface="Arial"/>
            </a:endParaRPr>
          </a:p>
          <a:p>
            <a:pPr algn="l"/>
            <a:endParaRPr lang="fr-FR" sz="2800" b="0" kern="0" dirty="0" smtClean="0">
              <a:solidFill>
                <a:srgbClr val="000000"/>
              </a:solidFill>
              <a:latin typeface="Arial"/>
            </a:endParaRPr>
          </a:p>
          <a:p>
            <a:pPr algn="l"/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M= (S, </a:t>
            </a:r>
            <a:r>
              <a:rPr lang="fr-FR" sz="3200" b="0" kern="0" dirty="0" smtClean="0">
                <a:solidFill>
                  <a:srgbClr val="000000"/>
                </a:solidFill>
                <a:latin typeface="Gigi" pitchFamily="82" charset="0"/>
              </a:rPr>
              <a:t>F</a:t>
            </a:r>
            <a:r>
              <a:rPr lang="fr-FR" sz="3200" b="0" kern="0" dirty="0" smtClean="0">
                <a:solidFill>
                  <a:srgbClr val="000000"/>
                </a:solidFill>
                <a:latin typeface="Gigi" pitchFamily="82" charset="0"/>
                <a:sym typeface="Mathematica7"/>
              </a:rPr>
              <a:t>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)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matroid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rows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of A: {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</a:t>
            </a:r>
            <a:r>
              <a:rPr lang="fr-FR" sz="2800" b="0" kern="0" baseline="-25000" dirty="0" smtClean="0">
                <a:solidFill>
                  <a:srgbClr val="000000"/>
                </a:solidFill>
                <a:latin typeface="Arial"/>
                <a:sym typeface="Symbol"/>
              </a:rPr>
              <a:t>I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 {0,1}</a:t>
            </a:r>
            <a:r>
              <a:rPr lang="fr-FR" sz="2800" b="0" kern="0" baseline="30000" dirty="0" smtClean="0">
                <a:solidFill>
                  <a:srgbClr val="000000"/>
                </a:solidFill>
                <a:latin typeface="Arial"/>
                <a:sym typeface="Symbol"/>
              </a:rPr>
              <a:t>S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: I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independent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}</a:t>
            </a:r>
          </a:p>
          <a:p>
            <a:pPr algn="l"/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A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is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integer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rounding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so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integer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decomposition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, and : </a:t>
            </a:r>
          </a:p>
          <a:p>
            <a:pPr algn="l"/>
            <a:endParaRPr lang="fr-FR" sz="2800" b="0" kern="0" dirty="0" smtClean="0">
              <a:solidFill>
                <a:srgbClr val="000000"/>
              </a:solidFill>
              <a:latin typeface="Arial"/>
              <a:sym typeface="Symbol"/>
            </a:endParaRPr>
          </a:p>
          <a:p>
            <a:pPr algn="l"/>
            <a:endParaRPr lang="fr-FR" sz="2800" b="0" kern="0" dirty="0" smtClean="0">
              <a:solidFill>
                <a:srgbClr val="000000"/>
              </a:solidFill>
              <a:latin typeface="Arial"/>
            </a:endParaRPr>
          </a:p>
          <a:p>
            <a:pPr algn="l"/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</a:t>
            </a:r>
            <a:endParaRPr lang="fr-FR" sz="2800" b="0" kern="0" dirty="0" smtClean="0">
              <a:latin typeface="Arial"/>
            </a:endParaRPr>
          </a:p>
          <a:p>
            <a:pPr algn="l"/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51520" y="4365104"/>
            <a:ext cx="8640960" cy="1584176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2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fr-FR" sz="3200" b="0" kern="0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k </a:t>
            </a:r>
            <a:r>
              <a:rPr lang="fr-FR" sz="3200" b="0" kern="0" dirty="0" err="1" smtClean="0">
                <a:solidFill>
                  <a:srgbClr val="000000"/>
                </a:solidFill>
                <a:latin typeface="Arial"/>
              </a:rPr>
              <a:t>conv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( A )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= {x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Symbol"/>
              </a:rPr>
              <a:t>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Mathematica7"/>
              </a:rPr>
              <a:t></a:t>
            </a:r>
            <a:r>
              <a:rPr lang="fr-FR" sz="3200" b="0" kern="0" baseline="30000" dirty="0" smtClean="0">
                <a:solidFill>
                  <a:srgbClr val="000000"/>
                </a:solidFill>
                <a:latin typeface="Arial"/>
                <a:sym typeface="Mathematica7"/>
              </a:rPr>
              <a:t>S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Mathematica7"/>
              </a:rPr>
              <a:t> : </a:t>
            </a:r>
            <a:endParaRPr lang="fr-FR" sz="3200" b="0" kern="0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kumimoji="0" lang="fr-FR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kumimoji="0" lang="fr-FR" sz="32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fr-FR" sz="3200" b="0" kern="0" dirty="0" smtClean="0">
              <a:solidFill>
                <a:srgbClr val="000000"/>
              </a:solidFill>
              <a:latin typeface="Arial"/>
              <a:sym typeface="Mathematica7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Mathematica7"/>
              </a:rPr>
              <a:t>x(U)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 ≤ k r(U)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cs typeface="Arial" charset="0"/>
                <a:sym typeface="Symbol"/>
              </a:rPr>
              <a:t>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U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cs typeface="Arial" charset="0"/>
                <a:sym typeface="Symbol"/>
              </a:rPr>
              <a:t> S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}</a:t>
            </a:r>
            <a:r>
              <a:rPr lang="fr-FR" sz="3200" b="0" kern="0" baseline="30000" dirty="0" smtClean="0">
                <a:solidFill>
                  <a:srgbClr val="000000"/>
                </a:solidFill>
                <a:latin typeface="Arial"/>
                <a:sym typeface="Mathematica7"/>
              </a:rPr>
              <a:t> </a:t>
            </a:r>
            <a:endParaRPr lang="en-GB" sz="3200" b="0" kern="0" dirty="0" smtClean="0">
              <a:solidFill>
                <a:srgbClr val="000000"/>
              </a:solidFill>
              <a:latin typeface="Arial"/>
              <a:sym typeface="Symbol" pitchFamily="18" charset="2"/>
            </a:endParaRPr>
          </a:p>
          <a:p>
            <a:pPr marL="342900" lvl="0" indent="-342900" algn="l">
              <a:lnSpc>
                <a:spcPct val="90000"/>
              </a:lnSpc>
              <a:spcBef>
                <a:spcPct val="20000"/>
              </a:spcBef>
            </a:pPr>
            <a:r>
              <a:rPr kumimoji="0" lang="fr-FR" sz="32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</a:rPr>
              <a:t>box-TDI  </a:t>
            </a:r>
            <a:endParaRPr kumimoji="0" lang="fr-FR" sz="320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lvl="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3200" b="0" kern="0" dirty="0" smtClean="0">
                <a:solidFill>
                  <a:srgbClr val="C00000"/>
                </a:solidFill>
                <a:latin typeface="Arial"/>
              </a:rPr>
              <a:t>   </a:t>
            </a:r>
            <a:endParaRPr lang="fr-FR" sz="3200" b="0" kern="0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9" name="Titre 6"/>
          <p:cNvSpPr txBox="1">
            <a:spLocks/>
          </p:cNvSpPr>
          <p:nvPr/>
        </p:nvSpPr>
        <p:spPr bwMode="auto">
          <a:xfrm>
            <a:off x="0" y="5949280"/>
            <a:ext cx="92964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endParaRPr lang="fr-FR" sz="2800" b="0" kern="0" dirty="0" smtClean="0">
              <a:solidFill>
                <a:srgbClr val="000000"/>
              </a:solidFill>
              <a:latin typeface="Arial"/>
            </a:endParaRPr>
          </a:p>
          <a:p>
            <a:pPr algn="l"/>
            <a:endParaRPr lang="fr-FR" sz="2800" b="0" kern="0" dirty="0" smtClean="0">
              <a:solidFill>
                <a:srgbClr val="000000"/>
              </a:solidFill>
              <a:latin typeface="Arial"/>
            </a:endParaRPr>
          </a:p>
          <a:p>
            <a:pPr algn="l"/>
            <a:r>
              <a:rPr lang="fr-FR" sz="28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that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is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, has an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integer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solution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adding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upper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bounds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 </a:t>
            </a:r>
          </a:p>
          <a:p>
            <a:pPr algn="l"/>
            <a:endParaRPr lang="fr-FR" sz="2800" b="0" kern="0" dirty="0" smtClean="0">
              <a:solidFill>
                <a:srgbClr val="000000"/>
              </a:solidFill>
              <a:latin typeface="Arial"/>
            </a:endParaRPr>
          </a:p>
          <a:p>
            <a:pPr algn="l"/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</a:t>
            </a:r>
            <a:endParaRPr lang="fr-FR" sz="2800" b="0" kern="0" dirty="0" smtClean="0">
              <a:latin typeface="Arial"/>
            </a:endParaRPr>
          </a:p>
          <a:p>
            <a:pPr algn="l"/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8984" y="-182880"/>
            <a:ext cx="8229600" cy="1143000"/>
          </a:xfrm>
        </p:spPr>
        <p:txBody>
          <a:bodyPr/>
          <a:lstStyle/>
          <a:p>
            <a:r>
              <a:rPr lang="fr-FR" dirty="0" err="1" smtClean="0"/>
              <a:t>Your</a:t>
            </a:r>
            <a:r>
              <a:rPr lang="fr-FR" dirty="0" smtClean="0"/>
              <a:t> future</a:t>
            </a:r>
            <a:endParaRPr lang="fr-FR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836712"/>
            <a:ext cx="9468544" cy="633670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Gap=0:   </a:t>
            </a:r>
            <a:r>
              <a:rPr kumimoji="0" lang="fr-FR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illustrated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definitions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fr-FR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related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800" b="0" noProof="0" dirty="0" smtClean="0">
              <a:solidFill>
                <a:schemeClr val="tx2"/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3200" b="0" dirty="0" err="1" smtClean="0">
                <a:solidFill>
                  <a:srgbClr val="C00000"/>
                </a:solidFill>
                <a:latin typeface="+mn-lt"/>
              </a:rPr>
              <a:t>E</a:t>
            </a:r>
            <a:r>
              <a:rPr kumimoji="0" lang="fr-FR" sz="3200" b="0" i="0" u="none" strike="noStrike" kern="1200" cap="none" spc="0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xamples</a:t>
            </a:r>
            <a:r>
              <a:rPr kumimoji="0" lang="fr-FR" sz="3200" b="0" i="0" u="none" strike="noStrike" kern="1200" cap="none" spc="0" normalizeH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lang="fr-FR" sz="3200" b="0" i="1" noProof="0" dirty="0" smtClean="0">
                <a:solidFill>
                  <a:schemeClr val="tx2"/>
                </a:solidFill>
                <a:latin typeface="+mn-lt"/>
              </a:rPr>
              <a:t>TU and </a:t>
            </a:r>
            <a:r>
              <a:rPr lang="fr-FR" sz="3200" b="0" i="1" noProof="0" dirty="0" err="1" smtClean="0">
                <a:solidFill>
                  <a:schemeClr val="tx2"/>
                </a:solidFill>
                <a:latin typeface="+mn-lt"/>
              </a:rPr>
              <a:t>ge</a:t>
            </a:r>
            <a:r>
              <a:rPr lang="fr-FR" sz="3200" b="0" i="1" noProof="0" dirty="0" err="1" smtClean="0">
                <a:solidFill>
                  <a:srgbClr val="1E507E"/>
                </a:solidFill>
                <a:latin typeface="+mn-lt"/>
              </a:rPr>
              <a:t>neralizations</a:t>
            </a:r>
            <a:r>
              <a:rPr lang="fr-FR" sz="3200" b="0" dirty="0" smtClean="0">
                <a:solidFill>
                  <a:srgbClr val="1E507E"/>
                </a:solidFill>
                <a:latin typeface="+mn-lt"/>
              </a:rPr>
              <a:t>, </a:t>
            </a:r>
            <a:r>
              <a:rPr lang="fr-FR" sz="3200" b="0" dirty="0" err="1" smtClean="0">
                <a:solidFill>
                  <a:srgbClr val="1F497D"/>
                </a:solidFill>
                <a:latin typeface="Calibri"/>
              </a:rPr>
              <a:t>matroids</a:t>
            </a:r>
            <a:r>
              <a:rPr lang="fr-FR" sz="3200" b="0" dirty="0" smtClean="0">
                <a:solidFill>
                  <a:srgbClr val="1F497D"/>
                </a:solidFill>
                <a:latin typeface="Calibri"/>
              </a:rPr>
              <a:t>,…</a:t>
            </a:r>
          </a:p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3200" b="0" noProof="0" dirty="0" smtClean="0">
                <a:solidFill>
                  <a:srgbClr val="1F497D"/>
                </a:solidFill>
                <a:latin typeface="Calibri"/>
              </a:rPr>
              <a:t>    </a:t>
            </a:r>
            <a:r>
              <a:rPr lang="fr-FR" sz="3200" b="0" i="1" dirty="0" err="1" smtClean="0">
                <a:solidFill>
                  <a:schemeClr val="tx2"/>
                </a:solidFill>
                <a:latin typeface="Calibri"/>
              </a:rPr>
              <a:t>cyclic</a:t>
            </a:r>
            <a:r>
              <a:rPr lang="fr-FR" sz="3200" b="0" i="1" dirty="0" smtClean="0">
                <a:solidFill>
                  <a:schemeClr val="tx2"/>
                </a:solidFill>
                <a:latin typeface="Calibri"/>
              </a:rPr>
              <a:t> </a:t>
            </a:r>
            <a:r>
              <a:rPr lang="fr-FR" sz="3200" b="0" i="1" dirty="0" err="1" smtClean="0">
                <a:solidFill>
                  <a:schemeClr val="tx2"/>
                </a:solidFill>
                <a:latin typeface="Calibri"/>
              </a:rPr>
              <a:t>interval</a:t>
            </a:r>
            <a:r>
              <a:rPr lang="fr-FR" sz="3200" b="0" i="1" dirty="0" smtClean="0">
                <a:solidFill>
                  <a:schemeClr val="tx2"/>
                </a:solidFill>
                <a:latin typeface="Calibri"/>
              </a:rPr>
              <a:t> matrices</a:t>
            </a:r>
            <a:endParaRPr lang="fr-FR" sz="3200" b="0" i="1" noProof="0" dirty="0" smtClean="0">
              <a:solidFill>
                <a:schemeClr val="tx2"/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3200" b="0" noProof="0" dirty="0" smtClean="0">
                <a:solidFill>
                  <a:schemeClr val="tx2"/>
                </a:solidFill>
                <a:latin typeface="+mn-lt"/>
              </a:rPr>
              <a:t>	</a:t>
            </a:r>
            <a:r>
              <a:rPr lang="fr-FR" sz="3200" b="0" noProof="0" dirty="0" err="1" smtClean="0">
                <a:solidFill>
                  <a:schemeClr val="tx2"/>
                </a:solidFill>
                <a:latin typeface="+mn-lt"/>
              </a:rPr>
              <a:t>general</a:t>
            </a:r>
            <a:r>
              <a:rPr lang="fr-FR" sz="3200" b="0" noProof="0" dirty="0" smtClean="0">
                <a:solidFill>
                  <a:schemeClr val="tx2"/>
                </a:solidFill>
                <a:latin typeface="+mn-lt"/>
              </a:rPr>
              <a:t> stable sets in </a:t>
            </a:r>
            <a:r>
              <a:rPr lang="fr-FR" sz="3200" b="0" noProof="0" dirty="0" err="1" smtClean="0">
                <a:solidFill>
                  <a:schemeClr val="tx2"/>
                </a:solidFill>
                <a:latin typeface="+mn-lt"/>
              </a:rPr>
              <a:t>special</a:t>
            </a:r>
            <a:r>
              <a:rPr lang="fr-FR" sz="3200" b="0" noProof="0" dirty="0" smtClean="0">
                <a:solidFill>
                  <a:schemeClr val="tx2"/>
                </a:solidFill>
                <a:latin typeface="+mn-lt"/>
              </a:rPr>
              <a:t> graphs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3200" b="0" dirty="0" smtClean="0">
                <a:solidFill>
                  <a:schemeClr val="tx2"/>
                </a:solidFill>
                <a:latin typeface="+mn-lt"/>
              </a:rPr>
              <a:t>    </a:t>
            </a:r>
            <a:r>
              <a:rPr lang="fr-FR" sz="3200" b="0" i="1" dirty="0" err="1" smtClean="0">
                <a:solidFill>
                  <a:schemeClr val="tx2"/>
                </a:solidFill>
                <a:latin typeface="+mn-lt"/>
              </a:rPr>
              <a:t>special</a:t>
            </a:r>
            <a:r>
              <a:rPr lang="fr-FR" sz="3200" b="0" i="1" dirty="0" smtClean="0">
                <a:solidFill>
                  <a:schemeClr val="tx2"/>
                </a:solidFill>
                <a:latin typeface="+mn-lt"/>
              </a:rPr>
              <a:t> stable sets in </a:t>
            </a:r>
            <a:r>
              <a:rPr lang="fr-FR" sz="3200" b="0" i="1" dirty="0" err="1" smtClean="0">
                <a:solidFill>
                  <a:schemeClr val="tx2"/>
                </a:solidFill>
                <a:latin typeface="+mn-lt"/>
              </a:rPr>
              <a:t>general</a:t>
            </a:r>
            <a:r>
              <a:rPr lang="fr-FR" sz="3200" b="0" i="1" dirty="0" smtClean="0">
                <a:solidFill>
                  <a:schemeClr val="tx2"/>
                </a:solidFill>
                <a:latin typeface="+mn-lt"/>
              </a:rPr>
              <a:t> graphs</a:t>
            </a:r>
            <a:endParaRPr lang="fr-FR" sz="3200" b="0" i="1" noProof="0" dirty="0" smtClean="0">
              <a:solidFill>
                <a:schemeClr val="tx2"/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0" i="0" u="none" strike="noStrike" kern="1200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fr-FR" sz="3200" b="0" i="1" u="none" strike="noStrike" kern="1200" cap="none" spc="0" normalizeH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</a:t>
            </a:r>
            <a:r>
              <a:rPr kumimoji="0" lang="fr-FR" sz="3200" b="0" i="1" u="none" strike="noStrike" kern="1200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0" i="1" u="none" strike="noStrike" kern="1200" cap="none" spc="0" normalizeH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packing</a:t>
            </a:r>
            <a:endParaRPr lang="fr-FR" sz="3200" b="0" i="1" dirty="0" smtClean="0">
              <a:solidFill>
                <a:schemeClr val="tx2"/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800" b="0" i="0" u="none" strike="noStrike" kern="1200" cap="none" spc="0" normalizeH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3200" b="0" dirty="0" err="1" smtClean="0">
                <a:solidFill>
                  <a:srgbClr val="C00000"/>
                </a:solidFill>
                <a:latin typeface="+mn-lt"/>
              </a:rPr>
              <a:t>Properties</a:t>
            </a:r>
            <a:r>
              <a:rPr lang="fr-FR" sz="3200" dirty="0" smtClean="0">
                <a:solidFill>
                  <a:srgbClr val="C00000"/>
                </a:solidFill>
                <a:latin typeface="+mn-lt"/>
              </a:rPr>
              <a:t>:</a:t>
            </a:r>
            <a:r>
              <a:rPr lang="fr-FR" sz="3200" dirty="0" smtClean="0">
                <a:solidFill>
                  <a:schemeClr val="tx2"/>
                </a:solidFill>
                <a:latin typeface="+mn-lt"/>
              </a:rPr>
              <a:t>  </a:t>
            </a:r>
            <a:r>
              <a:rPr lang="fr-FR" sz="3200" b="0" i="1" dirty="0" err="1" smtClean="0">
                <a:solidFill>
                  <a:schemeClr val="tx2"/>
                </a:solidFill>
                <a:latin typeface="+mn-lt"/>
              </a:rPr>
              <a:t>adding</a:t>
            </a:r>
            <a:r>
              <a:rPr lang="fr-FR" sz="3200" b="0" i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fr-FR" sz="3200" b="0" i="1" dirty="0" err="1" smtClean="0">
                <a:solidFill>
                  <a:schemeClr val="tx2"/>
                </a:solidFill>
                <a:latin typeface="+mn-lt"/>
              </a:rPr>
              <a:t>columns</a:t>
            </a:r>
            <a:r>
              <a:rPr lang="fr-FR" sz="3200" b="0" i="1" dirty="0" smtClean="0">
                <a:solidFill>
                  <a:schemeClr val="tx2"/>
                </a:solidFill>
                <a:latin typeface="+mn-lt"/>
              </a:rPr>
              <a:t>, projection,</a:t>
            </a:r>
            <a:r>
              <a:rPr lang="fr-FR" sz="3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fr-FR" sz="3200" dirty="0" smtClean="0">
                <a:solidFill>
                  <a:srgbClr val="C00000"/>
                </a:solidFill>
                <a:latin typeface="+mn-lt"/>
              </a:rPr>
              <a:t>applications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800" b="0" dirty="0" smtClean="0">
              <a:solidFill>
                <a:schemeClr val="tx2"/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800" b="0" dirty="0" smtClean="0">
              <a:solidFill>
                <a:schemeClr val="tx2"/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3200" b="0" dirty="0" smtClean="0">
                <a:solidFill>
                  <a:srgbClr val="C00000"/>
                </a:solidFill>
                <a:latin typeface="+mn-lt"/>
              </a:rPr>
              <a:t>Gap=1:  </a:t>
            </a:r>
            <a:r>
              <a:rPr lang="fr-FR" sz="3200" b="0" i="1" dirty="0" err="1" smtClean="0">
                <a:solidFill>
                  <a:schemeClr val="tx2"/>
                </a:solidFill>
                <a:latin typeface="+mn-lt"/>
              </a:rPr>
              <a:t>bins</a:t>
            </a:r>
            <a:r>
              <a:rPr lang="fr-FR" sz="3200" b="0" i="1" dirty="0" smtClean="0">
                <a:solidFill>
                  <a:schemeClr val="tx2"/>
                </a:solidFill>
                <a:latin typeface="+mn-lt"/>
              </a:rPr>
              <a:t>,</a:t>
            </a:r>
            <a:r>
              <a:rPr lang="fr-FR" sz="3200" b="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fr-FR" sz="3200" b="0" dirty="0" err="1" smtClean="0">
                <a:solidFill>
                  <a:schemeClr val="tx2"/>
                </a:solidFill>
                <a:latin typeface="+mn-lt"/>
              </a:rPr>
              <a:t>matchings</a:t>
            </a:r>
            <a:r>
              <a:rPr lang="fr-FR" sz="3200" b="0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fr-FR" sz="3200" b="0" dirty="0" err="1" smtClean="0">
                <a:solidFill>
                  <a:schemeClr val="tx2"/>
                </a:solidFill>
                <a:latin typeface="+mn-lt"/>
              </a:rPr>
              <a:t>common</a:t>
            </a:r>
            <a:r>
              <a:rPr lang="fr-FR" sz="3200" b="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fr-FR" sz="3200" b="0" dirty="0" err="1" smtClean="0">
                <a:solidFill>
                  <a:schemeClr val="tx2"/>
                </a:solidFill>
                <a:latin typeface="+mn-lt"/>
              </a:rPr>
              <a:t>indep</a:t>
            </a:r>
            <a:r>
              <a:rPr lang="fr-FR" sz="3200" b="0" dirty="0" smtClean="0">
                <a:solidFill>
                  <a:schemeClr val="tx2"/>
                </a:solidFill>
                <a:latin typeface="+mn-lt"/>
              </a:rPr>
              <a:t>. of 2 </a:t>
            </a:r>
            <a:r>
              <a:rPr lang="fr-FR" sz="3200" b="0" dirty="0" err="1" smtClean="0">
                <a:solidFill>
                  <a:schemeClr val="tx2"/>
                </a:solidFill>
                <a:latin typeface="+mn-lt"/>
              </a:rPr>
              <a:t>matroids</a:t>
            </a:r>
            <a:endParaRPr lang="fr-FR" sz="3200" b="0" dirty="0" smtClean="0">
              <a:solidFill>
                <a:schemeClr val="tx2"/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800" b="0" dirty="0" smtClean="0">
              <a:solidFill>
                <a:schemeClr val="tx2"/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3200" b="0" dirty="0" err="1" smtClean="0">
                <a:solidFill>
                  <a:srgbClr val="C00000"/>
                </a:solidFill>
                <a:latin typeface="+mn-lt"/>
              </a:rPr>
              <a:t>Algorithmic</a:t>
            </a:r>
            <a:r>
              <a:rPr lang="fr-FR" sz="3200" b="0" dirty="0" smtClean="0">
                <a:solidFill>
                  <a:srgbClr val="C00000"/>
                </a:solidFill>
                <a:latin typeface="+mn-lt"/>
              </a:rPr>
              <a:t> and </a:t>
            </a:r>
            <a:r>
              <a:rPr lang="fr-FR" sz="3200" b="0" dirty="0" err="1" smtClean="0">
                <a:solidFill>
                  <a:srgbClr val="C00000"/>
                </a:solidFill>
                <a:latin typeface="+mn-lt"/>
              </a:rPr>
              <a:t>other</a:t>
            </a:r>
            <a:r>
              <a:rPr lang="fr-FR" sz="3200" b="0" dirty="0" smtClean="0">
                <a:solidFill>
                  <a:srgbClr val="C00000"/>
                </a:solidFill>
                <a:latin typeface="+mn-lt"/>
              </a:rPr>
              <a:t> uses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3200" b="0" dirty="0" smtClean="0">
              <a:solidFill>
                <a:schemeClr val="tx2"/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3200" b="0" dirty="0" smtClean="0">
              <a:solidFill>
                <a:schemeClr val="tx2"/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3200" b="0" dirty="0" smtClean="0">
                <a:solidFill>
                  <a:schemeClr val="tx2"/>
                </a:solidFill>
                <a:latin typeface="+mn-lt"/>
              </a:rPr>
              <a:t> </a:t>
            </a:r>
            <a:endParaRPr kumimoji="0" lang="fr-FR" sz="3200" b="0" i="0" u="none" strike="noStrike" kern="1200" cap="none" spc="0" normalizeH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36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912" name="Rectangle 32"/>
          <p:cNvSpPr>
            <a:spLocks noGrp="1" noChangeArrowheads="1"/>
          </p:cNvSpPr>
          <p:nvPr>
            <p:ph type="title"/>
          </p:nvPr>
        </p:nvSpPr>
        <p:spPr>
          <a:xfrm>
            <a:off x="-252413" y="-242888"/>
            <a:ext cx="9396413" cy="1150938"/>
          </a:xfrm>
        </p:spPr>
        <p:txBody>
          <a:bodyPr>
            <a:normAutofit/>
          </a:bodyPr>
          <a:lstStyle/>
          <a:p>
            <a:r>
              <a:rPr lang="fr-FR" dirty="0" smtClean="0"/>
              <a:t>ID + k box TDI </a:t>
            </a:r>
            <a:endParaRPr lang="fr-FR" dirty="0"/>
          </a:p>
        </p:txBody>
      </p:sp>
      <p:sp>
        <p:nvSpPr>
          <p:cNvPr id="25091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251520" y="3212976"/>
            <a:ext cx="8532440" cy="244827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endParaRPr lang="fr-FR" sz="800" dirty="0"/>
          </a:p>
          <a:p>
            <a:pPr>
              <a:buFontTx/>
              <a:buNone/>
            </a:pPr>
            <a:endParaRPr lang="fr-FR" sz="800" dirty="0"/>
          </a:p>
          <a:p>
            <a:pPr>
              <a:buFontTx/>
              <a:buNone/>
            </a:pPr>
            <a:r>
              <a:rPr lang="fr-FR" b="1" dirty="0" err="1"/>
              <a:t>Theorem</a:t>
            </a:r>
            <a:r>
              <a:rPr lang="fr-FR" b="1" dirty="0"/>
              <a:t> </a:t>
            </a:r>
            <a:r>
              <a:rPr lang="fr-FR" dirty="0">
                <a:solidFill>
                  <a:srgbClr val="0000FF"/>
                </a:solidFill>
              </a:rPr>
              <a:t> </a:t>
            </a:r>
            <a:r>
              <a:rPr lang="fr-FR" dirty="0" smtClean="0"/>
              <a:t>(variant of Edmonds’ </a:t>
            </a:r>
            <a:r>
              <a:rPr lang="fr-FR" dirty="0" err="1" smtClean="0"/>
              <a:t>matroid</a:t>
            </a:r>
            <a:r>
              <a:rPr lang="fr-FR" dirty="0" smtClean="0"/>
              <a:t> partition)</a:t>
            </a:r>
            <a:endParaRPr lang="fr-FR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fr-FR" dirty="0"/>
              <a:t>max union of </a:t>
            </a:r>
            <a:r>
              <a:rPr lang="fr-FR" dirty="0">
                <a:solidFill>
                  <a:srgbClr val="C00000"/>
                </a:solidFill>
              </a:rPr>
              <a:t>k </a:t>
            </a:r>
            <a:r>
              <a:rPr lang="fr-FR" dirty="0" err="1" smtClean="0">
                <a:solidFill>
                  <a:srgbClr val="C00000"/>
                </a:solidFill>
              </a:rPr>
              <a:t>independent</a:t>
            </a:r>
            <a:r>
              <a:rPr lang="fr-FR" dirty="0" smtClean="0">
                <a:solidFill>
                  <a:srgbClr val="C00000"/>
                </a:solidFill>
              </a:rPr>
              <a:t>  sets   </a:t>
            </a:r>
          </a:p>
          <a:p>
            <a:pPr>
              <a:buFontTx/>
              <a:buNone/>
            </a:pPr>
            <a:r>
              <a:rPr lang="fr-FR" b="1" dirty="0" smtClean="0">
                <a:cs typeface="Arial" charset="0"/>
              </a:rPr>
              <a:t>          =</a:t>
            </a:r>
            <a:r>
              <a:rPr lang="fr-FR" dirty="0" smtClean="0">
                <a:cs typeface="Arial" charset="0"/>
              </a:rPr>
              <a:t> </a:t>
            </a:r>
            <a:r>
              <a:rPr lang="fr-FR" dirty="0" smtClean="0"/>
              <a:t>min</a:t>
            </a:r>
            <a:r>
              <a:rPr lang="fr-FR" sz="1000" dirty="0" smtClean="0"/>
              <a:t> </a:t>
            </a:r>
            <a:r>
              <a:rPr lang="fr-FR" sz="4000" dirty="0" smtClean="0"/>
              <a:t>{</a:t>
            </a:r>
            <a:r>
              <a:rPr lang="fr-FR" dirty="0" smtClean="0">
                <a:solidFill>
                  <a:schemeClr val="tx2"/>
                </a:solidFill>
              </a:rPr>
              <a:t>|X| </a:t>
            </a:r>
            <a:r>
              <a:rPr lang="fr-FR" dirty="0" smtClean="0">
                <a:solidFill>
                  <a:srgbClr val="C00000"/>
                </a:solidFill>
              </a:rPr>
              <a:t>+ k  r(S \  X)  :  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X </a:t>
            </a:r>
            <a:r>
              <a:rPr lang="en-GB" dirty="0" smtClean="0">
                <a:solidFill>
                  <a:schemeClr val="tx2"/>
                </a:solidFill>
                <a:sym typeface="Symbol"/>
              </a:rPr>
              <a:t> S </a:t>
            </a:r>
            <a:r>
              <a:rPr lang="fr-FR" dirty="0" smtClean="0">
                <a:solidFill>
                  <a:schemeClr val="tx2"/>
                </a:solidFill>
              </a:rPr>
              <a:t>} </a:t>
            </a:r>
            <a:endParaRPr lang="fr-FR" dirty="0">
              <a:solidFill>
                <a:schemeClr val="tx2"/>
              </a:solidFill>
            </a:endParaRPr>
          </a:p>
          <a:p>
            <a:pPr>
              <a:buFontTx/>
              <a:buNone/>
            </a:pPr>
            <a:endParaRPr lang="fr-FR" dirty="0">
              <a:solidFill>
                <a:srgbClr val="0000FF"/>
              </a:solidFill>
            </a:endParaRPr>
          </a:p>
          <a:p>
            <a:pPr>
              <a:buFontTx/>
              <a:buNone/>
            </a:pPr>
            <a:endParaRPr lang="fr-FR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fr-FR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fr-FR" sz="8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fr-FR" sz="8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fr-FR" sz="8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fr-FR" sz="8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fr-FR" sz="8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fr-FR" sz="8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fr-FR" sz="800" dirty="0"/>
          </a:p>
          <a:p>
            <a:pPr>
              <a:buFontTx/>
              <a:buNone/>
            </a:pPr>
            <a:endParaRPr lang="fr-FR" b="1" dirty="0"/>
          </a:p>
          <a:p>
            <a:pPr>
              <a:buFontTx/>
              <a:buNone/>
            </a:pPr>
            <a:endParaRPr lang="fr-FR" sz="1000" b="1" dirty="0"/>
          </a:p>
          <a:p>
            <a:pPr algn="ctr">
              <a:buFontTx/>
              <a:buNone/>
            </a:pPr>
            <a:endParaRPr lang="fr-FR" dirty="0">
              <a:solidFill>
                <a:srgbClr val="0000FF"/>
              </a:solidFill>
            </a:endParaRPr>
          </a:p>
          <a:p>
            <a:pPr>
              <a:buFontTx/>
              <a:buNone/>
            </a:pPr>
            <a:endParaRPr lang="fr-FR" dirty="0"/>
          </a:p>
          <a:p>
            <a:pPr>
              <a:buFontTx/>
              <a:buNone/>
            </a:pPr>
            <a:endParaRPr lang="fr-FR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fr-FR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323528" y="1268760"/>
            <a:ext cx="8064896" cy="1944216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Mathematica7"/>
              </a:rPr>
              <a:t>                M= (S , </a:t>
            </a:r>
            <a:r>
              <a:rPr lang="fr-FR" sz="3200" b="0" kern="0" dirty="0" smtClean="0">
                <a:solidFill>
                  <a:srgbClr val="000000"/>
                </a:solidFill>
                <a:latin typeface="Gigi" pitchFamily="82" charset="0"/>
              </a:rPr>
              <a:t>F</a:t>
            </a:r>
            <a:r>
              <a:rPr lang="fr-FR" sz="3200" b="0" kern="0" dirty="0" smtClean="0">
                <a:solidFill>
                  <a:srgbClr val="000000"/>
                </a:solidFill>
                <a:latin typeface="Gigi" pitchFamily="82" charset="0"/>
                <a:sym typeface="Mathematica7"/>
              </a:rPr>
              <a:t>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Mathematica7"/>
              </a:rPr>
              <a:t>) </a:t>
            </a:r>
            <a:r>
              <a:rPr lang="fr-FR" sz="3200" b="0" kern="0" dirty="0" err="1" smtClean="0">
                <a:solidFill>
                  <a:srgbClr val="000000"/>
                </a:solidFill>
                <a:latin typeface="Arial"/>
                <a:sym typeface="Mathematica7"/>
              </a:rPr>
              <a:t>matroid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Mathematica7"/>
              </a:rPr>
              <a:t> </a:t>
            </a:r>
            <a:endParaRPr lang="fr-FR" sz="800" b="0" kern="0" dirty="0" smtClean="0">
              <a:solidFill>
                <a:srgbClr val="000000"/>
              </a:solidFill>
              <a:latin typeface="Arial"/>
              <a:sym typeface="Mathematica7"/>
            </a:endParaRP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800" b="0" kern="0" dirty="0" smtClean="0">
                <a:solidFill>
                  <a:schemeClr val="tx2"/>
                </a:solidFill>
                <a:latin typeface="Arial"/>
                <a:sym typeface="Mathematica7"/>
              </a:rPr>
              <a:t>                                                                         </a:t>
            </a:r>
            <a:r>
              <a:rPr lang="fr-FR" sz="3200" b="0" kern="0" dirty="0" smtClean="0">
                <a:solidFill>
                  <a:schemeClr val="tx2"/>
                </a:solidFill>
                <a:latin typeface="Arial"/>
                <a:sym typeface="Mathematica7"/>
              </a:rPr>
              <a:t>x(U)</a:t>
            </a:r>
            <a:r>
              <a:rPr lang="fr-FR" sz="3200" b="0" kern="0" dirty="0" smtClean="0">
                <a:solidFill>
                  <a:schemeClr val="tx2"/>
                </a:solidFill>
                <a:latin typeface="Arial"/>
                <a:cs typeface="Arial" charset="0"/>
              </a:rPr>
              <a:t>  ≤ k r(U)    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cs typeface="Arial" charset="0"/>
                <a:sym typeface="Symbol"/>
              </a:rPr>
              <a:t>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U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cs typeface="Arial" charset="0"/>
                <a:sym typeface="Symbol"/>
              </a:rPr>
              <a:t> S</a:t>
            </a:r>
          </a:p>
          <a:p>
            <a:pPr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3200" b="0" kern="0" dirty="0" smtClean="0">
                <a:solidFill>
                  <a:schemeClr val="tx2"/>
                </a:solidFill>
                <a:latin typeface="Arial"/>
                <a:cs typeface="Arial" charset="0"/>
                <a:sym typeface="Symbol"/>
              </a:rPr>
              <a:t>                       x</a:t>
            </a:r>
            <a:r>
              <a:rPr lang="fr-FR" sz="3200" b="0" kern="0" baseline="-25000" dirty="0" smtClean="0">
                <a:solidFill>
                  <a:schemeClr val="tx2"/>
                </a:solidFill>
                <a:latin typeface="Arial"/>
                <a:cs typeface="Arial" charset="0"/>
                <a:sym typeface="Symbol"/>
              </a:rPr>
              <a:t>i</a:t>
            </a:r>
            <a:r>
              <a:rPr lang="fr-FR" sz="3200" b="0" kern="0" dirty="0" smtClean="0">
                <a:solidFill>
                  <a:schemeClr val="tx2"/>
                </a:solidFill>
                <a:latin typeface="Arial"/>
                <a:cs typeface="Arial" charset="0"/>
                <a:sym typeface="Symbol"/>
              </a:rPr>
              <a:t>  </a:t>
            </a:r>
            <a:r>
              <a:rPr lang="fr-FR" sz="3200" b="0" kern="0" dirty="0" smtClean="0">
                <a:solidFill>
                  <a:schemeClr val="tx2"/>
                </a:solidFill>
                <a:latin typeface="Arial"/>
                <a:cs typeface="Arial" charset="0"/>
              </a:rPr>
              <a:t>≤</a:t>
            </a:r>
            <a:r>
              <a:rPr lang="fr-FR" sz="3200" b="0" kern="0" dirty="0" smtClean="0">
                <a:solidFill>
                  <a:schemeClr val="tx2"/>
                </a:solidFill>
                <a:latin typeface="Arial"/>
                <a:cs typeface="Arial" charset="0"/>
                <a:sym typeface="Symbol"/>
              </a:rPr>
              <a:t> 1           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cs typeface="Arial" charset="0"/>
                <a:sym typeface="Symbol"/>
              </a:rPr>
              <a:t>  i   S</a:t>
            </a:r>
          </a:p>
          <a:p>
            <a:pPr indent="-342900">
              <a:lnSpc>
                <a:spcPct val="90000"/>
              </a:lnSpc>
              <a:spcBef>
                <a:spcPct val="20000"/>
              </a:spcBef>
            </a:pPr>
            <a:endParaRPr lang="fr-FR" sz="2800" b="0" kern="0" baseline="52000" dirty="0" smtClean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508" y="6021288"/>
            <a:ext cx="88939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FR" sz="3200" dirty="0" smtClean="0">
                <a:solidFill>
                  <a:prstClr val="black"/>
                </a:solidFill>
                <a:latin typeface="Calibri"/>
              </a:rPr>
              <a:t>Conjecture 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(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Aharoni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) :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Matroid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 intersection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is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 MID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913" grpId="0" build="p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-315416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dirty="0" smtClean="0"/>
              <a:t>List </a:t>
            </a:r>
            <a:r>
              <a:rPr lang="fr-FR" sz="4000" dirty="0" err="1" smtClean="0"/>
              <a:t>coloring</a:t>
            </a:r>
            <a:r>
              <a:rPr lang="fr-FR" sz="4000" dirty="0" smtClean="0"/>
              <a:t> </a:t>
            </a:r>
            <a:r>
              <a:rPr lang="fr-FR" sz="4000" dirty="0" err="1" smtClean="0"/>
              <a:t>Theorems</a:t>
            </a:r>
            <a:endParaRPr lang="fr-FR" sz="4000" dirty="0"/>
          </a:p>
        </p:txBody>
      </p:sp>
      <p:sp>
        <p:nvSpPr>
          <p:cNvPr id="3" name="Rectangle 33"/>
          <p:cNvSpPr txBox="1">
            <a:spLocks noChangeArrowheads="1"/>
          </p:cNvSpPr>
          <p:nvPr/>
        </p:nvSpPr>
        <p:spPr>
          <a:xfrm>
            <a:off x="0" y="836712"/>
            <a:ext cx="9144000" cy="576064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fr-F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Theorem</a:t>
            </a:r>
            <a:r>
              <a:rPr lang="fr-FR" sz="3200" noProof="0" dirty="0" smtClean="0">
                <a:latin typeface="+mn-lt"/>
              </a:rPr>
              <a:t> </a:t>
            </a:r>
            <a:r>
              <a:rPr lang="fr-FR" sz="3200" b="0" dirty="0" smtClean="0">
                <a:latin typeface="+mn-lt"/>
              </a:rPr>
              <a:t>(</a:t>
            </a:r>
            <a:r>
              <a:rPr lang="fr-FR" sz="3200" b="0" dirty="0" err="1" smtClean="0">
                <a:latin typeface="+mn-lt"/>
              </a:rPr>
              <a:t>Galvin</a:t>
            </a:r>
            <a:r>
              <a:rPr lang="fr-FR" sz="3200" b="0" dirty="0" smtClean="0">
                <a:latin typeface="+mn-lt"/>
              </a:rPr>
              <a:t>): G bipartite. If </a:t>
            </a:r>
            <a:r>
              <a:rPr lang="fr-FR" sz="3200" b="0" dirty="0" err="1" smtClean="0">
                <a:latin typeface="+mn-lt"/>
              </a:rPr>
              <a:t>it</a:t>
            </a:r>
            <a:r>
              <a:rPr lang="fr-FR" sz="3200" b="0" dirty="0" smtClean="0">
                <a:latin typeface="+mn-lt"/>
              </a:rPr>
              <a:t> </a:t>
            </a:r>
            <a:r>
              <a:rPr lang="fr-FR" sz="3200" b="0" dirty="0" err="1" smtClean="0">
                <a:latin typeface="+mn-lt"/>
              </a:rPr>
              <a:t>can</a:t>
            </a:r>
            <a:r>
              <a:rPr lang="fr-FR" sz="3200" b="0" dirty="0" smtClean="0">
                <a:latin typeface="+mn-lt"/>
              </a:rPr>
              <a:t> </a:t>
            </a:r>
            <a:r>
              <a:rPr lang="fr-FR" sz="3200" b="0" dirty="0" err="1" smtClean="0">
                <a:latin typeface="+mn-lt"/>
              </a:rPr>
              <a:t>be</a:t>
            </a:r>
            <a:r>
              <a:rPr lang="fr-FR" sz="3200" b="0" dirty="0" smtClean="0">
                <a:latin typeface="+mn-lt"/>
              </a:rPr>
              <a:t> k-</a:t>
            </a:r>
            <a:r>
              <a:rPr lang="fr-FR" sz="3200" b="0" dirty="0" err="1" smtClean="0">
                <a:latin typeface="+mn-lt"/>
              </a:rPr>
              <a:t>edge</a:t>
            </a:r>
            <a:r>
              <a:rPr lang="fr-FR" sz="3200" b="0" dirty="0" smtClean="0">
                <a:latin typeface="+mn-lt"/>
              </a:rPr>
              <a:t>-</a:t>
            </a:r>
            <a:r>
              <a:rPr lang="fr-FR" sz="3200" b="0" dirty="0" err="1" smtClean="0">
                <a:latin typeface="+mn-lt"/>
              </a:rPr>
              <a:t>colored</a:t>
            </a:r>
            <a:r>
              <a:rPr lang="fr-FR" sz="3200" b="0" dirty="0" smtClean="0">
                <a:latin typeface="+mn-lt"/>
              </a:rPr>
              <a:t>, </a:t>
            </a: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3200" b="0" dirty="0" err="1" smtClean="0">
                <a:latin typeface="+mn-lt"/>
              </a:rPr>
              <a:t>Then</a:t>
            </a:r>
            <a:r>
              <a:rPr lang="fr-FR" sz="3200" b="0" dirty="0" smtClean="0">
                <a:latin typeface="+mn-lt"/>
              </a:rPr>
              <a:t> </a:t>
            </a:r>
            <a:r>
              <a:rPr lang="fr-FR" sz="3200" b="0" dirty="0" err="1" smtClean="0">
                <a:latin typeface="+mn-lt"/>
              </a:rPr>
              <a:t>it</a:t>
            </a:r>
            <a:r>
              <a:rPr lang="fr-FR" sz="3200" b="0" dirty="0" smtClean="0">
                <a:latin typeface="+mn-lt"/>
              </a:rPr>
              <a:t> </a:t>
            </a:r>
            <a:r>
              <a:rPr lang="fr-FR" sz="3200" b="0" dirty="0" err="1" smtClean="0">
                <a:latin typeface="+mn-lt"/>
              </a:rPr>
              <a:t>can</a:t>
            </a:r>
            <a:r>
              <a:rPr lang="fr-FR" sz="3200" b="0" dirty="0" smtClean="0">
                <a:latin typeface="+mn-lt"/>
              </a:rPr>
              <a:t> </a:t>
            </a:r>
            <a:r>
              <a:rPr lang="fr-FR" sz="3200" b="0" dirty="0" err="1" smtClean="0">
                <a:latin typeface="+mn-lt"/>
              </a:rPr>
              <a:t>also</a:t>
            </a:r>
            <a:r>
              <a:rPr lang="fr-FR" sz="3200" b="0" dirty="0" smtClean="0">
                <a:latin typeface="+mn-lt"/>
              </a:rPr>
              <a:t> </a:t>
            </a:r>
            <a:r>
              <a:rPr lang="fr-FR" sz="3200" b="0" dirty="0" err="1" smtClean="0">
                <a:latin typeface="+mn-lt"/>
              </a:rPr>
              <a:t>be</a:t>
            </a:r>
            <a:r>
              <a:rPr lang="fr-FR" sz="3200" b="0" dirty="0" smtClean="0">
                <a:latin typeface="+mn-lt"/>
              </a:rPr>
              <a:t> </a:t>
            </a:r>
            <a:r>
              <a:rPr lang="fr-FR" sz="3200" b="0" dirty="0" err="1" smtClean="0">
                <a:latin typeface="+mn-lt"/>
              </a:rPr>
              <a:t>list</a:t>
            </a:r>
            <a:r>
              <a:rPr lang="fr-FR" sz="3200" b="0" dirty="0" smtClean="0">
                <a:latin typeface="+mn-lt"/>
              </a:rPr>
              <a:t>-</a:t>
            </a:r>
            <a:r>
              <a:rPr lang="fr-FR" sz="3200" b="0" dirty="0" err="1" smtClean="0">
                <a:latin typeface="+mn-lt"/>
              </a:rPr>
              <a:t>edge</a:t>
            </a:r>
            <a:r>
              <a:rPr lang="fr-FR" sz="3200" b="0" dirty="0" smtClean="0">
                <a:latin typeface="+mn-lt"/>
              </a:rPr>
              <a:t>-</a:t>
            </a:r>
            <a:r>
              <a:rPr lang="fr-FR" sz="3200" b="0" dirty="0" err="1" smtClean="0">
                <a:latin typeface="+mn-lt"/>
              </a:rPr>
              <a:t>colored</a:t>
            </a:r>
            <a:r>
              <a:rPr lang="fr-FR" sz="3200" b="0" dirty="0" smtClean="0">
                <a:latin typeface="+mn-lt"/>
              </a:rPr>
              <a:t> if the </a:t>
            </a:r>
            <a:r>
              <a:rPr lang="fr-FR" sz="3200" b="0" dirty="0" err="1" smtClean="0">
                <a:latin typeface="+mn-lt"/>
              </a:rPr>
              <a:t>lists</a:t>
            </a:r>
            <a:r>
              <a:rPr lang="fr-FR" sz="3200" b="0" dirty="0" smtClean="0">
                <a:latin typeface="+mn-lt"/>
              </a:rPr>
              <a:t> are ≥ k.</a:t>
            </a: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1200" b="0" dirty="0" smtClean="0">
              <a:latin typeface="+mn-lt"/>
            </a:endParaRPr>
          </a:p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3200" dirty="0" err="1" smtClean="0">
                <a:solidFill>
                  <a:prstClr val="black"/>
                </a:solidFill>
                <a:latin typeface="Calibri"/>
              </a:rPr>
              <a:t>Exercise</a:t>
            </a:r>
            <a:r>
              <a:rPr lang="fr-FR" sz="3200" dirty="0" smtClean="0">
                <a:solidFill>
                  <a:prstClr val="black"/>
                </a:solidFill>
                <a:latin typeface="Calibri"/>
              </a:rPr>
              <a:t>: 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M=(S,</a:t>
            </a:r>
            <a:r>
              <a:rPr lang="fr-FR" sz="3200" b="0" dirty="0" smtClean="0">
                <a:solidFill>
                  <a:prstClr val="black"/>
                </a:solidFill>
                <a:latin typeface="Brush Script MT" pitchFamily="66" charset="0"/>
              </a:rPr>
              <a:t>F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)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matroid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. If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it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is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 the union of k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indep</a:t>
            </a:r>
            <a:endParaRPr lang="fr-FR" sz="3200" b="0" dirty="0" smtClean="0">
              <a:solidFill>
                <a:prstClr val="black"/>
              </a:solidFill>
              <a:latin typeface="Calibri"/>
            </a:endParaRPr>
          </a:p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sets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then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it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can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be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also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list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-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independent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colored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 if the </a:t>
            </a:r>
          </a:p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lists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 are ≥ k.</a:t>
            </a:r>
            <a:r>
              <a:rPr lang="fr-FR" sz="32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(Seymour) </a:t>
            </a:r>
          </a:p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b="0" dirty="0" smtClean="0">
              <a:solidFill>
                <a:prstClr val="black"/>
              </a:solidFill>
              <a:latin typeface="Calibri"/>
            </a:endParaRPr>
          </a:p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3200" b="0" dirty="0" err="1" smtClean="0">
                <a:solidFill>
                  <a:schemeClr val="tx2"/>
                </a:solidFill>
                <a:latin typeface="Calibri"/>
              </a:rPr>
              <a:t>Hint</a:t>
            </a:r>
            <a:r>
              <a:rPr lang="fr-FR" sz="3200" b="0" dirty="0" smtClean="0">
                <a:solidFill>
                  <a:schemeClr val="tx2"/>
                </a:solidFill>
                <a:latin typeface="Calibri"/>
              </a:rPr>
              <a:t>:  </a:t>
            </a:r>
            <a:r>
              <a:rPr lang="fr-FR" sz="3200" b="0" dirty="0" err="1" smtClean="0">
                <a:solidFill>
                  <a:schemeClr val="tx2"/>
                </a:solidFill>
                <a:latin typeface="Calibri"/>
              </a:rPr>
              <a:t>Define</a:t>
            </a:r>
            <a:r>
              <a:rPr lang="fr-FR" sz="3200" b="0" dirty="0" smtClean="0">
                <a:solidFill>
                  <a:schemeClr val="tx2"/>
                </a:solidFill>
                <a:latin typeface="Calibri"/>
              </a:rPr>
              <a:t> </a:t>
            </a:r>
            <a:r>
              <a:rPr lang="fr-FR" sz="3200" b="0" dirty="0" err="1" smtClean="0">
                <a:solidFill>
                  <a:schemeClr val="tx2"/>
                </a:solidFill>
                <a:latin typeface="Calibri"/>
              </a:rPr>
              <a:t>matroid</a:t>
            </a:r>
            <a:r>
              <a:rPr lang="fr-FR" sz="3200" b="0" dirty="0" smtClean="0">
                <a:solidFill>
                  <a:schemeClr val="tx2"/>
                </a:solidFill>
                <a:latin typeface="Calibri"/>
              </a:rPr>
              <a:t> M</a:t>
            </a:r>
            <a:r>
              <a:rPr lang="fr-FR" sz="3200" b="0" baseline="-25000" dirty="0" smtClean="0">
                <a:solidFill>
                  <a:schemeClr val="tx2"/>
                </a:solidFill>
                <a:latin typeface="Calibri"/>
              </a:rPr>
              <a:t>1</a:t>
            </a:r>
            <a:r>
              <a:rPr lang="fr-FR" sz="3200" b="0" dirty="0" smtClean="0">
                <a:solidFill>
                  <a:schemeClr val="tx2"/>
                </a:solidFill>
                <a:latin typeface="Calibri"/>
              </a:rPr>
              <a:t>, … , </a:t>
            </a:r>
            <a:r>
              <a:rPr lang="fr-FR" sz="3200" b="0" dirty="0" err="1" smtClean="0">
                <a:solidFill>
                  <a:schemeClr val="tx2"/>
                </a:solidFill>
                <a:latin typeface="Calibri"/>
              </a:rPr>
              <a:t>M</a:t>
            </a:r>
            <a:r>
              <a:rPr lang="fr-FR" sz="3200" b="0" baseline="-25000" dirty="0" err="1" smtClean="0">
                <a:solidFill>
                  <a:schemeClr val="tx2"/>
                </a:solidFill>
                <a:latin typeface="Calibri"/>
              </a:rPr>
              <a:t>k</a:t>
            </a:r>
            <a:r>
              <a:rPr lang="fr-FR" sz="3200" b="0" dirty="0" smtClean="0">
                <a:solidFill>
                  <a:schemeClr val="tx2"/>
                </a:solidFill>
                <a:latin typeface="Calibri"/>
              </a:rPr>
              <a:t> on the sets </a:t>
            </a:r>
          </a:p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3200" b="0" dirty="0" smtClean="0">
                <a:solidFill>
                  <a:schemeClr val="tx2"/>
                </a:solidFill>
                <a:latin typeface="Calibri"/>
              </a:rPr>
              <a:t>S</a:t>
            </a:r>
            <a:r>
              <a:rPr lang="fr-FR" sz="3200" b="0" baseline="-25000" dirty="0" smtClean="0">
                <a:solidFill>
                  <a:schemeClr val="tx2"/>
                </a:solidFill>
                <a:latin typeface="Calibri"/>
              </a:rPr>
              <a:t>i</a:t>
            </a:r>
            <a:r>
              <a:rPr lang="fr-FR" sz="3200" b="0" dirty="0" smtClean="0">
                <a:solidFill>
                  <a:schemeClr val="tx2"/>
                </a:solidFill>
                <a:latin typeface="Calibri"/>
              </a:rPr>
              <a:t> := {e</a:t>
            </a:r>
            <a:r>
              <a:rPr lang="fr-FR" sz="3200" b="0" dirty="0" smtClean="0">
                <a:solidFill>
                  <a:schemeClr val="tx2"/>
                </a:solidFill>
                <a:latin typeface="Calibri"/>
                <a:sym typeface="Symbol"/>
              </a:rPr>
              <a:t></a:t>
            </a:r>
            <a:r>
              <a:rPr lang="fr-FR" sz="3200" b="0" dirty="0" smtClean="0">
                <a:solidFill>
                  <a:schemeClr val="tx2"/>
                </a:solidFill>
                <a:latin typeface="Calibri"/>
              </a:rPr>
              <a:t>S: e has </a:t>
            </a:r>
            <a:r>
              <a:rPr lang="fr-FR" sz="3200" b="0" dirty="0" err="1" smtClean="0">
                <a:solidFill>
                  <a:schemeClr val="tx2"/>
                </a:solidFill>
                <a:latin typeface="Calibri"/>
              </a:rPr>
              <a:t>colour</a:t>
            </a:r>
            <a:r>
              <a:rPr lang="fr-FR" sz="3200" b="0" dirty="0" smtClean="0">
                <a:solidFill>
                  <a:schemeClr val="tx2"/>
                </a:solidFill>
                <a:latin typeface="Calibri"/>
              </a:rPr>
              <a:t> i in </a:t>
            </a:r>
            <a:r>
              <a:rPr lang="fr-FR" sz="3200" b="0" dirty="0" err="1" smtClean="0">
                <a:solidFill>
                  <a:schemeClr val="tx2"/>
                </a:solidFill>
                <a:latin typeface="Calibri"/>
              </a:rPr>
              <a:t>its</a:t>
            </a:r>
            <a:r>
              <a:rPr lang="fr-FR" sz="3200" b="0" dirty="0" smtClean="0">
                <a:solidFill>
                  <a:schemeClr val="tx2"/>
                </a:solidFill>
                <a:latin typeface="Calibri"/>
              </a:rPr>
              <a:t> </a:t>
            </a:r>
            <a:r>
              <a:rPr lang="fr-FR" sz="3200" b="0" dirty="0" err="1" smtClean="0">
                <a:solidFill>
                  <a:schemeClr val="tx2"/>
                </a:solidFill>
                <a:latin typeface="Calibri"/>
              </a:rPr>
              <a:t>list</a:t>
            </a:r>
            <a:r>
              <a:rPr lang="fr-FR" sz="3200" b="0" dirty="0" smtClean="0">
                <a:solidFill>
                  <a:schemeClr val="tx2"/>
                </a:solidFill>
                <a:latin typeface="Calibri"/>
              </a:rPr>
              <a:t>}. Check the condition of</a:t>
            </a:r>
          </a:p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3200" b="0" dirty="0" smtClean="0">
                <a:solidFill>
                  <a:schemeClr val="tx2"/>
                </a:solidFill>
                <a:latin typeface="Calibri"/>
              </a:rPr>
              <a:t>the </a:t>
            </a:r>
            <a:r>
              <a:rPr lang="fr-FR" sz="3200" b="0" dirty="0" err="1" smtClean="0">
                <a:solidFill>
                  <a:schemeClr val="tx2"/>
                </a:solidFill>
                <a:latin typeface="Calibri"/>
              </a:rPr>
              <a:t>matroid</a:t>
            </a:r>
            <a:r>
              <a:rPr lang="fr-FR" sz="3200" b="0" dirty="0" smtClean="0">
                <a:solidFill>
                  <a:schemeClr val="tx2"/>
                </a:solidFill>
                <a:latin typeface="Calibri"/>
              </a:rPr>
              <a:t> partition </a:t>
            </a:r>
            <a:r>
              <a:rPr lang="fr-FR" sz="3200" b="0" dirty="0" err="1" smtClean="0">
                <a:solidFill>
                  <a:schemeClr val="tx2"/>
                </a:solidFill>
                <a:latin typeface="Calibri"/>
              </a:rPr>
              <a:t>theorem</a:t>
            </a:r>
            <a:r>
              <a:rPr lang="fr-FR" sz="3200" b="0" dirty="0" smtClean="0">
                <a:solidFill>
                  <a:schemeClr val="tx2"/>
                </a:solidFill>
                <a:latin typeface="Calibri"/>
              </a:rPr>
              <a:t> </a:t>
            </a:r>
            <a:r>
              <a:rPr lang="fr-FR" sz="3200" b="0" dirty="0" err="1" smtClean="0">
                <a:solidFill>
                  <a:schemeClr val="tx2"/>
                </a:solidFill>
                <a:latin typeface="Calibri"/>
              </a:rPr>
              <a:t>using</a:t>
            </a:r>
            <a:r>
              <a:rPr lang="fr-FR" sz="3200" b="0" dirty="0" smtClean="0">
                <a:solidFill>
                  <a:schemeClr val="tx2"/>
                </a:solidFill>
                <a:latin typeface="Calibri"/>
              </a:rPr>
              <a:t> </a:t>
            </a:r>
            <a:r>
              <a:rPr lang="fr-FR" sz="3200" b="0" dirty="0" err="1" smtClean="0">
                <a:solidFill>
                  <a:schemeClr val="tx2"/>
                </a:solidFill>
                <a:latin typeface="Calibri"/>
              </a:rPr>
              <a:t>that</a:t>
            </a:r>
            <a:r>
              <a:rPr lang="fr-FR" sz="3200" b="0" dirty="0" smtClean="0">
                <a:solidFill>
                  <a:schemeClr val="tx2"/>
                </a:solidFill>
                <a:latin typeface="Calibri"/>
              </a:rPr>
              <a:t> S </a:t>
            </a:r>
            <a:r>
              <a:rPr lang="fr-FR" sz="3200" b="0" dirty="0" err="1" smtClean="0">
                <a:solidFill>
                  <a:schemeClr val="tx2"/>
                </a:solidFill>
                <a:latin typeface="Calibri"/>
              </a:rPr>
              <a:t>can</a:t>
            </a:r>
            <a:r>
              <a:rPr lang="fr-FR" sz="3200" b="0" dirty="0" smtClean="0">
                <a:solidFill>
                  <a:schemeClr val="tx2"/>
                </a:solidFill>
                <a:latin typeface="Calibri"/>
              </a:rPr>
              <a:t> </a:t>
            </a:r>
            <a:r>
              <a:rPr lang="fr-FR" sz="3200" b="0" dirty="0" err="1" smtClean="0">
                <a:solidFill>
                  <a:schemeClr val="tx2"/>
                </a:solidFill>
                <a:latin typeface="Calibri"/>
              </a:rPr>
              <a:t>be</a:t>
            </a:r>
            <a:r>
              <a:rPr lang="fr-FR" sz="3200" b="0" dirty="0" smtClean="0">
                <a:solidFill>
                  <a:schemeClr val="tx2"/>
                </a:solidFill>
                <a:latin typeface="Calibri"/>
              </a:rPr>
              <a:t> </a:t>
            </a:r>
          </a:p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3200" b="0" dirty="0" err="1" smtClean="0">
                <a:solidFill>
                  <a:schemeClr val="tx2"/>
                </a:solidFill>
                <a:latin typeface="Calibri"/>
              </a:rPr>
              <a:t>covered</a:t>
            </a:r>
            <a:r>
              <a:rPr lang="fr-FR" sz="3200" b="0" dirty="0" smtClean="0">
                <a:solidFill>
                  <a:schemeClr val="tx2"/>
                </a:solidFill>
                <a:latin typeface="Calibri"/>
              </a:rPr>
              <a:t> by k </a:t>
            </a:r>
            <a:r>
              <a:rPr lang="fr-FR" sz="3200" b="0" dirty="0" err="1" smtClean="0">
                <a:solidFill>
                  <a:schemeClr val="tx2"/>
                </a:solidFill>
                <a:latin typeface="Calibri"/>
              </a:rPr>
              <a:t>independent</a:t>
            </a:r>
            <a:r>
              <a:rPr lang="fr-FR" sz="3200" b="0" dirty="0" smtClean="0">
                <a:solidFill>
                  <a:schemeClr val="tx2"/>
                </a:solidFill>
                <a:latin typeface="Calibri"/>
              </a:rPr>
              <a:t> sets of M.  </a:t>
            </a:r>
          </a:p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816" y="-293320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dirty="0" smtClean="0"/>
              <a:t>TU  </a:t>
            </a:r>
            <a:r>
              <a:rPr lang="fr-FR" sz="4000" dirty="0" err="1" smtClean="0"/>
              <a:t>polyhedra</a:t>
            </a:r>
            <a:r>
              <a:rPr lang="fr-FR" sz="4000" dirty="0" smtClean="0"/>
              <a:t> are ID </a:t>
            </a:r>
            <a:endParaRPr lang="fr-FR" sz="4000" dirty="0"/>
          </a:p>
        </p:txBody>
      </p:sp>
      <p:sp>
        <p:nvSpPr>
          <p:cNvPr id="3" name="Rectangle 33"/>
          <p:cNvSpPr txBox="1">
            <a:spLocks noChangeArrowheads="1"/>
          </p:cNvSpPr>
          <p:nvPr/>
        </p:nvSpPr>
        <p:spPr>
          <a:xfrm>
            <a:off x="35496" y="620688"/>
            <a:ext cx="8532440" cy="24482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</a:pPr>
            <a:r>
              <a:rPr kumimoji="0" lang="fr-F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Theorem</a:t>
            </a: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(Baum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Trotter 1977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</a:rPr>
              <a:t> </a:t>
            </a:r>
          </a:p>
          <a:p>
            <a:pPr marL="342900" lvl="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</a:pPr>
            <a:r>
              <a:rPr lang="fr-FR" sz="3200" b="0" dirty="0" smtClean="0">
                <a:solidFill>
                  <a:srgbClr val="C00000"/>
                </a:solidFill>
                <a:latin typeface="Calibri"/>
              </a:rPr>
              <a:t>A </a:t>
            </a:r>
            <a:r>
              <a:rPr lang="fr-FR" sz="3200" b="0" dirty="0" err="1" smtClean="0">
                <a:solidFill>
                  <a:srgbClr val="C00000"/>
                </a:solidFill>
                <a:latin typeface="Calibri"/>
              </a:rPr>
              <a:t>is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</a:rPr>
              <a:t> TU 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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</a:rPr>
              <a:t> Q:={x 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  <a:sym typeface="Symbol"/>
              </a:rPr>
              <a:t>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  <a:sym typeface="Mathematica7"/>
              </a:rPr>
              <a:t></a:t>
            </a:r>
            <a:r>
              <a:rPr lang="fr-FR" sz="3200" b="0" kern="0" baseline="30000" dirty="0" smtClean="0">
                <a:solidFill>
                  <a:srgbClr val="C00000"/>
                </a:solidFill>
                <a:latin typeface="Arial"/>
                <a:sym typeface="Mathematica7"/>
              </a:rPr>
              <a:t>n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  <a:sym typeface="Mathematica7"/>
              </a:rPr>
              <a:t> 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</a:rPr>
              <a:t>:  </a:t>
            </a:r>
            <a:r>
              <a:rPr lang="fr-FR" sz="3200" b="0" dirty="0" err="1" smtClean="0">
                <a:solidFill>
                  <a:srgbClr val="C00000"/>
                </a:solidFill>
                <a:latin typeface="Calibri"/>
              </a:rPr>
              <a:t>Ax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</a:t>
            </a:r>
            <a:r>
              <a:rPr lang="en-GB" sz="3200" b="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  b}  is ID</a:t>
            </a:r>
            <a:endParaRPr lang="fr-FR" sz="3200" b="0" dirty="0" smtClean="0">
              <a:solidFill>
                <a:prstClr val="black"/>
              </a:solidFill>
              <a:latin typeface="Calibri"/>
            </a:endParaRPr>
          </a:p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3"/>
          <p:cNvSpPr txBox="1">
            <a:spLocks noChangeArrowheads="1"/>
          </p:cNvSpPr>
          <p:nvPr/>
        </p:nvSpPr>
        <p:spPr>
          <a:xfrm>
            <a:off x="0" y="2132856"/>
            <a:ext cx="9144000" cy="4725144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Proof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</a:t>
            </a:r>
            <a:r>
              <a:rPr lang="fr-FR" sz="3200" b="0" dirty="0" smtClean="0">
                <a:latin typeface="+mn-lt"/>
              </a:rPr>
              <a:t>Let  </a:t>
            </a:r>
            <a:r>
              <a:rPr lang="fr-FR" sz="3200" b="0" dirty="0" err="1" smtClean="0">
                <a:latin typeface="+mn-lt"/>
              </a:rPr>
              <a:t>x</a:t>
            </a:r>
            <a:r>
              <a:rPr lang="fr-FR" sz="3200" b="0" baseline="-25000" dirty="0" err="1" smtClean="0">
                <a:latin typeface="+mn-lt"/>
              </a:rPr>
              <a:t>k</a:t>
            </a:r>
            <a:r>
              <a:rPr lang="fr-FR" sz="3200" b="0" dirty="0" smtClean="0">
                <a:latin typeface="+mn-lt"/>
              </a:rPr>
              <a:t> </a:t>
            </a:r>
            <a:r>
              <a:rPr lang="fr-FR" sz="3200" b="0" dirty="0" smtClean="0">
                <a:latin typeface="+mn-lt"/>
                <a:sym typeface="Symbol"/>
              </a:rPr>
              <a:t> </a:t>
            </a:r>
            <a:r>
              <a:rPr lang="fr-FR" sz="3200" b="0" dirty="0" err="1" smtClean="0">
                <a:latin typeface="+mn-lt"/>
                <a:sym typeface="Symbol"/>
              </a:rPr>
              <a:t>kQ</a:t>
            </a:r>
            <a:r>
              <a:rPr lang="fr-FR" sz="3200" b="0" dirty="0" smtClean="0">
                <a:latin typeface="+mn-lt"/>
                <a:sym typeface="Symbol"/>
              </a:rPr>
              <a:t>.  </a:t>
            </a:r>
            <a:r>
              <a:rPr lang="fr-FR" sz="3200" b="0" dirty="0" err="1" smtClean="0">
                <a:latin typeface="+mn-lt"/>
              </a:rPr>
              <a:t>We</a:t>
            </a:r>
            <a:r>
              <a:rPr lang="fr-FR" sz="3200" b="0" dirty="0" smtClean="0">
                <a:latin typeface="+mn-lt"/>
              </a:rPr>
              <a:t> are </a:t>
            </a:r>
            <a:r>
              <a:rPr lang="fr-FR" sz="3200" b="0" dirty="0" err="1" smtClean="0">
                <a:latin typeface="+mn-lt"/>
              </a:rPr>
              <a:t>looking</a:t>
            </a:r>
            <a:r>
              <a:rPr lang="fr-FR" sz="3200" b="0" dirty="0" smtClean="0">
                <a:latin typeface="+mn-lt"/>
              </a:rPr>
              <a:t> for x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  <a:sym typeface="Symbol"/>
              </a:rPr>
              <a:t> 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  <a:sym typeface="Mathematica7"/>
              </a:rPr>
              <a:t></a:t>
            </a:r>
            <a:r>
              <a:rPr lang="fr-FR" sz="3200" b="0" dirty="0" smtClean="0">
                <a:latin typeface="+mn-lt"/>
              </a:rPr>
              <a:t> :</a:t>
            </a:r>
          </a:p>
          <a:p>
            <a:pPr marL="571500" indent="-571500" algn="l" fontAlgn="auto">
              <a:spcBef>
                <a:spcPct val="20000"/>
              </a:spcBef>
              <a:spcAft>
                <a:spcPts val="0"/>
              </a:spcAft>
              <a:buAutoNum type="romanLcParenBoth"/>
              <a:defRPr/>
            </a:pPr>
            <a:r>
              <a:rPr lang="fr-FR" sz="3200" b="0" dirty="0" smtClean="0">
                <a:solidFill>
                  <a:srgbClr val="C00000"/>
                </a:solidFill>
                <a:latin typeface="+mn-lt"/>
              </a:rPr>
              <a:t>x 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  <a:sym typeface="Symbol"/>
              </a:rPr>
              <a:t> Q ,  (ii)   </a:t>
            </a:r>
            <a:r>
              <a:rPr lang="fr-FR" sz="3200" b="0" dirty="0" err="1" smtClean="0">
                <a:solidFill>
                  <a:srgbClr val="C00000"/>
                </a:solidFill>
                <a:latin typeface="Calibri"/>
              </a:rPr>
              <a:t>x</a:t>
            </a:r>
            <a:r>
              <a:rPr lang="fr-FR" sz="3200" b="0" baseline="-25000" dirty="0" err="1" smtClean="0">
                <a:solidFill>
                  <a:srgbClr val="C00000"/>
                </a:solidFill>
                <a:latin typeface="Calibri"/>
              </a:rPr>
              <a:t>k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</a:rPr>
              <a:t> 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  <a:sym typeface="Symbol"/>
              </a:rPr>
              <a:t> - 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</a:rPr>
              <a:t>x 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  <a:sym typeface="Symbol"/>
              </a:rPr>
              <a:t> (k-1) Q</a:t>
            </a:r>
          </a:p>
          <a:p>
            <a:pPr marL="571500" indent="-571500" algn="l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800" b="0" dirty="0" smtClean="0">
              <a:solidFill>
                <a:srgbClr val="C00000"/>
              </a:solidFill>
              <a:latin typeface="Calibri"/>
              <a:sym typeface="Symbol"/>
            </a:endParaRPr>
          </a:p>
          <a:p>
            <a:pPr marL="571500" indent="-571500" algn="l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800" b="0" dirty="0" smtClean="0">
              <a:solidFill>
                <a:srgbClr val="C00000"/>
              </a:solidFill>
              <a:latin typeface="Calibri"/>
              <a:sym typeface="Symbol"/>
            </a:endParaRPr>
          </a:p>
          <a:p>
            <a:pPr marL="571500" indent="-571500" algn="l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800" b="0" dirty="0" smtClean="0">
              <a:solidFill>
                <a:srgbClr val="C00000"/>
              </a:solidFill>
              <a:latin typeface="Calibri"/>
              <a:sym typeface="Symbol"/>
            </a:endParaRPr>
          </a:p>
          <a:p>
            <a:pPr marL="571500" indent="-5715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3200" dirty="0" err="1" smtClean="0">
                <a:solidFill>
                  <a:prstClr val="black"/>
                </a:solidFill>
                <a:latin typeface="Calibri"/>
              </a:rPr>
              <a:t>Exercise</a:t>
            </a:r>
            <a:r>
              <a:rPr lang="fr-FR" sz="3200" b="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:  Check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that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 for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fixed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fr-FR" sz="3200" b="0" dirty="0" err="1" smtClean="0">
                <a:latin typeface="Calibri"/>
              </a:rPr>
              <a:t>x</a:t>
            </a:r>
            <a:r>
              <a:rPr lang="fr-FR" sz="3200" b="0" baseline="-25000" dirty="0" err="1" smtClean="0">
                <a:latin typeface="Calibri"/>
              </a:rPr>
              <a:t>k</a:t>
            </a:r>
            <a:r>
              <a:rPr lang="fr-FR" sz="3200" b="0" baseline="-25000" dirty="0" smtClean="0">
                <a:latin typeface="Calibri"/>
              </a:rPr>
              <a:t>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both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 (i) and (ii) are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linear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systems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with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matrix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 A, and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altogether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 x 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</a:rPr>
              <a:t>has a </a:t>
            </a:r>
            <a:r>
              <a:rPr lang="fr-FR" sz="3200" b="0" dirty="0" err="1" smtClean="0">
                <a:solidFill>
                  <a:srgbClr val="C00000"/>
                </a:solidFill>
                <a:latin typeface="Calibri"/>
              </a:rPr>
              <a:t>unimodular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</a:rPr>
              <a:t> </a:t>
            </a:r>
            <a:r>
              <a:rPr lang="fr-FR" sz="3200" b="0" dirty="0" err="1" smtClean="0">
                <a:solidFill>
                  <a:srgbClr val="C00000"/>
                </a:solidFill>
                <a:latin typeface="Calibri"/>
              </a:rPr>
              <a:t>coeff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</a:rPr>
              <a:t> </a:t>
            </a:r>
            <a:r>
              <a:rPr lang="fr-FR" sz="3200" b="0" dirty="0" err="1" smtClean="0">
                <a:solidFill>
                  <a:srgbClr val="C00000"/>
                </a:solidFill>
                <a:latin typeface="Calibri"/>
              </a:rPr>
              <a:t>matrix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</a:rPr>
              <a:t>.</a:t>
            </a:r>
          </a:p>
          <a:p>
            <a:pPr marL="571500" indent="-571500" algn="l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800" b="0" dirty="0" smtClean="0">
              <a:solidFill>
                <a:prstClr val="black"/>
              </a:solidFill>
              <a:latin typeface="Calibri"/>
            </a:endParaRPr>
          </a:p>
          <a:p>
            <a:pPr marL="571500" indent="-571500" algn="l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800" b="0" dirty="0" smtClean="0">
              <a:solidFill>
                <a:prstClr val="black"/>
              </a:solidFill>
              <a:latin typeface="Calibri"/>
            </a:endParaRPr>
          </a:p>
          <a:p>
            <a:pPr marL="571500" indent="-5715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Note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that</a:t>
            </a:r>
            <a:r>
              <a:rPr lang="fr-FR" sz="3200" b="0" dirty="0" smtClean="0">
                <a:solidFill>
                  <a:srgbClr val="002060"/>
                </a:solidFill>
                <a:latin typeface="Calibri"/>
              </a:rPr>
              <a:t> (i), (ii) </a:t>
            </a:r>
            <a:r>
              <a:rPr lang="fr-FR" sz="3200" b="0" dirty="0" err="1" smtClean="0">
                <a:solidFill>
                  <a:srgbClr val="002060"/>
                </a:solidFill>
                <a:latin typeface="Calibri"/>
              </a:rPr>
              <a:t>is</a:t>
            </a:r>
            <a:r>
              <a:rPr lang="fr-FR" sz="3200" b="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fr-FR" sz="3200" b="0" dirty="0" err="1" smtClean="0">
                <a:solidFill>
                  <a:srgbClr val="002060"/>
                </a:solidFill>
                <a:latin typeface="Calibri"/>
              </a:rPr>
              <a:t>feasible</a:t>
            </a:r>
            <a:r>
              <a:rPr lang="fr-FR" sz="3200" b="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:  </a:t>
            </a:r>
            <a:r>
              <a:rPr lang="fr-FR" sz="3200" b="0" dirty="0" err="1" smtClean="0">
                <a:latin typeface="Calibri"/>
              </a:rPr>
              <a:t>x</a:t>
            </a:r>
            <a:r>
              <a:rPr lang="fr-FR" sz="3200" b="0" baseline="-25000" dirty="0" err="1" smtClean="0">
                <a:latin typeface="Calibri"/>
              </a:rPr>
              <a:t>k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/k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is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 a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feasible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 solution.</a:t>
            </a:r>
          </a:p>
          <a:p>
            <a:pPr marL="571500" indent="-5715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So, </a:t>
            </a:r>
            <a:r>
              <a:rPr lang="fr-FR" sz="3200" b="0" dirty="0" err="1" smtClean="0">
                <a:solidFill>
                  <a:srgbClr val="002060"/>
                </a:solidFill>
                <a:latin typeface="Calibri"/>
              </a:rPr>
              <a:t>since</a:t>
            </a:r>
            <a:r>
              <a:rPr lang="fr-FR" sz="3200" b="0" dirty="0" smtClean="0">
                <a:solidFill>
                  <a:srgbClr val="002060"/>
                </a:solidFill>
                <a:latin typeface="Calibri"/>
              </a:rPr>
              <a:t> x has a </a:t>
            </a:r>
            <a:r>
              <a:rPr lang="fr-FR" sz="3200" b="0" dirty="0" err="1" smtClean="0">
                <a:solidFill>
                  <a:srgbClr val="002060"/>
                </a:solidFill>
                <a:latin typeface="Calibri"/>
              </a:rPr>
              <a:t>unimod</a:t>
            </a:r>
            <a:r>
              <a:rPr lang="fr-FR" sz="3200" b="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fr-FR" sz="3200" b="0" dirty="0" err="1" smtClean="0">
                <a:solidFill>
                  <a:srgbClr val="002060"/>
                </a:solidFill>
                <a:latin typeface="Calibri"/>
              </a:rPr>
              <a:t>coeff</a:t>
            </a:r>
            <a:r>
              <a:rPr lang="fr-FR" sz="3200" b="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fr-FR" sz="3200" b="0" dirty="0" err="1" smtClean="0">
                <a:solidFill>
                  <a:srgbClr val="002060"/>
                </a:solidFill>
                <a:latin typeface="Calibri"/>
              </a:rPr>
              <a:t>matrix</a:t>
            </a:r>
            <a:r>
              <a:rPr lang="fr-FR" sz="3200" b="0" dirty="0" smtClean="0">
                <a:solidFill>
                  <a:srgbClr val="002060"/>
                </a:solidFill>
                <a:latin typeface="Calibri"/>
              </a:rPr>
              <a:t> an </a:t>
            </a:r>
            <a:r>
              <a:rPr lang="fr-FR" sz="3200" b="0" dirty="0" err="1" smtClean="0">
                <a:solidFill>
                  <a:srgbClr val="002060"/>
                </a:solidFill>
                <a:latin typeface="Calibri"/>
              </a:rPr>
              <a:t>integer</a:t>
            </a:r>
            <a:r>
              <a:rPr lang="fr-FR" sz="3200" b="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solution </a:t>
            </a:r>
          </a:p>
          <a:p>
            <a:pPr marL="571500" indent="-5715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exists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 and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can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be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computed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. </a:t>
            </a:r>
          </a:p>
          <a:p>
            <a:pPr marL="571500" indent="-571500" algn="l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b="0" dirty="0" smtClean="0">
              <a:solidFill>
                <a:srgbClr val="C00000"/>
              </a:solidFill>
              <a:latin typeface="Calibri"/>
              <a:sym typeface="Symbol"/>
            </a:endParaRPr>
          </a:p>
          <a:p>
            <a:pPr marL="571500" indent="-571500" algn="l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3200" b="0" dirty="0" smtClean="0"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dirty="0" smtClean="0"/>
              <a:t>The projection </a:t>
            </a:r>
            <a:r>
              <a:rPr lang="fr-FR" sz="4000" dirty="0" err="1" smtClean="0"/>
              <a:t>project</a:t>
            </a:r>
            <a:endParaRPr lang="fr-FR" sz="4000" dirty="0"/>
          </a:p>
        </p:txBody>
      </p:sp>
      <p:sp>
        <p:nvSpPr>
          <p:cNvPr id="4" name="Rectangle 33"/>
          <p:cNvSpPr txBox="1">
            <a:spLocks noChangeArrowheads="1"/>
          </p:cNvSpPr>
          <p:nvPr/>
        </p:nvSpPr>
        <p:spPr>
          <a:xfrm>
            <a:off x="539552" y="1484784"/>
            <a:ext cx="8352928" cy="5040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0" noProof="0" dirty="0" smtClean="0">
                <a:latin typeface="+mn-lt"/>
              </a:rPr>
              <a:t>Is the projection of  ID </a:t>
            </a:r>
            <a:r>
              <a:rPr lang="fr-FR" sz="3200" b="0" noProof="0" dirty="0" err="1" smtClean="0">
                <a:latin typeface="+mn-lt"/>
              </a:rPr>
              <a:t>polyhedra</a:t>
            </a:r>
            <a:r>
              <a:rPr lang="fr-FR" sz="3200" b="0" noProof="0" dirty="0" smtClean="0">
                <a:latin typeface="+mn-lt"/>
              </a:rPr>
              <a:t> ID ?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33"/>
          <p:cNvSpPr txBox="1">
            <a:spLocks noChangeArrowheads="1"/>
          </p:cNvSpPr>
          <p:nvPr/>
        </p:nvSpPr>
        <p:spPr>
          <a:xfrm>
            <a:off x="539552" y="2636912"/>
            <a:ext cx="8424936" cy="14401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0" noProof="0" dirty="0" smtClean="0">
                <a:latin typeface="+mn-lt"/>
              </a:rPr>
              <a:t>If </a:t>
            </a:r>
            <a:r>
              <a:rPr lang="fr-FR" sz="3200" b="0" noProof="0" dirty="0" smtClean="0">
                <a:solidFill>
                  <a:srgbClr val="00B050"/>
                </a:solidFill>
                <a:latin typeface="+mn-lt"/>
              </a:rPr>
              <a:t>YES</a:t>
            </a:r>
            <a:r>
              <a:rPr lang="fr-FR" sz="3200" b="0" noProof="0" dirty="0" smtClean="0">
                <a:latin typeface="+mn-lt"/>
              </a:rPr>
              <a:t>,  </a:t>
            </a:r>
            <a:r>
              <a:rPr lang="fr-FR" sz="3200" b="0" noProof="0" dirty="0" err="1" smtClean="0">
                <a:latin typeface="+mn-lt"/>
              </a:rPr>
              <a:t>then</a:t>
            </a:r>
            <a:r>
              <a:rPr lang="fr-FR" sz="3200" b="0" noProof="0" dirty="0" smtClean="0">
                <a:latin typeface="+mn-lt"/>
              </a:rPr>
              <a:t> new </a:t>
            </a:r>
            <a:r>
              <a:rPr lang="fr-FR" sz="3200" b="0" noProof="0" dirty="0" err="1" smtClean="0">
                <a:latin typeface="+mn-lt"/>
              </a:rPr>
              <a:t>examples</a:t>
            </a:r>
            <a:r>
              <a:rPr lang="fr-FR" sz="3200" b="0" noProof="0" dirty="0" smtClean="0">
                <a:latin typeface="+mn-lt"/>
              </a:rPr>
              <a:t> 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0" dirty="0" smtClean="0">
                <a:latin typeface="+mn-lt"/>
              </a:rPr>
              <a:t>If </a:t>
            </a:r>
            <a:r>
              <a:rPr lang="fr-FR" sz="3200" b="0" dirty="0" smtClean="0">
                <a:solidFill>
                  <a:srgbClr val="C00000"/>
                </a:solidFill>
                <a:latin typeface="+mn-lt"/>
              </a:rPr>
              <a:t>NO</a:t>
            </a:r>
            <a:r>
              <a:rPr lang="fr-FR" sz="3200" b="0" dirty="0" smtClean="0">
                <a:latin typeface="+mn-lt"/>
              </a:rPr>
              <a:t>,   </a:t>
            </a:r>
            <a:r>
              <a:rPr lang="fr-FR" sz="3200" b="0" dirty="0" err="1" smtClean="0">
                <a:latin typeface="+mn-lt"/>
              </a:rPr>
              <a:t>then</a:t>
            </a:r>
            <a:r>
              <a:rPr lang="fr-FR" sz="3200" b="0" dirty="0" smtClean="0">
                <a:latin typeface="+mn-lt"/>
              </a:rPr>
              <a:t> </a:t>
            </a:r>
            <a:r>
              <a:rPr lang="fr-FR" sz="3200" b="0" dirty="0" err="1" smtClean="0">
                <a:latin typeface="+mn-lt"/>
              </a:rPr>
              <a:t>is</a:t>
            </a:r>
            <a:r>
              <a:rPr lang="fr-FR" sz="3200" b="0" dirty="0" smtClean="0">
                <a:latin typeface="+mn-lt"/>
              </a:rPr>
              <a:t> </a:t>
            </a:r>
            <a:r>
              <a:rPr lang="fr-FR" sz="3200" b="0" dirty="0" err="1" smtClean="0">
                <a:latin typeface="+mn-lt"/>
              </a:rPr>
              <a:t>it</a:t>
            </a:r>
            <a:r>
              <a:rPr lang="fr-FR" sz="3200" b="0" dirty="0" smtClean="0">
                <a:latin typeface="+mn-lt"/>
              </a:rPr>
              <a:t> </a:t>
            </a:r>
            <a:r>
              <a:rPr lang="fr-FR" sz="3200" b="0" dirty="0" err="1" smtClean="0">
                <a:latin typeface="+mn-lt"/>
              </a:rPr>
              <a:t>true</a:t>
            </a:r>
            <a:r>
              <a:rPr lang="fr-FR" sz="3200" b="0" dirty="0" smtClean="0">
                <a:latin typeface="+mn-lt"/>
              </a:rPr>
              <a:t> for TU ?  </a:t>
            </a:r>
            <a:r>
              <a:rPr lang="fr-FR" sz="3200" b="0" noProof="0" dirty="0" smtClean="0">
                <a:latin typeface="+mn-lt"/>
              </a:rPr>
              <a:t> 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33"/>
          <p:cNvSpPr txBox="1">
            <a:spLocks noChangeArrowheads="1"/>
          </p:cNvSpPr>
          <p:nvPr/>
        </p:nvSpPr>
        <p:spPr>
          <a:xfrm>
            <a:off x="539552" y="4653136"/>
            <a:ext cx="8352928" cy="50405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0" noProof="0" dirty="0" smtClean="0">
                <a:solidFill>
                  <a:srgbClr val="0070C0"/>
                </a:solidFill>
                <a:latin typeface="+mn-lt"/>
              </a:rPr>
              <a:t>Applications ?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-242888"/>
            <a:ext cx="8686800" cy="1066801"/>
          </a:xfrm>
        </p:spPr>
        <p:txBody>
          <a:bodyPr/>
          <a:lstStyle/>
          <a:p>
            <a:r>
              <a:rPr lang="fr-FR" sz="4000" dirty="0"/>
              <a:t>Projection of ID </a:t>
            </a:r>
            <a:r>
              <a:rPr lang="fr-FR" sz="4000" dirty="0" err="1"/>
              <a:t>is</a:t>
            </a:r>
            <a:r>
              <a:rPr lang="fr-FR" sz="4000" dirty="0"/>
              <a:t> not </a:t>
            </a:r>
            <a:r>
              <a:rPr lang="fr-FR" sz="4000" dirty="0" err="1"/>
              <a:t>necessariIy</a:t>
            </a:r>
            <a:r>
              <a:rPr lang="fr-FR" sz="4000" dirty="0"/>
              <a:t> ID </a:t>
            </a:r>
          </a:p>
        </p:txBody>
      </p:sp>
      <p:sp>
        <p:nvSpPr>
          <p:cNvPr id="280580" name="AutoShape 4"/>
          <p:cNvSpPr>
            <a:spLocks noChangeArrowheads="1"/>
          </p:cNvSpPr>
          <p:nvPr/>
        </p:nvSpPr>
        <p:spPr bwMode="auto">
          <a:xfrm rot="16200000">
            <a:off x="-8443" y="1374110"/>
            <a:ext cx="2089150" cy="1836737"/>
          </a:xfrm>
          <a:prstGeom prst="triangle">
            <a:avLst>
              <a:gd name="adj" fmla="val 50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80581" name="Line 5"/>
          <p:cNvSpPr>
            <a:spLocks noChangeShapeType="1"/>
          </p:cNvSpPr>
          <p:nvPr/>
        </p:nvSpPr>
        <p:spPr bwMode="auto">
          <a:xfrm flipH="1">
            <a:off x="1449675" y="1247904"/>
            <a:ext cx="5048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80582" name="Line 6"/>
          <p:cNvSpPr>
            <a:spLocks noChangeShapeType="1"/>
          </p:cNvSpPr>
          <p:nvPr/>
        </p:nvSpPr>
        <p:spPr bwMode="auto">
          <a:xfrm flipH="1">
            <a:off x="225713" y="2184529"/>
            <a:ext cx="12239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80583" name="Line 7"/>
          <p:cNvSpPr>
            <a:spLocks noChangeShapeType="1"/>
          </p:cNvSpPr>
          <p:nvPr/>
        </p:nvSpPr>
        <p:spPr bwMode="auto">
          <a:xfrm>
            <a:off x="1465496" y="2204864"/>
            <a:ext cx="478844" cy="11321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 flipH="1">
            <a:off x="2411760" y="1268760"/>
            <a:ext cx="1836738" cy="2089150"/>
            <a:chOff x="2449" y="1071"/>
            <a:chExt cx="1157" cy="1316"/>
          </a:xfrm>
        </p:grpSpPr>
        <p:sp>
          <p:nvSpPr>
            <p:cNvPr id="280584" name="AutoShape 8"/>
            <p:cNvSpPr>
              <a:spLocks noChangeArrowheads="1"/>
            </p:cNvSpPr>
            <p:nvPr/>
          </p:nvSpPr>
          <p:spPr bwMode="auto">
            <a:xfrm rot="16200000">
              <a:off x="2370" y="1150"/>
              <a:ext cx="1316" cy="1157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0585" name="Line 9"/>
            <p:cNvSpPr>
              <a:spLocks noChangeShapeType="1"/>
            </p:cNvSpPr>
            <p:nvPr/>
          </p:nvSpPr>
          <p:spPr bwMode="auto">
            <a:xfrm flipH="1">
              <a:off x="3288" y="1071"/>
              <a:ext cx="318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80586" name="Line 10"/>
            <p:cNvSpPr>
              <a:spLocks noChangeShapeType="1"/>
            </p:cNvSpPr>
            <p:nvPr/>
          </p:nvSpPr>
          <p:spPr bwMode="auto">
            <a:xfrm flipH="1">
              <a:off x="2517" y="1661"/>
              <a:ext cx="771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80587" name="Line 11"/>
            <p:cNvSpPr>
              <a:spLocks noChangeShapeType="1"/>
            </p:cNvSpPr>
            <p:nvPr/>
          </p:nvSpPr>
          <p:spPr bwMode="auto">
            <a:xfrm>
              <a:off x="3288" y="1661"/>
              <a:ext cx="318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80591" name="Text Box 15"/>
          <p:cNvSpPr txBox="1">
            <a:spLocks noChangeArrowheads="1"/>
          </p:cNvSpPr>
          <p:nvPr/>
        </p:nvSpPr>
        <p:spPr bwMode="auto">
          <a:xfrm>
            <a:off x="2843808" y="1052736"/>
            <a:ext cx="63001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b="0" dirty="0">
                <a:latin typeface="Arial" charset="0"/>
              </a:rPr>
              <a:t>Q = </a:t>
            </a:r>
            <a:r>
              <a:rPr lang="fr-FR" sz="3200" b="0" dirty="0" err="1" smtClean="0">
                <a:latin typeface="Arial" charset="0"/>
              </a:rPr>
              <a:t>conv</a:t>
            </a:r>
            <a:r>
              <a:rPr lang="fr-FR" sz="3200" b="0" dirty="0" smtClean="0">
                <a:latin typeface="Arial" charset="0"/>
              </a:rPr>
              <a:t>(triangles </a:t>
            </a:r>
            <a:r>
              <a:rPr lang="fr-FR" sz="3200" b="0" dirty="0" err="1" smtClean="0">
                <a:latin typeface="Arial" charset="0"/>
              </a:rPr>
              <a:t>containing</a:t>
            </a:r>
            <a:r>
              <a:rPr lang="fr-FR" sz="3200" b="0" dirty="0" smtClean="0">
                <a:latin typeface="Arial" charset="0"/>
              </a:rPr>
              <a:t>    ) </a:t>
            </a:r>
            <a:endParaRPr lang="fr-FR" sz="3200" b="0" dirty="0">
              <a:latin typeface="Arial" charset="0"/>
            </a:endParaRPr>
          </a:p>
        </p:txBody>
      </p:sp>
      <p:sp>
        <p:nvSpPr>
          <p:cNvPr id="280622" name="AutoShape 46"/>
          <p:cNvSpPr>
            <a:spLocks noChangeArrowheads="1"/>
          </p:cNvSpPr>
          <p:nvPr/>
        </p:nvSpPr>
        <p:spPr bwMode="auto">
          <a:xfrm rot="16200000">
            <a:off x="89694" y="4061619"/>
            <a:ext cx="2089150" cy="1836738"/>
          </a:xfrm>
          <a:prstGeom prst="triangle">
            <a:avLst>
              <a:gd name="adj" fmla="val 50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80623" name="Line 47"/>
          <p:cNvSpPr>
            <a:spLocks noChangeShapeType="1"/>
          </p:cNvSpPr>
          <p:nvPr/>
        </p:nvSpPr>
        <p:spPr bwMode="auto">
          <a:xfrm flipH="1">
            <a:off x="1533525" y="3962400"/>
            <a:ext cx="5048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80624" name="Line 48"/>
          <p:cNvSpPr>
            <a:spLocks noChangeShapeType="1"/>
          </p:cNvSpPr>
          <p:nvPr/>
        </p:nvSpPr>
        <p:spPr bwMode="auto">
          <a:xfrm flipH="1">
            <a:off x="309563" y="4899025"/>
            <a:ext cx="122396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80625" name="Line 49"/>
          <p:cNvSpPr>
            <a:spLocks noChangeShapeType="1"/>
          </p:cNvSpPr>
          <p:nvPr/>
        </p:nvSpPr>
        <p:spPr bwMode="auto">
          <a:xfrm>
            <a:off x="1498600" y="4897438"/>
            <a:ext cx="539750" cy="1154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80626" name="Line 50"/>
          <p:cNvSpPr>
            <a:spLocks noChangeShapeType="1"/>
          </p:cNvSpPr>
          <p:nvPr/>
        </p:nvSpPr>
        <p:spPr bwMode="auto">
          <a:xfrm flipV="1">
            <a:off x="209550" y="3962400"/>
            <a:ext cx="1800225" cy="10080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80627" name="Line 51"/>
          <p:cNvSpPr>
            <a:spLocks noChangeShapeType="1"/>
          </p:cNvSpPr>
          <p:nvPr/>
        </p:nvSpPr>
        <p:spPr bwMode="auto">
          <a:xfrm>
            <a:off x="1476375" y="4899025"/>
            <a:ext cx="576263" cy="1152525"/>
          </a:xfrm>
          <a:prstGeom prst="line">
            <a:avLst/>
          </a:prstGeom>
          <a:noFill/>
          <a:ln w="57150">
            <a:solidFill>
              <a:srgbClr val="FFFF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80628" name="Line 52"/>
          <p:cNvSpPr>
            <a:spLocks noChangeShapeType="1"/>
          </p:cNvSpPr>
          <p:nvPr/>
        </p:nvSpPr>
        <p:spPr bwMode="auto">
          <a:xfrm>
            <a:off x="252413" y="4970463"/>
            <a:ext cx="1800225" cy="10810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80629" name="Line 53"/>
          <p:cNvSpPr>
            <a:spLocks noChangeShapeType="1"/>
          </p:cNvSpPr>
          <p:nvPr/>
        </p:nvSpPr>
        <p:spPr bwMode="auto">
          <a:xfrm flipH="1">
            <a:off x="1519238" y="3976688"/>
            <a:ext cx="504825" cy="936625"/>
          </a:xfrm>
          <a:prstGeom prst="line">
            <a:avLst/>
          </a:prstGeom>
          <a:noFill/>
          <a:ln w="38100">
            <a:solidFill>
              <a:srgbClr val="FFFF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80630" name="Line 54"/>
          <p:cNvSpPr>
            <a:spLocks noChangeShapeType="1"/>
          </p:cNvSpPr>
          <p:nvPr/>
        </p:nvSpPr>
        <p:spPr bwMode="auto">
          <a:xfrm flipH="1">
            <a:off x="252413" y="4899025"/>
            <a:ext cx="1223962" cy="71438"/>
          </a:xfrm>
          <a:prstGeom prst="line">
            <a:avLst/>
          </a:prstGeom>
          <a:noFill/>
          <a:ln w="38100">
            <a:solidFill>
              <a:srgbClr val="FFFF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80631" name="Line 55"/>
          <p:cNvSpPr>
            <a:spLocks noChangeShapeType="1"/>
          </p:cNvSpPr>
          <p:nvPr/>
        </p:nvSpPr>
        <p:spPr bwMode="auto">
          <a:xfrm>
            <a:off x="2052638" y="3962400"/>
            <a:ext cx="0" cy="20891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80633" name="AutoShape 57"/>
          <p:cNvSpPr>
            <a:spLocks noChangeArrowheads="1"/>
          </p:cNvSpPr>
          <p:nvPr/>
        </p:nvSpPr>
        <p:spPr bwMode="auto">
          <a:xfrm rot="5400000" flipH="1">
            <a:off x="2285207" y="4060031"/>
            <a:ext cx="2089150" cy="1836737"/>
          </a:xfrm>
          <a:prstGeom prst="triangle">
            <a:avLst>
              <a:gd name="adj" fmla="val 50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80634" name="Line 58"/>
          <p:cNvSpPr>
            <a:spLocks noChangeShapeType="1"/>
          </p:cNvSpPr>
          <p:nvPr/>
        </p:nvSpPr>
        <p:spPr bwMode="auto">
          <a:xfrm>
            <a:off x="2425700" y="3960813"/>
            <a:ext cx="5048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80635" name="Line 59"/>
          <p:cNvSpPr>
            <a:spLocks noChangeShapeType="1"/>
          </p:cNvSpPr>
          <p:nvPr/>
        </p:nvSpPr>
        <p:spPr bwMode="auto">
          <a:xfrm>
            <a:off x="2930525" y="4897438"/>
            <a:ext cx="12239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80636" name="Line 60"/>
          <p:cNvSpPr>
            <a:spLocks noChangeShapeType="1"/>
          </p:cNvSpPr>
          <p:nvPr/>
        </p:nvSpPr>
        <p:spPr bwMode="auto">
          <a:xfrm flipH="1">
            <a:off x="2425700" y="4895850"/>
            <a:ext cx="539750" cy="1154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80637" name="Line 61"/>
          <p:cNvSpPr>
            <a:spLocks noChangeShapeType="1"/>
          </p:cNvSpPr>
          <p:nvPr/>
        </p:nvSpPr>
        <p:spPr bwMode="auto">
          <a:xfrm flipH="1" flipV="1">
            <a:off x="2454275" y="3960813"/>
            <a:ext cx="1800225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80638" name="Line 62"/>
          <p:cNvSpPr>
            <a:spLocks noChangeShapeType="1"/>
          </p:cNvSpPr>
          <p:nvPr/>
        </p:nvSpPr>
        <p:spPr bwMode="auto">
          <a:xfrm flipH="1">
            <a:off x="2411413" y="4897438"/>
            <a:ext cx="576262" cy="1152525"/>
          </a:xfrm>
          <a:prstGeom prst="line">
            <a:avLst/>
          </a:prstGeom>
          <a:noFill/>
          <a:ln w="57150">
            <a:solidFill>
              <a:srgbClr val="FFFF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80639" name="Line 63"/>
          <p:cNvSpPr>
            <a:spLocks noChangeShapeType="1"/>
          </p:cNvSpPr>
          <p:nvPr/>
        </p:nvSpPr>
        <p:spPr bwMode="auto">
          <a:xfrm flipH="1">
            <a:off x="2411413" y="4968875"/>
            <a:ext cx="1800225" cy="108108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80640" name="Line 64"/>
          <p:cNvSpPr>
            <a:spLocks noChangeShapeType="1"/>
          </p:cNvSpPr>
          <p:nvPr/>
        </p:nvSpPr>
        <p:spPr bwMode="auto">
          <a:xfrm>
            <a:off x="2439988" y="3975100"/>
            <a:ext cx="504825" cy="936625"/>
          </a:xfrm>
          <a:prstGeom prst="line">
            <a:avLst/>
          </a:prstGeom>
          <a:noFill/>
          <a:ln w="38100">
            <a:solidFill>
              <a:srgbClr val="FFFF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80641" name="Line 65"/>
          <p:cNvSpPr>
            <a:spLocks noChangeShapeType="1"/>
          </p:cNvSpPr>
          <p:nvPr/>
        </p:nvSpPr>
        <p:spPr bwMode="auto">
          <a:xfrm>
            <a:off x="2987675" y="4897438"/>
            <a:ext cx="1223963" cy="71437"/>
          </a:xfrm>
          <a:prstGeom prst="line">
            <a:avLst/>
          </a:prstGeom>
          <a:noFill/>
          <a:ln w="38100">
            <a:solidFill>
              <a:srgbClr val="FFFF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80642" name="Line 66"/>
          <p:cNvSpPr>
            <a:spLocks noChangeShapeType="1"/>
          </p:cNvSpPr>
          <p:nvPr/>
        </p:nvSpPr>
        <p:spPr bwMode="auto">
          <a:xfrm flipH="1">
            <a:off x="2411413" y="3960813"/>
            <a:ext cx="0" cy="208915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80643" name="Text Box 67"/>
          <p:cNvSpPr txBox="1">
            <a:spLocks noChangeArrowheads="1"/>
          </p:cNvSpPr>
          <p:nvPr/>
        </p:nvSpPr>
        <p:spPr bwMode="auto">
          <a:xfrm>
            <a:off x="-251445" y="3431902"/>
            <a:ext cx="37433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b="0" dirty="0" err="1" smtClean="0">
                <a:solidFill>
                  <a:schemeClr val="accent1"/>
                </a:solidFill>
                <a:latin typeface="Arial" charset="0"/>
              </a:rPr>
              <a:t>Projecting</a:t>
            </a:r>
            <a:r>
              <a:rPr lang="fr-FR" sz="3200" b="0" dirty="0" smtClean="0">
                <a:solidFill>
                  <a:schemeClr val="accent1"/>
                </a:solidFill>
                <a:latin typeface="Arial" charset="0"/>
              </a:rPr>
              <a:t> out     :</a:t>
            </a:r>
            <a:endParaRPr lang="fr-FR" sz="3200" b="0" dirty="0">
              <a:solidFill>
                <a:schemeClr val="accent1"/>
              </a:solidFill>
              <a:latin typeface="Arial" charset="0"/>
            </a:endParaRPr>
          </a:p>
        </p:txBody>
      </p:sp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4645025" y="3921125"/>
            <a:ext cx="1843088" cy="2116138"/>
            <a:chOff x="3443" y="2551"/>
            <a:chExt cx="1161" cy="1333"/>
          </a:xfrm>
        </p:grpSpPr>
        <p:sp>
          <p:nvSpPr>
            <p:cNvPr id="280645" name="AutoShape 69"/>
            <p:cNvSpPr>
              <a:spLocks noChangeArrowheads="1"/>
            </p:cNvSpPr>
            <p:nvPr/>
          </p:nvSpPr>
          <p:spPr bwMode="auto">
            <a:xfrm rot="16200000">
              <a:off x="3368" y="2630"/>
              <a:ext cx="1316" cy="1157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0646" name="Line 70"/>
            <p:cNvSpPr>
              <a:spLocks noChangeShapeType="1"/>
            </p:cNvSpPr>
            <p:nvPr/>
          </p:nvSpPr>
          <p:spPr bwMode="auto">
            <a:xfrm flipH="1">
              <a:off x="4277" y="2568"/>
              <a:ext cx="318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80647" name="Line 71"/>
            <p:cNvSpPr>
              <a:spLocks noChangeShapeType="1"/>
            </p:cNvSpPr>
            <p:nvPr/>
          </p:nvSpPr>
          <p:spPr bwMode="auto">
            <a:xfrm flipH="1">
              <a:off x="3506" y="3158"/>
              <a:ext cx="771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80648" name="Line 72"/>
            <p:cNvSpPr>
              <a:spLocks noChangeShapeType="1"/>
            </p:cNvSpPr>
            <p:nvPr/>
          </p:nvSpPr>
          <p:spPr bwMode="auto">
            <a:xfrm>
              <a:off x="4255" y="3157"/>
              <a:ext cx="340" cy="7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80649" name="Line 73"/>
            <p:cNvSpPr>
              <a:spLocks noChangeShapeType="1"/>
            </p:cNvSpPr>
            <p:nvPr/>
          </p:nvSpPr>
          <p:spPr bwMode="auto">
            <a:xfrm flipV="1">
              <a:off x="3443" y="2568"/>
              <a:ext cx="1134" cy="63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80650" name="Line 74"/>
            <p:cNvSpPr>
              <a:spLocks noChangeShapeType="1"/>
            </p:cNvSpPr>
            <p:nvPr/>
          </p:nvSpPr>
          <p:spPr bwMode="auto">
            <a:xfrm>
              <a:off x="4241" y="3158"/>
              <a:ext cx="363" cy="72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80651" name="Line 75"/>
            <p:cNvSpPr>
              <a:spLocks noChangeShapeType="1"/>
            </p:cNvSpPr>
            <p:nvPr/>
          </p:nvSpPr>
          <p:spPr bwMode="auto">
            <a:xfrm>
              <a:off x="3470" y="3203"/>
              <a:ext cx="1134" cy="68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80652" name="Line 76"/>
            <p:cNvSpPr>
              <a:spLocks noChangeShapeType="1"/>
            </p:cNvSpPr>
            <p:nvPr/>
          </p:nvSpPr>
          <p:spPr bwMode="auto">
            <a:xfrm flipH="1">
              <a:off x="4268" y="2577"/>
              <a:ext cx="318" cy="59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80653" name="Line 77"/>
            <p:cNvSpPr>
              <a:spLocks noChangeShapeType="1"/>
            </p:cNvSpPr>
            <p:nvPr/>
          </p:nvSpPr>
          <p:spPr bwMode="auto">
            <a:xfrm flipH="1">
              <a:off x="3470" y="3158"/>
              <a:ext cx="771" cy="45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80654" name="Line 78"/>
            <p:cNvSpPr>
              <a:spLocks noChangeShapeType="1"/>
            </p:cNvSpPr>
            <p:nvPr/>
          </p:nvSpPr>
          <p:spPr bwMode="auto">
            <a:xfrm>
              <a:off x="4604" y="2568"/>
              <a:ext cx="0" cy="1316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80655" name="AutoShape 79"/>
          <p:cNvSpPr>
            <a:spLocks noChangeArrowheads="1"/>
          </p:cNvSpPr>
          <p:nvPr/>
        </p:nvSpPr>
        <p:spPr bwMode="auto">
          <a:xfrm rot="5400000" flipH="1">
            <a:off x="6720682" y="4045744"/>
            <a:ext cx="2089150" cy="1836737"/>
          </a:xfrm>
          <a:prstGeom prst="triangle">
            <a:avLst>
              <a:gd name="adj" fmla="val 50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80656" name="Line 80"/>
          <p:cNvSpPr>
            <a:spLocks noChangeShapeType="1"/>
          </p:cNvSpPr>
          <p:nvPr/>
        </p:nvSpPr>
        <p:spPr bwMode="auto">
          <a:xfrm>
            <a:off x="6861175" y="3946525"/>
            <a:ext cx="5048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80657" name="Line 81"/>
          <p:cNvSpPr>
            <a:spLocks noChangeShapeType="1"/>
          </p:cNvSpPr>
          <p:nvPr/>
        </p:nvSpPr>
        <p:spPr bwMode="auto">
          <a:xfrm>
            <a:off x="7366000" y="4883150"/>
            <a:ext cx="12239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80658" name="Line 82"/>
          <p:cNvSpPr>
            <a:spLocks noChangeShapeType="1"/>
          </p:cNvSpPr>
          <p:nvPr/>
        </p:nvSpPr>
        <p:spPr bwMode="auto">
          <a:xfrm flipH="1">
            <a:off x="6861175" y="4881563"/>
            <a:ext cx="539750" cy="1154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80659" name="Line 83"/>
          <p:cNvSpPr>
            <a:spLocks noChangeShapeType="1"/>
          </p:cNvSpPr>
          <p:nvPr/>
        </p:nvSpPr>
        <p:spPr bwMode="auto">
          <a:xfrm flipH="1" flipV="1">
            <a:off x="6889750" y="3946525"/>
            <a:ext cx="1800225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80660" name="Line 84"/>
          <p:cNvSpPr>
            <a:spLocks noChangeShapeType="1"/>
          </p:cNvSpPr>
          <p:nvPr/>
        </p:nvSpPr>
        <p:spPr bwMode="auto">
          <a:xfrm flipH="1">
            <a:off x="6846888" y="4883150"/>
            <a:ext cx="576262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80661" name="Line 85"/>
          <p:cNvSpPr>
            <a:spLocks noChangeShapeType="1"/>
          </p:cNvSpPr>
          <p:nvPr/>
        </p:nvSpPr>
        <p:spPr bwMode="auto">
          <a:xfrm flipH="1">
            <a:off x="6846888" y="4954588"/>
            <a:ext cx="1800225" cy="108108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80662" name="Line 86"/>
          <p:cNvSpPr>
            <a:spLocks noChangeShapeType="1"/>
          </p:cNvSpPr>
          <p:nvPr/>
        </p:nvSpPr>
        <p:spPr bwMode="auto">
          <a:xfrm>
            <a:off x="6875463" y="3960813"/>
            <a:ext cx="504825" cy="9366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80663" name="Line 87"/>
          <p:cNvSpPr>
            <a:spLocks noChangeShapeType="1"/>
          </p:cNvSpPr>
          <p:nvPr/>
        </p:nvSpPr>
        <p:spPr bwMode="auto">
          <a:xfrm>
            <a:off x="7423150" y="4883150"/>
            <a:ext cx="1223963" cy="71438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80664" name="Line 88"/>
          <p:cNvSpPr>
            <a:spLocks noChangeShapeType="1"/>
          </p:cNvSpPr>
          <p:nvPr/>
        </p:nvSpPr>
        <p:spPr bwMode="auto">
          <a:xfrm flipH="1">
            <a:off x="6846888" y="3946525"/>
            <a:ext cx="0" cy="208915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80665" name="Text Box 89"/>
          <p:cNvSpPr txBox="1">
            <a:spLocks noChangeArrowheads="1"/>
          </p:cNvSpPr>
          <p:nvPr/>
        </p:nvSpPr>
        <p:spPr bwMode="auto">
          <a:xfrm>
            <a:off x="4499992" y="6074132"/>
            <a:ext cx="41044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0" dirty="0" smtClean="0">
                <a:solidFill>
                  <a:srgbClr val="C00000"/>
                </a:solidFill>
                <a:latin typeface="Arial" charset="0"/>
              </a:rPr>
              <a:t>Obstacle</a:t>
            </a:r>
            <a:r>
              <a:rPr lang="fr-FR" sz="2800" b="0" dirty="0" smtClean="0">
                <a:latin typeface="Arial" charset="0"/>
              </a:rPr>
              <a:t>: lift </a:t>
            </a:r>
            <a:r>
              <a:rPr lang="fr-FR" sz="2800" b="0" dirty="0">
                <a:latin typeface="Arial" charset="0"/>
              </a:rPr>
              <a:t>up </a:t>
            </a:r>
            <a:r>
              <a:rPr lang="fr-FR" sz="2800" b="0" dirty="0" err="1">
                <a:latin typeface="Arial" charset="0"/>
              </a:rPr>
              <a:t>is</a:t>
            </a:r>
            <a:r>
              <a:rPr lang="fr-FR" sz="2800" b="0" dirty="0">
                <a:latin typeface="Arial" charset="0"/>
              </a:rPr>
              <a:t> </a:t>
            </a:r>
            <a:r>
              <a:rPr lang="fr-FR" sz="2800" b="0" dirty="0" smtClean="0">
                <a:latin typeface="Arial" charset="0"/>
              </a:rPr>
              <a:t>3/2 in </a:t>
            </a:r>
            <a:endParaRPr lang="fr-FR" sz="2800" b="0" dirty="0">
              <a:latin typeface="Arial" charset="0"/>
            </a:endParaRPr>
          </a:p>
        </p:txBody>
      </p:sp>
      <p:sp>
        <p:nvSpPr>
          <p:cNvPr id="280666" name="Oval 90"/>
          <p:cNvSpPr>
            <a:spLocks noChangeArrowheads="1"/>
          </p:cNvSpPr>
          <p:nvPr/>
        </p:nvSpPr>
        <p:spPr bwMode="auto">
          <a:xfrm>
            <a:off x="5781675" y="4724400"/>
            <a:ext cx="360363" cy="3603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80667" name="Oval 91"/>
          <p:cNvSpPr>
            <a:spLocks noChangeArrowheads="1"/>
          </p:cNvSpPr>
          <p:nvPr/>
        </p:nvSpPr>
        <p:spPr bwMode="auto">
          <a:xfrm>
            <a:off x="7192963" y="4710113"/>
            <a:ext cx="360362" cy="3603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80668" name="Oval 92"/>
          <p:cNvSpPr>
            <a:spLocks noChangeArrowheads="1"/>
          </p:cNvSpPr>
          <p:nvPr/>
        </p:nvSpPr>
        <p:spPr bwMode="auto">
          <a:xfrm>
            <a:off x="8604448" y="6164981"/>
            <a:ext cx="360363" cy="3603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2" name="Text Box 14"/>
          <p:cNvSpPr txBox="1">
            <a:spLocks noChangeArrowheads="1"/>
          </p:cNvSpPr>
          <p:nvPr/>
        </p:nvSpPr>
        <p:spPr bwMode="auto">
          <a:xfrm>
            <a:off x="1136923" y="1049362"/>
            <a:ext cx="2016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dirty="0">
                <a:solidFill>
                  <a:srgbClr val="009900"/>
                </a:solidFill>
                <a:latin typeface="Arial" charset="0"/>
              </a:rPr>
              <a:t> </a:t>
            </a:r>
            <a:r>
              <a:rPr lang="fr-FR" sz="3200" b="0" dirty="0" smtClean="0">
                <a:solidFill>
                  <a:srgbClr val="009900"/>
                </a:solidFill>
                <a:latin typeface="Arial" charset="0"/>
              </a:rPr>
              <a:t>ID</a:t>
            </a:r>
            <a:endParaRPr lang="fr-FR" sz="3200" b="0" dirty="0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63" name="Text Box 67"/>
          <p:cNvSpPr txBox="1">
            <a:spLocks noChangeArrowheads="1"/>
          </p:cNvSpPr>
          <p:nvPr/>
        </p:nvSpPr>
        <p:spPr bwMode="auto">
          <a:xfrm>
            <a:off x="467544" y="5933018"/>
            <a:ext cx="3888432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0" dirty="0" smtClean="0">
                <a:latin typeface="Arial" charset="0"/>
              </a:rPr>
              <a:t>½ </a:t>
            </a:r>
            <a:r>
              <a:rPr lang="fr-FR" sz="2800" b="0" dirty="0" err="1">
                <a:latin typeface="Arial" charset="0"/>
              </a:rPr>
              <a:t>sum</a:t>
            </a:r>
            <a:r>
              <a:rPr lang="fr-FR" sz="2800" b="0" dirty="0">
                <a:latin typeface="Arial" charset="0"/>
              </a:rPr>
              <a:t> of </a:t>
            </a:r>
            <a:r>
              <a:rPr lang="fr-FR" sz="2800" b="0" dirty="0" err="1" smtClean="0">
                <a:latin typeface="Arial" charset="0"/>
              </a:rPr>
              <a:t>edges</a:t>
            </a:r>
            <a:r>
              <a:rPr lang="fr-FR" sz="2800" b="0" dirty="0" smtClean="0">
                <a:latin typeface="Arial" charset="0"/>
              </a:rPr>
              <a:t> </a:t>
            </a:r>
            <a:r>
              <a:rPr lang="fr-FR" sz="2800" b="0" dirty="0">
                <a:latin typeface="Arial" charset="0"/>
                <a:sym typeface="Symbol" pitchFamily="18" charset="2"/>
              </a:rPr>
              <a:t></a:t>
            </a:r>
            <a:r>
              <a:rPr lang="fr-FR" sz="2800" b="0" dirty="0">
                <a:latin typeface="Arial" charset="0"/>
              </a:rPr>
              <a:t> 3 </a:t>
            </a:r>
            <a:r>
              <a:rPr lang="fr-FR" sz="2800" b="0" dirty="0" smtClean="0">
                <a:latin typeface="Arial" charset="0"/>
              </a:rPr>
              <a:t>P </a:t>
            </a:r>
            <a:r>
              <a:rPr lang="fr-FR" sz="2800" b="0" dirty="0" smtClean="0">
                <a:solidFill>
                  <a:srgbClr val="C00000"/>
                </a:solidFill>
                <a:latin typeface="Arial" charset="0"/>
              </a:rPr>
              <a:t>but not </a:t>
            </a:r>
            <a:r>
              <a:rPr lang="fr-FR" sz="2800" b="0" dirty="0" err="1" smtClean="0">
                <a:solidFill>
                  <a:srgbClr val="C00000"/>
                </a:solidFill>
                <a:latin typeface="Arial" charset="0"/>
              </a:rPr>
              <a:t>sum</a:t>
            </a:r>
            <a:r>
              <a:rPr lang="fr-FR" sz="2800" b="0" dirty="0" smtClean="0">
                <a:solidFill>
                  <a:srgbClr val="C00000"/>
                </a:solidFill>
                <a:latin typeface="Arial" charset="0"/>
              </a:rPr>
              <a:t> of 3 </a:t>
            </a:r>
            <a:r>
              <a:rPr lang="fr-FR" sz="2800" b="0" dirty="0" err="1" smtClean="0">
                <a:solidFill>
                  <a:srgbClr val="C00000"/>
                </a:solidFill>
                <a:latin typeface="Arial" charset="0"/>
              </a:rPr>
              <a:t>edges</a:t>
            </a:r>
            <a:endParaRPr lang="fr-FR" sz="2800" b="0" dirty="0" smtClean="0">
              <a:solidFill>
                <a:srgbClr val="C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fr-FR" sz="2800" b="0" dirty="0">
              <a:latin typeface="Arial" charset="0"/>
            </a:endParaRPr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2448197" y="3421177"/>
            <a:ext cx="44280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b="0" dirty="0" smtClean="0">
                <a:solidFill>
                  <a:schemeClr val="accent1"/>
                </a:solidFill>
                <a:latin typeface="Arial" charset="0"/>
              </a:rPr>
              <a:t>   P </a:t>
            </a:r>
            <a:r>
              <a:rPr lang="fr-FR" sz="3200" b="0" dirty="0">
                <a:solidFill>
                  <a:schemeClr val="accent1"/>
                </a:solidFill>
                <a:latin typeface="Arial" charset="0"/>
              </a:rPr>
              <a:t>= </a:t>
            </a:r>
            <a:r>
              <a:rPr lang="fr-FR" sz="3200" b="0" dirty="0" err="1" smtClean="0">
                <a:solidFill>
                  <a:schemeClr val="accent1"/>
                </a:solidFill>
                <a:latin typeface="Arial" charset="0"/>
              </a:rPr>
              <a:t>conv</a:t>
            </a:r>
            <a:r>
              <a:rPr lang="fr-FR" sz="3200" b="0" dirty="0" smtClean="0">
                <a:solidFill>
                  <a:schemeClr val="accent1"/>
                </a:solidFill>
                <a:latin typeface="Arial" charset="0"/>
              </a:rPr>
              <a:t>(</a:t>
            </a:r>
            <a:r>
              <a:rPr lang="fr-FR" sz="3200" b="0" dirty="0" err="1" smtClean="0">
                <a:solidFill>
                  <a:schemeClr val="accent1"/>
                </a:solidFill>
                <a:latin typeface="Arial" charset="0"/>
              </a:rPr>
              <a:t>edges</a:t>
            </a:r>
            <a:r>
              <a:rPr lang="fr-FR" sz="3200" b="0" dirty="0" smtClean="0">
                <a:solidFill>
                  <a:schemeClr val="accent1"/>
                </a:solidFill>
                <a:latin typeface="Arial" charset="0"/>
              </a:rPr>
              <a:t>) </a:t>
            </a:r>
            <a:endParaRPr lang="fr-FR" sz="3200" b="0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68" name="Oval 92"/>
          <p:cNvSpPr>
            <a:spLocks noChangeArrowheads="1"/>
          </p:cNvSpPr>
          <p:nvPr/>
        </p:nvSpPr>
        <p:spPr bwMode="auto">
          <a:xfrm>
            <a:off x="8388424" y="1196752"/>
            <a:ext cx="360363" cy="3603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9" name="Text Box 15"/>
          <p:cNvSpPr txBox="1">
            <a:spLocks noChangeArrowheads="1"/>
          </p:cNvSpPr>
          <p:nvPr/>
        </p:nvSpPr>
        <p:spPr bwMode="auto">
          <a:xfrm>
            <a:off x="4427984" y="1692097"/>
            <a:ext cx="52565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3200" b="0" dirty="0" smtClean="0">
                <a:latin typeface="Arial" charset="0"/>
                <a:sym typeface="Symbol"/>
              </a:rPr>
              <a:t> IR</a:t>
            </a:r>
            <a:r>
              <a:rPr lang="fr-FR" sz="3200" b="0" baseline="30000" dirty="0" smtClean="0">
                <a:latin typeface="Arial" charset="0"/>
                <a:sym typeface="Symbol"/>
              </a:rPr>
              <a:t>V</a:t>
            </a:r>
            <a:endParaRPr lang="fr-FR" sz="3200" b="0" baseline="30000" dirty="0">
              <a:latin typeface="Arial" charset="0"/>
            </a:endParaRPr>
          </a:p>
        </p:txBody>
      </p:sp>
      <p:sp>
        <p:nvSpPr>
          <p:cNvPr id="72" name="Oval 92"/>
          <p:cNvSpPr>
            <a:spLocks noChangeArrowheads="1"/>
          </p:cNvSpPr>
          <p:nvPr/>
        </p:nvSpPr>
        <p:spPr bwMode="auto">
          <a:xfrm>
            <a:off x="2731160" y="2039640"/>
            <a:ext cx="360363" cy="3603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3" name="Oval 92"/>
          <p:cNvSpPr>
            <a:spLocks noChangeArrowheads="1"/>
          </p:cNvSpPr>
          <p:nvPr/>
        </p:nvSpPr>
        <p:spPr bwMode="auto">
          <a:xfrm>
            <a:off x="1330752" y="1988517"/>
            <a:ext cx="360363" cy="3603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5" name="Oval 92"/>
          <p:cNvSpPr>
            <a:spLocks noChangeArrowheads="1"/>
          </p:cNvSpPr>
          <p:nvPr/>
        </p:nvSpPr>
        <p:spPr bwMode="auto">
          <a:xfrm>
            <a:off x="2626573" y="3531488"/>
            <a:ext cx="360363" cy="3603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622" grpId="0" animBg="1"/>
      <p:bldP spid="280623" grpId="0" animBg="1"/>
      <p:bldP spid="280624" grpId="0" animBg="1"/>
      <p:bldP spid="280625" grpId="0" animBg="1"/>
      <p:bldP spid="280626" grpId="0" animBg="1"/>
      <p:bldP spid="280627" grpId="0" animBg="1"/>
      <p:bldP spid="280628" grpId="0" animBg="1"/>
      <p:bldP spid="280629" grpId="0" animBg="1"/>
      <p:bldP spid="280630" grpId="0" animBg="1"/>
      <p:bldP spid="280631" grpId="0" animBg="1"/>
      <p:bldP spid="280633" grpId="0" animBg="1"/>
      <p:bldP spid="280634" grpId="0" animBg="1"/>
      <p:bldP spid="280635" grpId="0" animBg="1"/>
      <p:bldP spid="280636" grpId="0" animBg="1"/>
      <p:bldP spid="280637" grpId="0" animBg="1"/>
      <p:bldP spid="280638" grpId="0" animBg="1"/>
      <p:bldP spid="280639" grpId="0" animBg="1"/>
      <p:bldP spid="280640" grpId="0" animBg="1"/>
      <p:bldP spid="280641" grpId="0" animBg="1"/>
      <p:bldP spid="280642" grpId="0" animBg="1"/>
      <p:bldP spid="280643" grpId="0"/>
      <p:bldP spid="280655" grpId="0" animBg="1"/>
      <p:bldP spid="280656" grpId="0" animBg="1"/>
      <p:bldP spid="280657" grpId="0" animBg="1"/>
      <p:bldP spid="280658" grpId="0" animBg="1"/>
      <p:bldP spid="280659" grpId="0" animBg="1"/>
      <p:bldP spid="280660" grpId="0" animBg="1"/>
      <p:bldP spid="280661" grpId="0" animBg="1"/>
      <p:bldP spid="280662" grpId="0" animBg="1"/>
      <p:bldP spid="280663" grpId="0" animBg="1"/>
      <p:bldP spid="280664" grpId="0" animBg="1"/>
      <p:bldP spid="280665" grpId="0"/>
      <p:bldP spid="280666" grpId="0" animBg="1"/>
      <p:bldP spid="280667" grpId="0" animBg="1"/>
      <p:bldP spid="280668" grpId="0" animBg="1"/>
      <p:bldP spid="62" grpId="0"/>
      <p:bldP spid="63" grpId="0"/>
      <p:bldP spid="64" grpId="0"/>
      <p:bldP spid="7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48680"/>
            <a:ext cx="9144000" cy="6741666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fr-FR" sz="800" dirty="0" smtClean="0">
              <a:solidFill>
                <a:srgbClr val="C00000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fr-FR" sz="800" dirty="0" smtClean="0">
              <a:solidFill>
                <a:srgbClr val="C00000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fr-FR" b="1" dirty="0" smtClean="0"/>
              <a:t>Proposition </a:t>
            </a:r>
            <a:r>
              <a:rPr lang="fr-FR" dirty="0" smtClean="0"/>
              <a:t>: If A </a:t>
            </a:r>
            <a:r>
              <a:rPr lang="fr-FR" dirty="0" err="1" smtClean="0"/>
              <a:t>is</a:t>
            </a:r>
            <a:r>
              <a:rPr lang="fr-FR" dirty="0" smtClean="0"/>
              <a:t> TU, </a:t>
            </a:r>
            <a:r>
              <a:rPr lang="fr-FR" dirty="0" err="1" smtClean="0">
                <a:sym typeface="Symbol" pitchFamily="18" charset="2"/>
              </a:rPr>
              <a:t>then</a:t>
            </a:r>
            <a:r>
              <a:rPr lang="fr-FR" dirty="0" smtClean="0">
                <a:sym typeface="Symbol" pitchFamily="18" charset="2"/>
              </a:rPr>
              <a:t> </a:t>
            </a:r>
            <a:r>
              <a:rPr lang="fr-FR" dirty="0" smtClean="0"/>
              <a:t> projections of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dirty="0" smtClean="0"/>
              <a:t>           Q:= {x :  </a:t>
            </a:r>
            <a:r>
              <a:rPr lang="fr-FR" dirty="0" err="1" smtClean="0"/>
              <a:t>Ax</a:t>
            </a:r>
            <a:r>
              <a:rPr lang="fr-FR" dirty="0" smtClean="0"/>
              <a:t> 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GB" dirty="0" smtClean="0">
                <a:sym typeface="Symbol" pitchFamily="18" charset="2"/>
              </a:rPr>
              <a:t>  b} </a:t>
            </a:r>
            <a:r>
              <a:rPr lang="en-GB" smtClean="0">
                <a:sym typeface="Symbol" pitchFamily="18" charset="2"/>
              </a:rPr>
              <a:t>are </a:t>
            </a:r>
            <a:r>
              <a:rPr lang="en-GB" smtClean="0">
                <a:sym typeface="Symbol" pitchFamily="18" charset="2"/>
              </a:rPr>
              <a:t>ID. </a:t>
            </a:r>
            <a:r>
              <a:rPr lang="en-GB" dirty="0" smtClean="0">
                <a:sym typeface="Symbol" pitchFamily="18" charset="2"/>
              </a:rPr>
              <a:t>(S. 2008)</a:t>
            </a:r>
            <a:endParaRPr lang="fr-FR" dirty="0" smtClean="0"/>
          </a:p>
          <a:p>
            <a:pPr>
              <a:lnSpc>
                <a:spcPct val="90000"/>
              </a:lnSpc>
              <a:buFontTx/>
              <a:buNone/>
            </a:pPr>
            <a:endParaRPr lang="fr-FR" sz="18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fr-FR" b="1" dirty="0" smtClean="0"/>
              <a:t>Proof</a:t>
            </a:r>
            <a:r>
              <a:rPr lang="fr-FR" dirty="0" smtClean="0"/>
              <a:t> </a:t>
            </a:r>
            <a:r>
              <a:rPr lang="fr-FR" dirty="0"/>
              <a:t>:  Q  </a:t>
            </a:r>
            <a:r>
              <a:rPr lang="fr-FR" dirty="0">
                <a:sym typeface="Symbol" pitchFamily="18" charset="2"/>
              </a:rPr>
              <a:t> </a:t>
            </a:r>
            <a:r>
              <a:rPr lang="fr-FR" b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Z</a:t>
            </a:r>
            <a:r>
              <a:rPr lang="fr-FR" baseline="300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n’</a:t>
            </a:r>
            <a:r>
              <a:rPr lang="fr-FR" dirty="0"/>
              <a:t>,  let n &lt; n’ and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fr-FR" dirty="0">
                <a:solidFill>
                  <a:srgbClr val="C00000"/>
                </a:solidFill>
              </a:rPr>
              <a:t>P:= {(y</a:t>
            </a:r>
            <a:r>
              <a:rPr lang="fr-FR" baseline="-25000" dirty="0">
                <a:solidFill>
                  <a:srgbClr val="C00000"/>
                </a:solidFill>
              </a:rPr>
              <a:t>1</a:t>
            </a:r>
            <a:r>
              <a:rPr lang="fr-FR" dirty="0">
                <a:solidFill>
                  <a:srgbClr val="C00000"/>
                </a:solidFill>
              </a:rPr>
              <a:t>, … , </a:t>
            </a:r>
            <a:r>
              <a:rPr lang="fr-FR" dirty="0" err="1">
                <a:solidFill>
                  <a:srgbClr val="C00000"/>
                </a:solidFill>
              </a:rPr>
              <a:t>y</a:t>
            </a:r>
            <a:r>
              <a:rPr lang="fr-FR" baseline="-25000" dirty="0" err="1">
                <a:solidFill>
                  <a:srgbClr val="C00000"/>
                </a:solidFill>
              </a:rPr>
              <a:t>n</a:t>
            </a:r>
            <a:r>
              <a:rPr lang="fr-FR" baseline="-25000" dirty="0">
                <a:solidFill>
                  <a:srgbClr val="C00000"/>
                </a:solidFill>
              </a:rPr>
              <a:t> </a:t>
            </a:r>
            <a:r>
              <a:rPr lang="fr-FR" dirty="0">
                <a:solidFill>
                  <a:srgbClr val="C00000"/>
                </a:solidFill>
              </a:rPr>
              <a:t>)</a:t>
            </a:r>
            <a:r>
              <a:rPr lang="fr-FR" baseline="-25000" dirty="0">
                <a:solidFill>
                  <a:srgbClr val="C00000"/>
                </a:solidFill>
              </a:rPr>
              <a:t> </a:t>
            </a:r>
            <a:r>
              <a:rPr lang="fr-FR" dirty="0">
                <a:solidFill>
                  <a:srgbClr val="C00000"/>
                </a:solidFill>
              </a:rPr>
              <a:t>:  y </a:t>
            </a:r>
            <a:r>
              <a:rPr lang="fr-FR" dirty="0">
                <a:solidFill>
                  <a:srgbClr val="C00000"/>
                </a:solidFill>
                <a:sym typeface="Symbol" pitchFamily="18" charset="2"/>
              </a:rPr>
              <a:t> </a:t>
            </a:r>
            <a:r>
              <a:rPr lang="fr-FR" dirty="0">
                <a:solidFill>
                  <a:srgbClr val="C00000"/>
                </a:solidFill>
              </a:rPr>
              <a:t>Q }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dirty="0"/>
              <a:t>Let z </a:t>
            </a:r>
            <a:r>
              <a:rPr lang="fr-FR" dirty="0">
                <a:sym typeface="Symbol" pitchFamily="18" charset="2"/>
              </a:rPr>
              <a:t> </a:t>
            </a:r>
            <a:r>
              <a:rPr lang="fr-FR" dirty="0" err="1">
                <a:sym typeface="Symbol" pitchFamily="18" charset="2"/>
              </a:rPr>
              <a:t>kP</a:t>
            </a:r>
            <a:r>
              <a:rPr lang="fr-FR" dirty="0">
                <a:sym typeface="Symbol" pitchFamily="18" charset="2"/>
              </a:rPr>
              <a:t> , </a:t>
            </a:r>
            <a:r>
              <a:rPr lang="fr-FR" dirty="0">
                <a:solidFill>
                  <a:srgbClr val="C00000"/>
                </a:solidFill>
                <a:sym typeface="Symbol" pitchFamily="18" charset="2"/>
              </a:rPr>
              <a:t>z </a:t>
            </a:r>
            <a:r>
              <a:rPr lang="fr-FR" dirty="0" err="1">
                <a:solidFill>
                  <a:srgbClr val="C00000"/>
                </a:solidFill>
                <a:sym typeface="Symbol" pitchFamily="18" charset="2"/>
              </a:rPr>
              <a:t>integer</a:t>
            </a:r>
            <a:r>
              <a:rPr lang="fr-FR" dirty="0">
                <a:solidFill>
                  <a:srgbClr val="C00000"/>
                </a:solidFill>
                <a:sym typeface="Symbol" pitchFamily="18" charset="2"/>
              </a:rPr>
              <a:t> . </a:t>
            </a:r>
            <a:endParaRPr lang="fr-FR" dirty="0" smtClean="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fr-FR" dirty="0" smtClean="0">
                <a:sym typeface="Symbol" pitchFamily="18" charset="2"/>
              </a:rPr>
              <a:t>z/k </a:t>
            </a:r>
            <a:r>
              <a:rPr lang="fr-FR" dirty="0">
                <a:sym typeface="Symbol" pitchFamily="18" charset="2"/>
              </a:rPr>
              <a:t> P   , </a:t>
            </a:r>
            <a:r>
              <a:rPr lang="fr-FR" dirty="0" err="1">
                <a:sym typeface="Symbol" pitchFamily="18" charset="2"/>
              </a:rPr>
              <a:t>so</a:t>
            </a:r>
            <a:r>
              <a:rPr lang="fr-FR" dirty="0">
                <a:sym typeface="Symbol" pitchFamily="18" charset="2"/>
              </a:rPr>
              <a:t>  </a:t>
            </a:r>
            <a:r>
              <a:rPr lang="fr-FR" dirty="0">
                <a:solidFill>
                  <a:schemeClr val="accent2"/>
                </a:solidFill>
                <a:sym typeface="Symbol" pitchFamily="18" charset="2"/>
              </a:rPr>
              <a:t> z’:</a:t>
            </a:r>
            <a:r>
              <a:rPr lang="fr-FR" dirty="0">
                <a:sym typeface="Symbol" pitchFamily="18" charset="2"/>
              </a:rPr>
              <a:t>  (z/k,  z’)  Q , </a:t>
            </a:r>
            <a:r>
              <a:rPr lang="fr-FR" dirty="0" smtClean="0">
                <a:sym typeface="Symbol" pitchFamily="18" charset="2"/>
              </a:rPr>
              <a:t>i.e. </a:t>
            </a:r>
            <a:r>
              <a:rPr lang="fr-FR" dirty="0">
                <a:solidFill>
                  <a:schemeClr val="accent2"/>
                </a:solidFill>
                <a:sym typeface="Symbol" pitchFamily="18" charset="2"/>
              </a:rPr>
              <a:t>(z, </a:t>
            </a:r>
            <a:r>
              <a:rPr lang="fr-FR" dirty="0" err="1">
                <a:solidFill>
                  <a:schemeClr val="accent2"/>
                </a:solidFill>
                <a:sym typeface="Symbol" pitchFamily="18" charset="2"/>
              </a:rPr>
              <a:t>kz</a:t>
            </a:r>
            <a:r>
              <a:rPr lang="fr-FR" dirty="0">
                <a:solidFill>
                  <a:schemeClr val="accent2"/>
                </a:solidFill>
                <a:sym typeface="Symbol" pitchFamily="18" charset="2"/>
              </a:rPr>
              <a:t>’) </a:t>
            </a:r>
            <a:r>
              <a:rPr lang="fr-FR" dirty="0" err="1">
                <a:solidFill>
                  <a:schemeClr val="accent2"/>
                </a:solidFill>
                <a:sym typeface="Symbol" pitchFamily="18" charset="2"/>
              </a:rPr>
              <a:t>kQ</a:t>
            </a:r>
            <a:r>
              <a:rPr lang="fr-FR" dirty="0">
                <a:sym typeface="Symbol" pitchFamily="18" charset="2"/>
              </a:rPr>
              <a:t> </a:t>
            </a:r>
            <a:endParaRPr lang="fr-FR" dirty="0" smtClean="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fr-FR" sz="800" dirty="0" smtClean="0">
              <a:solidFill>
                <a:schemeClr val="accent2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fr-FR" dirty="0" err="1" smtClean="0">
                <a:solidFill>
                  <a:srgbClr val="C00000"/>
                </a:solidFill>
                <a:sym typeface="Symbol" pitchFamily="18" charset="2"/>
              </a:rPr>
              <a:t>kz</a:t>
            </a:r>
            <a:r>
              <a:rPr lang="fr-FR" dirty="0">
                <a:solidFill>
                  <a:srgbClr val="C00000"/>
                </a:solidFill>
                <a:sym typeface="Symbol" pitchFamily="18" charset="2"/>
              </a:rPr>
              <a:t>’   </a:t>
            </a:r>
            <a:r>
              <a:rPr lang="fr-FR" dirty="0" err="1"/>
              <a:t>is</a:t>
            </a:r>
            <a:r>
              <a:rPr lang="fr-FR" dirty="0"/>
              <a:t> a solution of    </a:t>
            </a:r>
            <a:r>
              <a:rPr lang="fr-FR" dirty="0" err="1" smtClean="0"/>
              <a:t>A’x</a:t>
            </a:r>
            <a:r>
              <a:rPr lang="fr-FR" dirty="0" smtClean="0"/>
              <a:t>’ </a:t>
            </a:r>
            <a:r>
              <a:rPr lang="en-US" dirty="0">
                <a:solidFill>
                  <a:srgbClr val="C00000"/>
                </a:solidFill>
                <a:sym typeface="Symbol" pitchFamily="18" charset="2"/>
              </a:rPr>
              <a:t> b’ </a:t>
            </a:r>
            <a:r>
              <a:rPr lang="en-US" dirty="0">
                <a:sym typeface="Symbol" pitchFamily="18" charset="2"/>
              </a:rPr>
              <a:t>(= </a:t>
            </a:r>
            <a:r>
              <a:rPr lang="en-US" dirty="0" smtClean="0">
                <a:sym typeface="Symbol" pitchFamily="18" charset="2"/>
              </a:rPr>
              <a:t>kb </a:t>
            </a:r>
            <a:r>
              <a:rPr lang="en-US" dirty="0">
                <a:sym typeface="Symbol" pitchFamily="18" charset="2"/>
              </a:rPr>
              <a:t>– </a:t>
            </a:r>
            <a:r>
              <a:rPr lang="en-US" dirty="0" err="1">
                <a:solidFill>
                  <a:srgbClr val="C00000"/>
                </a:solidFill>
                <a:sym typeface="Symbol" pitchFamily="18" charset="2"/>
              </a:rPr>
              <a:t>zA</a:t>
            </a:r>
            <a:r>
              <a:rPr lang="fr-FR" baseline="-25000" dirty="0">
                <a:solidFill>
                  <a:srgbClr val="C00000"/>
                </a:solidFill>
              </a:rPr>
              <a:t>(. ;1,...,n)</a:t>
            </a:r>
            <a:r>
              <a:rPr lang="en-US" dirty="0">
                <a:sym typeface="Symbol" pitchFamily="18" charset="2"/>
              </a:rPr>
              <a:t>)</a:t>
            </a:r>
            <a:endParaRPr lang="fr-FR" dirty="0"/>
          </a:p>
          <a:p>
            <a:pPr>
              <a:lnSpc>
                <a:spcPct val="90000"/>
              </a:lnSpc>
              <a:buFontTx/>
              <a:buNone/>
            </a:pPr>
            <a:r>
              <a:rPr lang="fr-FR" dirty="0"/>
              <a:t>So </a:t>
            </a:r>
            <a:r>
              <a:rPr lang="fr-FR" b="1" dirty="0" err="1"/>
              <a:t>kz</a:t>
            </a:r>
            <a:r>
              <a:rPr lang="fr-FR" b="1" dirty="0"/>
              <a:t>’ </a:t>
            </a:r>
            <a:r>
              <a:rPr lang="fr-FR" b="1" dirty="0" err="1"/>
              <a:t>can</a:t>
            </a:r>
            <a:r>
              <a:rPr lang="fr-FR" b="1" dirty="0"/>
              <a:t> </a:t>
            </a:r>
            <a:r>
              <a:rPr lang="fr-FR" b="1" dirty="0" err="1"/>
              <a:t>be</a:t>
            </a:r>
            <a:r>
              <a:rPr lang="fr-FR" b="1" dirty="0"/>
              <a:t> </a:t>
            </a:r>
            <a:r>
              <a:rPr lang="fr-FR" b="1" dirty="0" err="1"/>
              <a:t>chosen</a:t>
            </a:r>
            <a:r>
              <a:rPr lang="fr-FR" b="1" dirty="0"/>
              <a:t> to </a:t>
            </a:r>
            <a:r>
              <a:rPr lang="fr-FR" b="1" dirty="0" err="1"/>
              <a:t>be</a:t>
            </a:r>
            <a:r>
              <a:rPr lang="fr-FR" b="1" dirty="0"/>
              <a:t> </a:t>
            </a:r>
            <a:r>
              <a:rPr lang="fr-FR" b="1" dirty="0" err="1"/>
              <a:t>integer</a:t>
            </a:r>
            <a:r>
              <a:rPr lang="fr-FR" dirty="0"/>
              <a:t>. DONE</a:t>
            </a:r>
          </a:p>
          <a:p>
            <a:pPr>
              <a:lnSpc>
                <a:spcPct val="90000"/>
              </a:lnSpc>
              <a:buFontTx/>
              <a:buNone/>
            </a:pPr>
            <a:endParaRPr lang="fr-FR" dirty="0"/>
          </a:p>
        </p:txBody>
      </p:sp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539552" y="-315416"/>
            <a:ext cx="8229600" cy="1143000"/>
          </a:xfrm>
        </p:spPr>
        <p:txBody>
          <a:bodyPr/>
          <a:lstStyle/>
          <a:p>
            <a:r>
              <a:rPr lang="fr-FR" dirty="0" smtClean="0"/>
              <a:t>Projection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60" name="Rectangle 32"/>
          <p:cNvSpPr>
            <a:spLocks noGrp="1" noChangeArrowheads="1"/>
          </p:cNvSpPr>
          <p:nvPr>
            <p:ph type="title"/>
          </p:nvPr>
        </p:nvSpPr>
        <p:spPr>
          <a:xfrm>
            <a:off x="-144463" y="-322263"/>
            <a:ext cx="9396413" cy="1150938"/>
          </a:xfrm>
        </p:spPr>
        <p:txBody>
          <a:bodyPr/>
          <a:lstStyle/>
          <a:p>
            <a:r>
              <a:rPr lang="fr-FR" dirty="0" err="1" smtClean="0"/>
              <a:t>Chains</a:t>
            </a:r>
            <a:r>
              <a:rPr lang="fr-FR" dirty="0" smtClean="0"/>
              <a:t>, </a:t>
            </a:r>
            <a:r>
              <a:rPr lang="fr-FR" dirty="0" err="1" smtClean="0"/>
              <a:t>antichains</a:t>
            </a:r>
            <a:r>
              <a:rPr lang="fr-FR" dirty="0" smtClean="0"/>
              <a:t> in </a:t>
            </a:r>
            <a:r>
              <a:rPr lang="fr-FR" dirty="0" err="1" smtClean="0"/>
              <a:t>posets</a:t>
            </a:r>
            <a:endParaRPr lang="fr-FR" dirty="0"/>
          </a:p>
        </p:txBody>
      </p:sp>
      <p:sp>
        <p:nvSpPr>
          <p:cNvPr id="252961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287386" y="1107504"/>
            <a:ext cx="9901238" cy="6858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fr-FR" b="1" dirty="0" err="1" smtClean="0"/>
              <a:t>Dilworth</a:t>
            </a:r>
            <a:r>
              <a:rPr lang="fr-FR" b="1" dirty="0" smtClean="0"/>
              <a:t> </a:t>
            </a:r>
            <a:r>
              <a:rPr lang="fr-FR" b="1" dirty="0" err="1" smtClean="0"/>
              <a:t>theorem</a:t>
            </a:r>
            <a:r>
              <a:rPr lang="fr-FR" dirty="0" smtClean="0"/>
              <a:t> (1950):</a:t>
            </a:r>
            <a:endParaRPr lang="fr-FR" sz="800" dirty="0" smtClean="0"/>
          </a:p>
          <a:p>
            <a:pPr>
              <a:lnSpc>
                <a:spcPct val="90000"/>
              </a:lnSpc>
              <a:buFontTx/>
              <a:buNone/>
            </a:pPr>
            <a:endParaRPr lang="fr-FR" sz="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fr-FR" dirty="0" smtClean="0">
                <a:solidFill>
                  <a:srgbClr val="0000FF"/>
                </a:solidFill>
              </a:rPr>
              <a:t>max       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C00000"/>
                </a:solidFill>
              </a:rPr>
              <a:t>stable set (</a:t>
            </a:r>
            <a:r>
              <a:rPr lang="fr-FR" dirty="0" err="1" smtClean="0">
                <a:solidFill>
                  <a:srgbClr val="C00000"/>
                </a:solidFill>
              </a:rPr>
              <a:t>antichain</a:t>
            </a:r>
            <a:r>
              <a:rPr lang="fr-FR" dirty="0" smtClean="0">
                <a:solidFill>
                  <a:srgbClr val="C00000"/>
                </a:solidFill>
              </a:rPr>
              <a:t>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dirty="0" smtClean="0">
                <a:solidFill>
                  <a:srgbClr val="0000FF"/>
                </a:solidFill>
              </a:rPr>
              <a:t>= min { </a:t>
            </a:r>
            <a:r>
              <a:rPr lang="fr-FR" sz="1000" dirty="0" smtClean="0">
                <a:solidFill>
                  <a:srgbClr val="0000FF"/>
                </a:solidFill>
              </a:rPr>
              <a:t> </a:t>
            </a:r>
            <a:r>
              <a:rPr lang="fr-FR" dirty="0" smtClean="0">
                <a:solidFill>
                  <a:schemeClr val="hlink"/>
                </a:solidFill>
              </a:rPr>
              <a:t>|</a:t>
            </a:r>
            <a:r>
              <a:rPr lang="fr-FR" sz="4000" dirty="0" smtClean="0">
                <a:solidFill>
                  <a:schemeClr val="hlink"/>
                </a:solidFill>
                <a:latin typeface="Monotype Corsiva" pitchFamily="66" charset="0"/>
              </a:rPr>
              <a:t>P</a:t>
            </a:r>
            <a:r>
              <a:rPr lang="fr-FR" dirty="0" smtClean="0">
                <a:solidFill>
                  <a:schemeClr val="hlink"/>
                </a:solidFill>
                <a:latin typeface="Monotype Corsiva" pitchFamily="66" charset="0"/>
              </a:rPr>
              <a:t>| </a:t>
            </a:r>
            <a:r>
              <a:rPr lang="fr-FR" dirty="0" smtClean="0">
                <a:solidFill>
                  <a:schemeClr val="hlink"/>
                </a:solidFill>
              </a:rPr>
              <a:t>:</a:t>
            </a:r>
            <a:r>
              <a:rPr lang="fr-FR" dirty="0" smtClean="0">
                <a:solidFill>
                  <a:schemeClr val="hlink"/>
                </a:solidFill>
                <a:latin typeface="Monotype Corsiva" pitchFamily="66" charset="0"/>
              </a:rPr>
              <a:t> </a:t>
            </a:r>
            <a:r>
              <a:rPr lang="fr-FR" sz="4000" dirty="0" smtClean="0">
                <a:solidFill>
                  <a:schemeClr val="hlink"/>
                </a:solidFill>
                <a:latin typeface="Monotype Corsiva" pitchFamily="66" charset="0"/>
              </a:rPr>
              <a:t>P</a:t>
            </a:r>
            <a:r>
              <a:rPr lang="fr-FR" dirty="0" smtClean="0">
                <a:solidFill>
                  <a:schemeClr val="hlink"/>
                </a:solidFill>
                <a:latin typeface="Monotype Corsiva" pitchFamily="66" charset="0"/>
              </a:rPr>
              <a:t>  </a:t>
            </a:r>
            <a:r>
              <a:rPr lang="fr-FR" dirty="0" smtClean="0">
                <a:solidFill>
                  <a:schemeClr val="hlink"/>
                </a:solidFill>
              </a:rPr>
              <a:t>partition </a:t>
            </a:r>
            <a:r>
              <a:rPr lang="fr-FR" dirty="0" err="1" smtClean="0">
                <a:solidFill>
                  <a:schemeClr val="hlink"/>
                </a:solidFill>
              </a:rPr>
              <a:t>into</a:t>
            </a:r>
            <a:r>
              <a:rPr lang="fr-FR" dirty="0" smtClean="0">
                <a:solidFill>
                  <a:schemeClr val="hlink"/>
                </a:solidFill>
              </a:rPr>
              <a:t> </a:t>
            </a:r>
            <a:r>
              <a:rPr lang="fr-FR" dirty="0" err="1" smtClean="0">
                <a:solidFill>
                  <a:schemeClr val="hlink"/>
                </a:solidFill>
              </a:rPr>
              <a:t>paths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0000FF"/>
                </a:solidFill>
              </a:rPr>
              <a:t>}</a:t>
            </a:r>
          </a:p>
          <a:p>
            <a:pPr>
              <a:buFontTx/>
              <a:buNone/>
            </a:pPr>
            <a:endParaRPr lang="fr-FR" b="1" dirty="0" smtClean="0"/>
          </a:p>
          <a:p>
            <a:pPr>
              <a:buFontTx/>
              <a:buNone/>
            </a:pPr>
            <a:r>
              <a:rPr lang="fr-FR" b="1" dirty="0" smtClean="0"/>
              <a:t>Greene-</a:t>
            </a:r>
            <a:r>
              <a:rPr lang="fr-FR" b="1" dirty="0" err="1" smtClean="0"/>
              <a:t>Kleitman</a:t>
            </a:r>
            <a:r>
              <a:rPr lang="fr-FR" b="1" dirty="0" smtClean="0"/>
              <a:t> </a:t>
            </a:r>
            <a:r>
              <a:rPr lang="fr-FR" b="1" dirty="0" err="1"/>
              <a:t>theorem</a:t>
            </a:r>
            <a:r>
              <a:rPr lang="fr-FR" dirty="0"/>
              <a:t> (1976):</a:t>
            </a:r>
            <a:endParaRPr lang="fr-FR" sz="800" dirty="0"/>
          </a:p>
          <a:p>
            <a:pPr>
              <a:buFontTx/>
              <a:buNone/>
            </a:pPr>
            <a:endParaRPr lang="fr-FR" sz="800" dirty="0"/>
          </a:p>
          <a:p>
            <a:pPr>
              <a:buFontTx/>
              <a:buNone/>
            </a:pPr>
            <a:r>
              <a:rPr lang="fr-FR" dirty="0">
                <a:solidFill>
                  <a:srgbClr val="0000FF"/>
                </a:solidFill>
              </a:rPr>
              <a:t>max union of </a:t>
            </a:r>
            <a:r>
              <a:rPr lang="fr-FR" dirty="0">
                <a:solidFill>
                  <a:srgbClr val="C00000"/>
                </a:solidFill>
              </a:rPr>
              <a:t>k stable sets (</a:t>
            </a:r>
            <a:r>
              <a:rPr lang="fr-FR" dirty="0" err="1">
                <a:solidFill>
                  <a:srgbClr val="C00000"/>
                </a:solidFill>
              </a:rPr>
              <a:t>antichain</a:t>
            </a:r>
            <a:r>
              <a:rPr lang="fr-FR" dirty="0">
                <a:solidFill>
                  <a:srgbClr val="C00000"/>
                </a:solidFill>
              </a:rPr>
              <a:t>), </a:t>
            </a:r>
          </a:p>
          <a:p>
            <a:pPr>
              <a:buFontTx/>
              <a:buNone/>
            </a:pPr>
            <a:r>
              <a:rPr lang="fr-FR" dirty="0">
                <a:solidFill>
                  <a:srgbClr val="0000FF"/>
                </a:solidFill>
              </a:rPr>
              <a:t>=min</a:t>
            </a:r>
            <a:r>
              <a:rPr lang="fr-FR" sz="1000" dirty="0">
                <a:solidFill>
                  <a:srgbClr val="0000FF"/>
                </a:solidFill>
              </a:rPr>
              <a:t> </a:t>
            </a:r>
            <a:r>
              <a:rPr lang="fr-FR" sz="4000" dirty="0">
                <a:solidFill>
                  <a:srgbClr val="0000FF"/>
                </a:solidFill>
              </a:rPr>
              <a:t>{</a:t>
            </a:r>
            <a:r>
              <a:rPr lang="fr-FR" dirty="0">
                <a:solidFill>
                  <a:schemeClr val="hlink"/>
                </a:solidFill>
              </a:rPr>
              <a:t>|X|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>
                <a:solidFill>
                  <a:srgbClr val="C00000"/>
                </a:solidFill>
              </a:rPr>
              <a:t>+ </a:t>
            </a:r>
            <a:r>
              <a:rPr lang="fr-FR" dirty="0" err="1">
                <a:solidFill>
                  <a:srgbClr val="C00000"/>
                </a:solidFill>
              </a:rPr>
              <a:t>k|</a:t>
            </a:r>
            <a:r>
              <a:rPr lang="fr-FR" sz="4000" dirty="0" err="1">
                <a:solidFill>
                  <a:srgbClr val="C00000"/>
                </a:solidFill>
                <a:latin typeface="Monotype Corsiva" pitchFamily="66" charset="0"/>
              </a:rPr>
              <a:t>P</a:t>
            </a:r>
            <a:r>
              <a:rPr lang="fr-FR" dirty="0">
                <a:solidFill>
                  <a:srgbClr val="C00000"/>
                </a:solidFill>
                <a:latin typeface="Monotype Corsiva" pitchFamily="66" charset="0"/>
              </a:rPr>
              <a:t>| </a:t>
            </a:r>
            <a:r>
              <a:rPr lang="fr-FR" dirty="0">
                <a:solidFill>
                  <a:srgbClr val="FF0000"/>
                </a:solidFill>
              </a:rPr>
              <a:t>:</a:t>
            </a:r>
            <a:r>
              <a:rPr lang="fr-FR" dirty="0">
                <a:solidFill>
                  <a:srgbClr val="0000FF"/>
                </a:solidFill>
                <a:latin typeface="Monotype Corsiva" pitchFamily="66" charset="0"/>
              </a:rPr>
              <a:t> </a:t>
            </a:r>
            <a:r>
              <a:rPr lang="fr-FR" dirty="0">
                <a:solidFill>
                  <a:schemeClr val="hlink"/>
                </a:solidFill>
              </a:rPr>
              <a:t>X</a:t>
            </a:r>
            <a:r>
              <a:rPr lang="en-GB" dirty="0">
                <a:solidFill>
                  <a:schemeClr val="hlink"/>
                </a:solidFill>
                <a:sym typeface="Symbol" pitchFamily="18" charset="2"/>
              </a:rPr>
              <a:t>V</a:t>
            </a:r>
            <a:r>
              <a:rPr lang="en-GB" dirty="0">
                <a:solidFill>
                  <a:srgbClr val="0000FF"/>
                </a:solidFill>
                <a:sym typeface="Symbol" pitchFamily="18" charset="2"/>
              </a:rPr>
              <a:t>,</a:t>
            </a:r>
            <a:r>
              <a:rPr lang="fr-FR" sz="4000" dirty="0">
                <a:solidFill>
                  <a:srgbClr val="C00000"/>
                </a:solidFill>
                <a:latin typeface="Monotype Corsiva" pitchFamily="66" charset="0"/>
              </a:rPr>
              <a:t>P  </a:t>
            </a:r>
            <a:r>
              <a:rPr lang="fr-FR" dirty="0">
                <a:solidFill>
                  <a:srgbClr val="C00000"/>
                </a:solidFill>
              </a:rPr>
              <a:t>set of </a:t>
            </a:r>
            <a:r>
              <a:rPr lang="fr-FR" dirty="0" err="1">
                <a:solidFill>
                  <a:srgbClr val="C00000"/>
                </a:solidFill>
              </a:rPr>
              <a:t>disj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paths</a:t>
            </a:r>
            <a:r>
              <a:rPr lang="fr-FR" dirty="0">
                <a:solidFill>
                  <a:srgbClr val="C00000"/>
                </a:solidFill>
              </a:rPr>
              <a:t> (</a:t>
            </a:r>
            <a:r>
              <a:rPr lang="fr-FR" dirty="0" err="1">
                <a:solidFill>
                  <a:srgbClr val="C00000"/>
                </a:solidFill>
              </a:rPr>
              <a:t>chains</a:t>
            </a:r>
            <a:r>
              <a:rPr lang="fr-FR" dirty="0">
                <a:solidFill>
                  <a:srgbClr val="C00000"/>
                </a:solidFill>
              </a:rPr>
              <a:t>)</a:t>
            </a:r>
            <a:endParaRPr lang="en-GB" dirty="0">
              <a:solidFill>
                <a:srgbClr val="C00000"/>
              </a:solidFill>
              <a:sym typeface="Symbol" pitchFamily="18" charset="2"/>
            </a:endParaRPr>
          </a:p>
          <a:p>
            <a:pPr>
              <a:buFontTx/>
              <a:buNone/>
            </a:pPr>
            <a:r>
              <a:rPr lang="en-GB" dirty="0">
                <a:solidFill>
                  <a:srgbClr val="FF0000"/>
                </a:solidFill>
                <a:sym typeface="Symbol" pitchFamily="18" charset="2"/>
              </a:rPr>
              <a:t> 					</a:t>
            </a:r>
            <a:r>
              <a:rPr lang="en-GB" dirty="0">
                <a:solidFill>
                  <a:schemeClr val="hlink"/>
                </a:solidFill>
                <a:sym typeface="Symbol" pitchFamily="18" charset="2"/>
              </a:rPr>
              <a:t>X = vertices uncovered by </a:t>
            </a:r>
            <a:r>
              <a:rPr lang="fr-FR" sz="4000" dirty="0">
                <a:solidFill>
                  <a:srgbClr val="0000FF"/>
                </a:solidFill>
                <a:latin typeface="Monotype Corsiva" pitchFamily="66" charset="0"/>
              </a:rPr>
              <a:t>P</a:t>
            </a:r>
            <a:r>
              <a:rPr lang="fr-FR" dirty="0" smtClean="0">
                <a:solidFill>
                  <a:srgbClr val="0000FF"/>
                </a:solidFill>
              </a:rPr>
              <a:t>}</a:t>
            </a:r>
          </a:p>
          <a:p>
            <a:pPr>
              <a:buFontTx/>
              <a:buNone/>
            </a:pPr>
            <a:endParaRPr lang="fr-FR" sz="8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fr-FR" sz="8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fr-FR" sz="8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fr-FR" sz="8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fr-FR" sz="8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fr-FR" sz="8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fr-FR" sz="800" dirty="0"/>
          </a:p>
          <a:p>
            <a:pPr>
              <a:buFontTx/>
              <a:buNone/>
            </a:pPr>
            <a:endParaRPr lang="fr-FR" b="1" dirty="0"/>
          </a:p>
          <a:p>
            <a:pPr>
              <a:buFontTx/>
              <a:buNone/>
            </a:pPr>
            <a:endParaRPr lang="fr-FR" sz="1000" b="1" dirty="0"/>
          </a:p>
          <a:p>
            <a:pPr algn="ctr">
              <a:buFontTx/>
              <a:buNone/>
            </a:pPr>
            <a:endParaRPr lang="fr-FR" dirty="0">
              <a:solidFill>
                <a:srgbClr val="0000FF"/>
              </a:solidFill>
            </a:endParaRPr>
          </a:p>
          <a:p>
            <a:pPr>
              <a:buFontTx/>
              <a:buNone/>
            </a:pPr>
            <a:endParaRPr lang="fr-FR" dirty="0"/>
          </a:p>
          <a:p>
            <a:pPr>
              <a:buFontTx/>
              <a:buNone/>
            </a:pPr>
            <a:endParaRPr lang="fr-FR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9" name="Rectangle 7"/>
          <p:cNvSpPr>
            <a:spLocks noGrp="1" noChangeArrowheads="1"/>
          </p:cNvSpPr>
          <p:nvPr>
            <p:ph type="title"/>
          </p:nvPr>
        </p:nvSpPr>
        <p:spPr>
          <a:xfrm>
            <a:off x="-107950" y="-315913"/>
            <a:ext cx="9396413" cy="1150938"/>
          </a:xfrm>
        </p:spPr>
        <p:txBody>
          <a:bodyPr/>
          <a:lstStyle/>
          <a:p>
            <a:r>
              <a:rPr lang="fr-FR" sz="4000"/>
              <a:t>DIGRAPHS – max stable</a:t>
            </a:r>
          </a:p>
        </p:txBody>
      </p:sp>
      <p:sp>
        <p:nvSpPr>
          <p:cNvPr id="2539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0" y="674688"/>
            <a:ext cx="9901238" cy="6183312"/>
          </a:xfrm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fr-FR" sz="3600" b="1" dirty="0" err="1"/>
              <a:t>Gallai</a:t>
            </a:r>
            <a:r>
              <a:rPr lang="fr-FR" sz="3600" b="1" dirty="0"/>
              <a:t>-</a:t>
            </a:r>
            <a:r>
              <a:rPr lang="fr-FR" sz="3600" b="1" dirty="0" err="1"/>
              <a:t>Milgram</a:t>
            </a:r>
            <a:r>
              <a:rPr lang="fr-FR" sz="3600" b="1" dirty="0"/>
              <a:t> </a:t>
            </a:r>
            <a:r>
              <a:rPr lang="fr-FR" sz="3600" dirty="0"/>
              <a:t>(1960):</a:t>
            </a:r>
            <a:r>
              <a:rPr lang="fr-FR" sz="3600" b="1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3600" dirty="0">
                <a:solidFill>
                  <a:srgbClr val="0000FF"/>
                </a:solidFill>
              </a:rPr>
              <a:t>max    </a:t>
            </a:r>
            <a:r>
              <a:rPr lang="fr-FR" sz="3600" dirty="0">
                <a:solidFill>
                  <a:srgbClr val="C00000"/>
                </a:solidFill>
              </a:rPr>
              <a:t>stable set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3600" b="1" dirty="0">
                <a:solidFill>
                  <a:srgbClr val="0000FF"/>
                </a:solidFill>
                <a:cs typeface="Arial" charset="0"/>
              </a:rPr>
              <a:t>≥</a:t>
            </a:r>
            <a:r>
              <a:rPr lang="fr-FR" sz="3600" dirty="0">
                <a:solidFill>
                  <a:srgbClr val="0000FF"/>
                </a:solidFill>
              </a:rPr>
              <a:t> min  </a:t>
            </a:r>
            <a:r>
              <a:rPr lang="fr-FR" sz="3600" dirty="0">
                <a:solidFill>
                  <a:schemeClr val="hlink"/>
                </a:solidFill>
              </a:rPr>
              <a:t>partition </a:t>
            </a:r>
            <a:r>
              <a:rPr lang="fr-FR" sz="3600" dirty="0" err="1">
                <a:solidFill>
                  <a:schemeClr val="hlink"/>
                </a:solidFill>
              </a:rPr>
              <a:t>into</a:t>
            </a:r>
            <a:r>
              <a:rPr lang="fr-FR" sz="3600" dirty="0">
                <a:solidFill>
                  <a:schemeClr val="hlink"/>
                </a:solidFill>
              </a:rPr>
              <a:t> </a:t>
            </a:r>
            <a:r>
              <a:rPr lang="fr-FR" sz="3600" dirty="0" err="1">
                <a:solidFill>
                  <a:schemeClr val="hlink"/>
                </a:solidFill>
              </a:rPr>
              <a:t>paths</a:t>
            </a:r>
            <a:endParaRPr lang="fr-FR" sz="36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fr-FR" sz="3600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fr-FR" sz="36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b="1" dirty="0"/>
              <a:t>IN A STRONG DIGRAPH</a:t>
            </a:r>
            <a:endParaRPr lang="fr-FR" sz="36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fr-FR" sz="3600" b="1" dirty="0" err="1"/>
              <a:t>Bessy</a:t>
            </a:r>
            <a:r>
              <a:rPr lang="fr-FR" sz="3600" b="1" dirty="0"/>
              <a:t>-</a:t>
            </a:r>
            <a:r>
              <a:rPr lang="fr-FR" sz="3600" b="1" dirty="0" err="1"/>
              <a:t>Thomassé</a:t>
            </a:r>
            <a:r>
              <a:rPr lang="fr-FR" sz="1200" b="1" dirty="0"/>
              <a:t> </a:t>
            </a:r>
            <a:r>
              <a:rPr lang="fr-FR" sz="3600" dirty="0"/>
              <a:t>(2007),</a:t>
            </a:r>
            <a:r>
              <a:rPr lang="fr-FR" dirty="0" err="1"/>
              <a:t>Gallai’s</a:t>
            </a:r>
            <a:r>
              <a:rPr lang="fr-FR" dirty="0"/>
              <a:t> </a:t>
            </a:r>
            <a:r>
              <a:rPr lang="fr-FR" dirty="0" err="1"/>
              <a:t>conj</a:t>
            </a:r>
            <a:r>
              <a:rPr lang="fr-FR" sz="2800" dirty="0"/>
              <a:t>:</a:t>
            </a:r>
            <a:r>
              <a:rPr lang="fr-FR" sz="900" b="1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3600" dirty="0">
                <a:solidFill>
                  <a:srgbClr val="0000FF"/>
                </a:solidFill>
              </a:rPr>
              <a:t>max    </a:t>
            </a:r>
            <a:r>
              <a:rPr lang="fr-FR" sz="3600" dirty="0">
                <a:solidFill>
                  <a:srgbClr val="C00000"/>
                </a:solidFill>
              </a:rPr>
              <a:t>stable set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3600" b="1" dirty="0">
                <a:solidFill>
                  <a:srgbClr val="0000FF"/>
                </a:solidFill>
                <a:cs typeface="Arial" charset="0"/>
              </a:rPr>
              <a:t>≥</a:t>
            </a:r>
            <a:r>
              <a:rPr lang="fr-FR" sz="3600" dirty="0">
                <a:solidFill>
                  <a:srgbClr val="0000FF"/>
                </a:solidFill>
              </a:rPr>
              <a:t> min  </a:t>
            </a:r>
            <a:r>
              <a:rPr lang="fr-FR" sz="3600" dirty="0">
                <a:solidFill>
                  <a:schemeClr val="hlink"/>
                </a:solidFill>
              </a:rPr>
              <a:t>cycle </a:t>
            </a:r>
            <a:r>
              <a:rPr lang="fr-FR" sz="3600" dirty="0" err="1">
                <a:solidFill>
                  <a:schemeClr val="hlink"/>
                </a:solidFill>
              </a:rPr>
              <a:t>cover</a:t>
            </a:r>
            <a:endParaRPr lang="fr-FR" sz="36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253987" name="Rectangle 35"/>
          <p:cNvSpPr>
            <a:spLocks noChangeArrowheads="1"/>
          </p:cNvSpPr>
          <p:nvPr/>
        </p:nvSpPr>
        <p:spPr bwMode="auto">
          <a:xfrm>
            <a:off x="179388" y="4221163"/>
            <a:ext cx="9396412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fr-FR" sz="4000" b="0">
              <a:solidFill>
                <a:schemeClr val="tx2"/>
              </a:solidFill>
              <a:latin typeface="Arial" charset="0"/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6538913" y="1052513"/>
            <a:ext cx="2065337" cy="2025650"/>
            <a:chOff x="4119" y="890"/>
            <a:chExt cx="1301" cy="1276"/>
          </a:xfrm>
        </p:grpSpPr>
        <p:sp>
          <p:nvSpPr>
            <p:cNvPr id="253989" name="Line 37"/>
            <p:cNvSpPr>
              <a:spLocks noChangeShapeType="1"/>
            </p:cNvSpPr>
            <p:nvPr/>
          </p:nvSpPr>
          <p:spPr bwMode="auto">
            <a:xfrm>
              <a:off x="4165" y="1752"/>
              <a:ext cx="0" cy="36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3990" name="Line 38"/>
            <p:cNvSpPr>
              <a:spLocks noChangeShapeType="1"/>
            </p:cNvSpPr>
            <p:nvPr/>
          </p:nvSpPr>
          <p:spPr bwMode="auto">
            <a:xfrm>
              <a:off x="5374" y="981"/>
              <a:ext cx="0" cy="36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3991" name="Line 39"/>
            <p:cNvSpPr>
              <a:spLocks noChangeShapeType="1"/>
            </p:cNvSpPr>
            <p:nvPr/>
          </p:nvSpPr>
          <p:spPr bwMode="auto">
            <a:xfrm>
              <a:off x="5380" y="1384"/>
              <a:ext cx="0" cy="36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3992" name="Line 40"/>
            <p:cNvSpPr>
              <a:spLocks noChangeShapeType="1"/>
            </p:cNvSpPr>
            <p:nvPr/>
          </p:nvSpPr>
          <p:spPr bwMode="auto">
            <a:xfrm>
              <a:off x="4578" y="981"/>
              <a:ext cx="0" cy="36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3993" name="Line 41"/>
            <p:cNvSpPr>
              <a:spLocks noChangeShapeType="1"/>
            </p:cNvSpPr>
            <p:nvPr/>
          </p:nvSpPr>
          <p:spPr bwMode="auto">
            <a:xfrm>
              <a:off x="4573" y="1389"/>
              <a:ext cx="0" cy="36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3994" name="Line 42"/>
            <p:cNvSpPr>
              <a:spLocks noChangeShapeType="1"/>
            </p:cNvSpPr>
            <p:nvPr/>
          </p:nvSpPr>
          <p:spPr bwMode="auto">
            <a:xfrm>
              <a:off x="4981" y="1390"/>
              <a:ext cx="0" cy="36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3995" name="Oval 43"/>
            <p:cNvSpPr>
              <a:spLocks noChangeArrowheads="1"/>
            </p:cNvSpPr>
            <p:nvPr/>
          </p:nvSpPr>
          <p:spPr bwMode="auto">
            <a:xfrm>
              <a:off x="4119" y="1661"/>
              <a:ext cx="91" cy="91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3996" name="Oval 44"/>
            <p:cNvSpPr>
              <a:spLocks noChangeArrowheads="1"/>
            </p:cNvSpPr>
            <p:nvPr/>
          </p:nvSpPr>
          <p:spPr bwMode="auto">
            <a:xfrm>
              <a:off x="4119" y="2075"/>
              <a:ext cx="91" cy="91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3997" name="Oval 45"/>
            <p:cNvSpPr>
              <a:spLocks noChangeArrowheads="1"/>
            </p:cNvSpPr>
            <p:nvPr/>
          </p:nvSpPr>
          <p:spPr bwMode="auto">
            <a:xfrm>
              <a:off x="4527" y="1661"/>
              <a:ext cx="91" cy="91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3998" name="Oval 46"/>
            <p:cNvSpPr>
              <a:spLocks noChangeArrowheads="1"/>
            </p:cNvSpPr>
            <p:nvPr/>
          </p:nvSpPr>
          <p:spPr bwMode="auto">
            <a:xfrm>
              <a:off x="4527" y="1299"/>
              <a:ext cx="91" cy="91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3999" name="Oval 47"/>
            <p:cNvSpPr>
              <a:spLocks noChangeArrowheads="1"/>
            </p:cNvSpPr>
            <p:nvPr/>
          </p:nvSpPr>
          <p:spPr bwMode="auto">
            <a:xfrm>
              <a:off x="4527" y="890"/>
              <a:ext cx="91" cy="91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4000" name="Oval 48"/>
            <p:cNvSpPr>
              <a:spLocks noChangeArrowheads="1"/>
            </p:cNvSpPr>
            <p:nvPr/>
          </p:nvSpPr>
          <p:spPr bwMode="auto">
            <a:xfrm>
              <a:off x="4936" y="1671"/>
              <a:ext cx="91" cy="91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4001" name="Oval 49"/>
            <p:cNvSpPr>
              <a:spLocks noChangeArrowheads="1"/>
            </p:cNvSpPr>
            <p:nvPr/>
          </p:nvSpPr>
          <p:spPr bwMode="auto">
            <a:xfrm>
              <a:off x="4931" y="2065"/>
              <a:ext cx="91" cy="91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4002" name="Oval 50"/>
            <p:cNvSpPr>
              <a:spLocks noChangeArrowheads="1"/>
            </p:cNvSpPr>
            <p:nvPr/>
          </p:nvSpPr>
          <p:spPr bwMode="auto">
            <a:xfrm>
              <a:off x="4931" y="1299"/>
              <a:ext cx="91" cy="91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4003" name="Oval 51"/>
            <p:cNvSpPr>
              <a:spLocks noChangeArrowheads="1"/>
            </p:cNvSpPr>
            <p:nvPr/>
          </p:nvSpPr>
          <p:spPr bwMode="auto">
            <a:xfrm>
              <a:off x="5329" y="1299"/>
              <a:ext cx="91" cy="91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4004" name="Oval 52"/>
            <p:cNvSpPr>
              <a:spLocks noChangeArrowheads="1"/>
            </p:cNvSpPr>
            <p:nvPr/>
          </p:nvSpPr>
          <p:spPr bwMode="auto">
            <a:xfrm>
              <a:off x="5329" y="1661"/>
              <a:ext cx="91" cy="91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4005" name="Oval 53"/>
            <p:cNvSpPr>
              <a:spLocks noChangeArrowheads="1"/>
            </p:cNvSpPr>
            <p:nvPr/>
          </p:nvSpPr>
          <p:spPr bwMode="auto">
            <a:xfrm>
              <a:off x="5329" y="2064"/>
              <a:ext cx="91" cy="91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4006" name="Oval 54"/>
            <p:cNvSpPr>
              <a:spLocks noChangeArrowheads="1"/>
            </p:cNvSpPr>
            <p:nvPr/>
          </p:nvSpPr>
          <p:spPr bwMode="auto">
            <a:xfrm>
              <a:off x="5329" y="890"/>
              <a:ext cx="91" cy="91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4007" name="Line 55"/>
            <p:cNvSpPr>
              <a:spLocks noChangeShapeType="1"/>
            </p:cNvSpPr>
            <p:nvPr/>
          </p:nvSpPr>
          <p:spPr bwMode="auto">
            <a:xfrm>
              <a:off x="5380" y="1752"/>
              <a:ext cx="0" cy="36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4008" name="Line 56"/>
            <p:cNvSpPr>
              <a:spLocks noChangeShapeType="1"/>
            </p:cNvSpPr>
            <p:nvPr/>
          </p:nvSpPr>
          <p:spPr bwMode="auto">
            <a:xfrm>
              <a:off x="4981" y="1757"/>
              <a:ext cx="0" cy="36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4009" name="Line 57"/>
            <p:cNvSpPr>
              <a:spLocks noChangeShapeType="1"/>
            </p:cNvSpPr>
            <p:nvPr/>
          </p:nvSpPr>
          <p:spPr bwMode="auto">
            <a:xfrm>
              <a:off x="4573" y="1743"/>
              <a:ext cx="0" cy="36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4010" name="Line 58"/>
            <p:cNvSpPr>
              <a:spLocks noChangeShapeType="1"/>
            </p:cNvSpPr>
            <p:nvPr/>
          </p:nvSpPr>
          <p:spPr bwMode="auto">
            <a:xfrm rot="5400000" flipH="1">
              <a:off x="4346" y="1934"/>
              <a:ext cx="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4011" name="Line 59"/>
            <p:cNvSpPr>
              <a:spLocks noChangeShapeType="1"/>
            </p:cNvSpPr>
            <p:nvPr/>
          </p:nvSpPr>
          <p:spPr bwMode="auto">
            <a:xfrm rot="-5400000">
              <a:off x="4787" y="1548"/>
              <a:ext cx="0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4012" name="Oval 60"/>
            <p:cNvSpPr>
              <a:spLocks noChangeArrowheads="1"/>
            </p:cNvSpPr>
            <p:nvPr/>
          </p:nvSpPr>
          <p:spPr bwMode="auto">
            <a:xfrm>
              <a:off x="4532" y="2060"/>
              <a:ext cx="91" cy="91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5722938" y="2270125"/>
            <a:ext cx="2881312" cy="792163"/>
            <a:chOff x="3560" y="2115"/>
            <a:chExt cx="1815" cy="499"/>
          </a:xfrm>
        </p:grpSpPr>
        <p:sp>
          <p:nvSpPr>
            <p:cNvPr id="254014" name="Oval 62"/>
            <p:cNvSpPr>
              <a:spLocks noChangeArrowheads="1"/>
            </p:cNvSpPr>
            <p:nvPr/>
          </p:nvSpPr>
          <p:spPr bwMode="auto">
            <a:xfrm>
              <a:off x="4074" y="2115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4015" name="Oval 63"/>
            <p:cNvSpPr>
              <a:spLocks noChangeArrowheads="1"/>
            </p:cNvSpPr>
            <p:nvPr/>
          </p:nvSpPr>
          <p:spPr bwMode="auto">
            <a:xfrm>
              <a:off x="4886" y="2519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4016" name="Oval 64"/>
            <p:cNvSpPr>
              <a:spLocks noChangeArrowheads="1"/>
            </p:cNvSpPr>
            <p:nvPr/>
          </p:nvSpPr>
          <p:spPr bwMode="auto">
            <a:xfrm>
              <a:off x="5284" y="2518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4017" name="Oval 65"/>
            <p:cNvSpPr>
              <a:spLocks noChangeArrowheads="1"/>
            </p:cNvSpPr>
            <p:nvPr/>
          </p:nvSpPr>
          <p:spPr bwMode="auto">
            <a:xfrm>
              <a:off x="3833" y="2523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4018" name="Oval 66"/>
            <p:cNvSpPr>
              <a:spLocks noChangeArrowheads="1"/>
            </p:cNvSpPr>
            <p:nvPr/>
          </p:nvSpPr>
          <p:spPr bwMode="auto">
            <a:xfrm>
              <a:off x="3560" y="2523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4019" name="Oval 67"/>
            <p:cNvSpPr>
              <a:spLocks noChangeArrowheads="1"/>
            </p:cNvSpPr>
            <p:nvPr/>
          </p:nvSpPr>
          <p:spPr bwMode="auto">
            <a:xfrm>
              <a:off x="4487" y="2518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54020" name="Freeform 68"/>
          <p:cNvSpPr>
            <a:spLocks/>
          </p:cNvSpPr>
          <p:nvPr/>
        </p:nvSpPr>
        <p:spPr bwMode="auto">
          <a:xfrm>
            <a:off x="5982662" y="4726583"/>
            <a:ext cx="2016125" cy="1582737"/>
          </a:xfrm>
          <a:custGeom>
            <a:avLst/>
            <a:gdLst/>
            <a:ahLst/>
            <a:cxnLst>
              <a:cxn ang="0">
                <a:pos x="0" y="317"/>
              </a:cxn>
              <a:cxn ang="0">
                <a:pos x="363" y="0"/>
              </a:cxn>
              <a:cxn ang="0">
                <a:pos x="816" y="45"/>
              </a:cxn>
              <a:cxn ang="0">
                <a:pos x="952" y="317"/>
              </a:cxn>
              <a:cxn ang="0">
                <a:pos x="771" y="635"/>
              </a:cxn>
              <a:cxn ang="0">
                <a:pos x="272" y="680"/>
              </a:cxn>
              <a:cxn ang="0">
                <a:pos x="0" y="317"/>
              </a:cxn>
            </a:cxnLst>
            <a:rect l="0" t="0" r="r" b="b"/>
            <a:pathLst>
              <a:path w="952" h="680">
                <a:moveTo>
                  <a:pt x="0" y="317"/>
                </a:moveTo>
                <a:lnTo>
                  <a:pt x="363" y="0"/>
                </a:lnTo>
                <a:lnTo>
                  <a:pt x="816" y="45"/>
                </a:lnTo>
                <a:lnTo>
                  <a:pt x="952" y="317"/>
                </a:lnTo>
                <a:lnTo>
                  <a:pt x="771" y="635"/>
                </a:lnTo>
                <a:lnTo>
                  <a:pt x="272" y="680"/>
                </a:lnTo>
                <a:lnTo>
                  <a:pt x="0" y="317"/>
                </a:lnTo>
                <a:close/>
              </a:path>
            </a:pathLst>
          </a:custGeom>
          <a:solidFill>
            <a:schemeClr val="bg1"/>
          </a:solidFill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4021" name="AutoShape 69"/>
          <p:cNvSpPr>
            <a:spLocks noChangeArrowheads="1"/>
          </p:cNvSpPr>
          <p:nvPr/>
        </p:nvSpPr>
        <p:spPr bwMode="auto">
          <a:xfrm rot="-1237793">
            <a:off x="7120900" y="4763095"/>
            <a:ext cx="1673225" cy="1271588"/>
          </a:xfrm>
          <a:prstGeom prst="pentagon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4023" name="AutoShape 71"/>
          <p:cNvSpPr>
            <a:spLocks noChangeArrowheads="1"/>
          </p:cNvSpPr>
          <p:nvPr/>
        </p:nvSpPr>
        <p:spPr bwMode="auto">
          <a:xfrm rot="56432384">
            <a:off x="6108075" y="5223470"/>
            <a:ext cx="1082675" cy="673100"/>
          </a:xfrm>
          <a:custGeom>
            <a:avLst/>
            <a:gdLst>
              <a:gd name="G0" fmla="+- 3716 0 0"/>
              <a:gd name="G1" fmla="+- 21600 0 3716"/>
              <a:gd name="G2" fmla="*/ 3716 1 2"/>
              <a:gd name="G3" fmla="+- 21600 0 G2"/>
              <a:gd name="G4" fmla="+/ 3716 21600 2"/>
              <a:gd name="G5" fmla="+/ G1 0 2"/>
              <a:gd name="G6" fmla="*/ 21600 21600 3716"/>
              <a:gd name="G7" fmla="*/ G6 1 2"/>
              <a:gd name="G8" fmla="+- 21600 0 G7"/>
              <a:gd name="G9" fmla="*/ 21600 1 2"/>
              <a:gd name="G10" fmla="+- 3716 0 G9"/>
              <a:gd name="G11" fmla="?: G10 G8 0"/>
              <a:gd name="G12" fmla="?: G10 G7 21600"/>
              <a:gd name="T0" fmla="*/ 19742 w 21600"/>
              <a:gd name="T1" fmla="*/ 10800 h 21600"/>
              <a:gd name="T2" fmla="*/ 10800 w 21600"/>
              <a:gd name="T3" fmla="*/ 21600 h 21600"/>
              <a:gd name="T4" fmla="*/ 1858 w 21600"/>
              <a:gd name="T5" fmla="*/ 10800 h 21600"/>
              <a:gd name="T6" fmla="*/ 10800 w 21600"/>
              <a:gd name="T7" fmla="*/ 0 h 21600"/>
              <a:gd name="T8" fmla="*/ 3658 w 21600"/>
              <a:gd name="T9" fmla="*/ 3658 h 21600"/>
              <a:gd name="T10" fmla="*/ 17942 w 21600"/>
              <a:gd name="T11" fmla="*/ 1794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716" y="21600"/>
                </a:lnTo>
                <a:lnTo>
                  <a:pt x="17884" y="21600"/>
                </a:lnTo>
                <a:lnTo>
                  <a:pt x="2160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fr-FR"/>
          </a:p>
        </p:txBody>
      </p:sp>
      <p:sp>
        <p:nvSpPr>
          <p:cNvPr id="254024" name="Oval 72"/>
          <p:cNvSpPr>
            <a:spLocks noChangeArrowheads="1"/>
          </p:cNvSpPr>
          <p:nvPr/>
        </p:nvSpPr>
        <p:spPr bwMode="auto">
          <a:xfrm>
            <a:off x="7882900" y="540285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4025" name="Oval 73"/>
          <p:cNvSpPr>
            <a:spLocks noChangeArrowheads="1"/>
          </p:cNvSpPr>
          <p:nvPr/>
        </p:nvSpPr>
        <p:spPr bwMode="auto">
          <a:xfrm>
            <a:off x="6571625" y="502820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4026" name="Oval 74"/>
          <p:cNvSpPr>
            <a:spLocks noChangeArrowheads="1"/>
          </p:cNvSpPr>
          <p:nvPr/>
        </p:nvSpPr>
        <p:spPr bwMode="auto">
          <a:xfrm>
            <a:off x="8587750" y="491390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020" grpId="0" animBg="1"/>
      <p:bldP spid="254021" grpId="0" animBg="1"/>
      <p:bldP spid="254023" grpId="0" animBg="1"/>
      <p:bldP spid="254024" grpId="0" animBg="1"/>
      <p:bldP spid="254025" grpId="0" animBg="1"/>
      <p:bldP spid="25402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03" name="Rectangle 7"/>
          <p:cNvSpPr>
            <a:spLocks noGrp="1" noChangeArrowheads="1"/>
          </p:cNvSpPr>
          <p:nvPr>
            <p:ph type="title"/>
          </p:nvPr>
        </p:nvSpPr>
        <p:spPr>
          <a:xfrm>
            <a:off x="-144463" y="-315913"/>
            <a:ext cx="9396413" cy="1150938"/>
          </a:xfrm>
        </p:spPr>
        <p:txBody>
          <a:bodyPr/>
          <a:lstStyle/>
          <a:p>
            <a:r>
              <a:rPr lang="fr-FR" sz="4000"/>
              <a:t>DIGRAPHS – max k- colored subgraphs</a:t>
            </a:r>
          </a:p>
        </p:txBody>
      </p:sp>
      <p:sp>
        <p:nvSpPr>
          <p:cNvPr id="2601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87386" y="1062112"/>
            <a:ext cx="9901238" cy="6183312"/>
          </a:xfrm>
          <a:ln/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fr-FR" sz="3600" b="1" dirty="0" smtClean="0"/>
              <a:t>Berge-</a:t>
            </a:r>
            <a:r>
              <a:rPr lang="fr-FR" sz="3600" b="1" dirty="0" err="1" smtClean="0"/>
              <a:t>Linial</a:t>
            </a:r>
            <a:r>
              <a:rPr lang="fr-FR" sz="3600" b="1" dirty="0" smtClean="0"/>
              <a:t> </a:t>
            </a:r>
            <a:r>
              <a:rPr lang="fr-FR" sz="3600" b="1" dirty="0"/>
              <a:t>conjecture </a:t>
            </a:r>
            <a:r>
              <a:rPr lang="fr-FR" sz="3600" dirty="0"/>
              <a:t>(1981):</a:t>
            </a:r>
            <a:r>
              <a:rPr lang="fr-FR" sz="3600" b="1" dirty="0"/>
              <a:t> </a:t>
            </a:r>
            <a:r>
              <a:rPr lang="fr-FR" sz="2800" b="1" dirty="0"/>
              <a:t>Schrijver, </a:t>
            </a:r>
            <a:r>
              <a:rPr lang="fr-FR" sz="2800" b="1" dirty="0" err="1"/>
              <a:t>Prob</a:t>
            </a:r>
            <a:r>
              <a:rPr lang="fr-FR" sz="2800" b="1" dirty="0"/>
              <a:t> 5</a:t>
            </a:r>
            <a:endParaRPr lang="fr-FR" sz="3600" b="1" dirty="0"/>
          </a:p>
          <a:p>
            <a:pPr>
              <a:buFontTx/>
              <a:buNone/>
            </a:pPr>
            <a:r>
              <a:rPr lang="fr-FR" sz="3600" dirty="0">
                <a:solidFill>
                  <a:srgbClr val="0000FF"/>
                </a:solidFill>
              </a:rPr>
              <a:t>max </a:t>
            </a:r>
            <a:r>
              <a:rPr lang="fr-FR" dirty="0">
                <a:solidFill>
                  <a:srgbClr val="0000FF"/>
                </a:solidFill>
              </a:rPr>
              <a:t>union of </a:t>
            </a:r>
            <a:r>
              <a:rPr lang="fr-FR" dirty="0">
                <a:solidFill>
                  <a:srgbClr val="C00000"/>
                </a:solidFill>
              </a:rPr>
              <a:t>k stable sets </a:t>
            </a:r>
            <a:endParaRPr lang="fr-FR" sz="3600" dirty="0">
              <a:solidFill>
                <a:srgbClr val="C00000"/>
              </a:solidFill>
            </a:endParaRPr>
          </a:p>
          <a:p>
            <a:pPr>
              <a:buFontTx/>
              <a:buNone/>
            </a:pPr>
            <a:r>
              <a:rPr lang="fr-FR" sz="3600" dirty="0">
                <a:solidFill>
                  <a:srgbClr val="0000FF"/>
                </a:solidFill>
                <a:cs typeface="Arial" charset="0"/>
              </a:rPr>
              <a:t>≥</a:t>
            </a:r>
            <a:r>
              <a:rPr lang="fr-FR" sz="3600" dirty="0">
                <a:solidFill>
                  <a:srgbClr val="0000FF"/>
                </a:solidFill>
              </a:rPr>
              <a:t> </a:t>
            </a:r>
            <a:r>
              <a:rPr lang="fr-FR" dirty="0">
                <a:solidFill>
                  <a:srgbClr val="0000FF"/>
                </a:solidFill>
              </a:rPr>
              <a:t>min</a:t>
            </a:r>
            <a:r>
              <a:rPr lang="fr-FR" sz="1000" dirty="0">
                <a:solidFill>
                  <a:srgbClr val="0000FF"/>
                </a:solidFill>
              </a:rPr>
              <a:t> </a:t>
            </a:r>
            <a:r>
              <a:rPr lang="fr-FR" sz="4000" dirty="0">
                <a:solidFill>
                  <a:srgbClr val="0000FF"/>
                </a:solidFill>
              </a:rPr>
              <a:t>{</a:t>
            </a:r>
            <a:r>
              <a:rPr lang="fr-FR" dirty="0">
                <a:solidFill>
                  <a:schemeClr val="hlink"/>
                </a:solidFill>
              </a:rPr>
              <a:t>|X|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>
                <a:solidFill>
                  <a:srgbClr val="C00000"/>
                </a:solidFill>
              </a:rPr>
              <a:t>+ </a:t>
            </a:r>
            <a:r>
              <a:rPr lang="fr-FR" dirty="0" err="1">
                <a:solidFill>
                  <a:srgbClr val="C00000"/>
                </a:solidFill>
              </a:rPr>
              <a:t>k|</a:t>
            </a:r>
            <a:r>
              <a:rPr lang="fr-FR" sz="4000" dirty="0" err="1">
                <a:solidFill>
                  <a:srgbClr val="C00000"/>
                </a:solidFill>
                <a:latin typeface="Monotype Corsiva" pitchFamily="66" charset="0"/>
              </a:rPr>
              <a:t>P</a:t>
            </a:r>
            <a:r>
              <a:rPr lang="fr-FR" dirty="0">
                <a:solidFill>
                  <a:srgbClr val="C00000"/>
                </a:solidFill>
                <a:latin typeface="Monotype Corsiva" pitchFamily="66" charset="0"/>
              </a:rPr>
              <a:t>| </a:t>
            </a:r>
            <a:r>
              <a:rPr lang="fr-FR" dirty="0">
                <a:solidFill>
                  <a:srgbClr val="C00000"/>
                </a:solidFill>
              </a:rPr>
              <a:t>:</a:t>
            </a:r>
            <a:r>
              <a:rPr lang="fr-FR" dirty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fr-FR" dirty="0">
                <a:solidFill>
                  <a:schemeClr val="hlink"/>
                </a:solidFill>
              </a:rPr>
              <a:t>X</a:t>
            </a:r>
            <a:r>
              <a:rPr lang="en-GB" dirty="0">
                <a:solidFill>
                  <a:schemeClr val="hlink"/>
                </a:solidFill>
                <a:sym typeface="Symbol" pitchFamily="18" charset="2"/>
              </a:rPr>
              <a:t>V</a:t>
            </a:r>
            <a:r>
              <a:rPr lang="en-GB" dirty="0">
                <a:solidFill>
                  <a:srgbClr val="0000FF"/>
                </a:solidFill>
                <a:sym typeface="Symbol" pitchFamily="18" charset="2"/>
              </a:rPr>
              <a:t>,</a:t>
            </a:r>
            <a:r>
              <a:rPr lang="en-GB" dirty="0">
                <a:solidFill>
                  <a:srgbClr val="FF0000"/>
                </a:solidFill>
                <a:sym typeface="Symbol" pitchFamily="18" charset="2"/>
              </a:rPr>
              <a:t> </a:t>
            </a:r>
          </a:p>
          <a:p>
            <a:pPr>
              <a:buFontTx/>
              <a:buNone/>
            </a:pPr>
            <a:r>
              <a:rPr lang="fr-FR" sz="4000" dirty="0">
                <a:solidFill>
                  <a:srgbClr val="C00000"/>
                </a:solidFill>
                <a:latin typeface="Monotype Corsiva" pitchFamily="66" charset="0"/>
              </a:rPr>
              <a:t>P  </a:t>
            </a:r>
            <a:r>
              <a:rPr lang="fr-FR" dirty="0">
                <a:solidFill>
                  <a:srgbClr val="C00000"/>
                </a:solidFill>
              </a:rPr>
              <a:t>set of </a:t>
            </a:r>
            <a:r>
              <a:rPr lang="fr-FR" b="1" dirty="0" err="1">
                <a:solidFill>
                  <a:srgbClr val="C00000"/>
                </a:solidFill>
              </a:rPr>
              <a:t>disj</a:t>
            </a:r>
            <a:r>
              <a:rPr lang="fr-FR" b="1" dirty="0">
                <a:solidFill>
                  <a:srgbClr val="C00000"/>
                </a:solidFill>
              </a:rPr>
              <a:t> </a:t>
            </a:r>
            <a:r>
              <a:rPr lang="fr-FR" b="1" dirty="0" err="1">
                <a:solidFill>
                  <a:srgbClr val="C00000"/>
                </a:solidFill>
              </a:rPr>
              <a:t>paths</a:t>
            </a:r>
            <a:r>
              <a:rPr lang="en-GB" dirty="0">
                <a:solidFill>
                  <a:srgbClr val="C00000"/>
                </a:solidFill>
                <a:sym typeface="Symbol" pitchFamily="18" charset="2"/>
              </a:rPr>
              <a:t>, </a:t>
            </a:r>
            <a:r>
              <a:rPr lang="en-GB" dirty="0">
                <a:solidFill>
                  <a:schemeClr val="hlink"/>
                </a:solidFill>
                <a:sym typeface="Symbol" pitchFamily="18" charset="2"/>
              </a:rPr>
              <a:t>X uncovered</a:t>
            </a:r>
            <a:r>
              <a:rPr lang="fr-FR" dirty="0">
                <a:solidFill>
                  <a:srgbClr val="0000FF"/>
                </a:solidFill>
              </a:rPr>
              <a:t> }</a:t>
            </a:r>
            <a:endParaRPr lang="fr-FR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fr-FR" sz="1200" dirty="0" smtClean="0"/>
          </a:p>
          <a:p>
            <a:pPr>
              <a:buFontTx/>
              <a:buNone/>
            </a:pPr>
            <a:endParaRPr lang="fr-FR" sz="1200" dirty="0"/>
          </a:p>
          <a:p>
            <a:pPr>
              <a:buFontTx/>
              <a:buNone/>
            </a:pPr>
            <a:endParaRPr lang="fr-FR" sz="800" dirty="0" smtClean="0"/>
          </a:p>
          <a:p>
            <a:pPr>
              <a:buFontTx/>
              <a:buNone/>
            </a:pPr>
            <a:endParaRPr lang="fr-FR" sz="800" dirty="0"/>
          </a:p>
          <a:p>
            <a:pPr>
              <a:buFontTx/>
              <a:buNone/>
            </a:pPr>
            <a:r>
              <a:rPr lang="fr-FR" sz="3600" b="1" dirty="0" err="1"/>
              <a:t>Strongly</a:t>
            </a:r>
            <a:r>
              <a:rPr lang="fr-FR" sz="3600" b="1" dirty="0"/>
              <a:t> </a:t>
            </a:r>
            <a:r>
              <a:rPr lang="fr-FR" sz="3600" b="1" dirty="0" err="1"/>
              <a:t>connected</a:t>
            </a:r>
            <a:r>
              <a:rPr lang="fr-FR" sz="3600" b="1" dirty="0"/>
              <a:t> version:</a:t>
            </a:r>
          </a:p>
          <a:p>
            <a:pPr>
              <a:buFontTx/>
              <a:buNone/>
            </a:pPr>
            <a:r>
              <a:rPr lang="fr-FR" sz="3600" dirty="0">
                <a:solidFill>
                  <a:srgbClr val="0000FF"/>
                </a:solidFill>
              </a:rPr>
              <a:t>max </a:t>
            </a:r>
            <a:r>
              <a:rPr lang="fr-FR" dirty="0">
                <a:solidFill>
                  <a:srgbClr val="0000FF"/>
                </a:solidFill>
              </a:rPr>
              <a:t>union of </a:t>
            </a:r>
            <a:r>
              <a:rPr lang="fr-FR" dirty="0">
                <a:solidFill>
                  <a:srgbClr val="C00000"/>
                </a:solidFill>
              </a:rPr>
              <a:t>k stable sets </a:t>
            </a:r>
            <a:r>
              <a:rPr lang="fr-FR" sz="3600" dirty="0">
                <a:solidFill>
                  <a:srgbClr val="0000FF"/>
                </a:solidFill>
                <a:cs typeface="Arial" charset="0"/>
              </a:rPr>
              <a:t>≥</a:t>
            </a:r>
            <a:r>
              <a:rPr lang="fr-FR" sz="3600" dirty="0">
                <a:solidFill>
                  <a:srgbClr val="0000FF"/>
                </a:solidFill>
              </a:rPr>
              <a:t> </a:t>
            </a:r>
            <a:r>
              <a:rPr lang="fr-FR" dirty="0">
                <a:solidFill>
                  <a:srgbClr val="0000FF"/>
                </a:solidFill>
              </a:rPr>
              <a:t>min</a:t>
            </a:r>
            <a:r>
              <a:rPr lang="fr-FR" sz="1000" dirty="0">
                <a:solidFill>
                  <a:srgbClr val="0000FF"/>
                </a:solidFill>
              </a:rPr>
              <a:t> </a:t>
            </a:r>
            <a:r>
              <a:rPr lang="fr-FR" sz="4000" dirty="0">
                <a:solidFill>
                  <a:srgbClr val="0000FF"/>
                </a:solidFill>
              </a:rPr>
              <a:t>{</a:t>
            </a:r>
            <a:r>
              <a:rPr lang="fr-FR" dirty="0">
                <a:solidFill>
                  <a:schemeClr val="hlink"/>
                </a:solidFill>
              </a:rPr>
              <a:t>|X</a:t>
            </a:r>
            <a:r>
              <a:rPr lang="fr-FR" dirty="0">
                <a:solidFill>
                  <a:srgbClr val="C00000"/>
                </a:solidFill>
              </a:rPr>
              <a:t>| + </a:t>
            </a:r>
            <a:r>
              <a:rPr lang="fr-FR" dirty="0" err="1">
                <a:solidFill>
                  <a:srgbClr val="C00000"/>
                </a:solidFill>
              </a:rPr>
              <a:t>k|</a:t>
            </a:r>
            <a:r>
              <a:rPr lang="fr-FR" sz="4000" dirty="0" err="1">
                <a:solidFill>
                  <a:srgbClr val="C00000"/>
                </a:solidFill>
                <a:latin typeface="Monotype Corsiva" pitchFamily="66" charset="0"/>
              </a:rPr>
              <a:t>C</a:t>
            </a:r>
            <a:r>
              <a:rPr lang="fr-FR" dirty="0">
                <a:solidFill>
                  <a:srgbClr val="C00000"/>
                </a:solidFill>
                <a:latin typeface="Monotype Corsiva" pitchFamily="66" charset="0"/>
              </a:rPr>
              <a:t>| </a:t>
            </a:r>
            <a:r>
              <a:rPr lang="fr-FR" dirty="0">
                <a:solidFill>
                  <a:srgbClr val="C00000"/>
                </a:solidFill>
              </a:rPr>
              <a:t>:</a:t>
            </a:r>
            <a:r>
              <a:rPr lang="fr-FR" dirty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fr-FR" dirty="0">
                <a:solidFill>
                  <a:schemeClr val="hlink"/>
                </a:solidFill>
              </a:rPr>
              <a:t>X</a:t>
            </a:r>
            <a:r>
              <a:rPr lang="en-GB" dirty="0">
                <a:solidFill>
                  <a:schemeClr val="hlink"/>
                </a:solidFill>
                <a:sym typeface="Symbol" pitchFamily="18" charset="2"/>
              </a:rPr>
              <a:t>V</a:t>
            </a:r>
            <a:r>
              <a:rPr lang="en-GB" dirty="0">
                <a:solidFill>
                  <a:srgbClr val="0000FF"/>
                </a:solidFill>
                <a:sym typeface="Symbol" pitchFamily="18" charset="2"/>
              </a:rPr>
              <a:t>,</a:t>
            </a:r>
            <a:r>
              <a:rPr lang="en-GB" dirty="0">
                <a:solidFill>
                  <a:srgbClr val="FF0000"/>
                </a:solidFill>
                <a:sym typeface="Symbol" pitchFamily="18" charset="2"/>
              </a:rPr>
              <a:t> </a:t>
            </a:r>
          </a:p>
          <a:p>
            <a:pPr>
              <a:buFontTx/>
              <a:buNone/>
            </a:pPr>
            <a:r>
              <a:rPr lang="fr-FR" sz="4000" dirty="0">
                <a:solidFill>
                  <a:srgbClr val="C00000"/>
                </a:solidFill>
                <a:latin typeface="Monotype Corsiva" pitchFamily="66" charset="0"/>
              </a:rPr>
              <a:t>C </a:t>
            </a:r>
            <a:r>
              <a:rPr lang="fr-FR" dirty="0">
                <a:solidFill>
                  <a:srgbClr val="C00000"/>
                </a:solidFill>
              </a:rPr>
              <a:t>set of </a:t>
            </a:r>
            <a:r>
              <a:rPr lang="fr-FR" b="1" dirty="0">
                <a:solidFill>
                  <a:srgbClr val="C00000"/>
                </a:solidFill>
              </a:rPr>
              <a:t>circuits</a:t>
            </a:r>
            <a:r>
              <a:rPr lang="en-GB" dirty="0">
                <a:solidFill>
                  <a:srgbClr val="C00000"/>
                </a:solidFill>
                <a:sym typeface="Symbol" pitchFamily="18" charset="2"/>
              </a:rPr>
              <a:t>,</a:t>
            </a:r>
            <a:r>
              <a:rPr lang="en-GB" sz="1000" dirty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GB" dirty="0">
                <a:solidFill>
                  <a:schemeClr val="hlink"/>
                </a:solidFill>
                <a:sym typeface="Symbol" pitchFamily="18" charset="2"/>
              </a:rPr>
              <a:t>X uncovered</a:t>
            </a:r>
            <a:r>
              <a:rPr lang="fr-FR" dirty="0" smtClean="0">
                <a:solidFill>
                  <a:srgbClr val="0000FF"/>
                </a:solidFill>
              </a:rPr>
              <a:t>} </a:t>
            </a:r>
            <a:r>
              <a:rPr lang="fr-FR" dirty="0" smtClean="0">
                <a:solidFill>
                  <a:srgbClr val="92D050"/>
                </a:solidFill>
              </a:rPr>
              <a:t>(</a:t>
            </a:r>
            <a:r>
              <a:rPr lang="fr-FR" dirty="0" err="1" smtClean="0">
                <a:solidFill>
                  <a:srgbClr val="92D050"/>
                </a:solidFill>
              </a:rPr>
              <a:t>Whose</a:t>
            </a:r>
            <a:r>
              <a:rPr lang="fr-FR" dirty="0" smtClean="0">
                <a:solidFill>
                  <a:srgbClr val="92D050"/>
                </a:solidFill>
              </a:rPr>
              <a:t> conjecture ?)</a:t>
            </a:r>
            <a:endParaRPr lang="fr-FR" dirty="0">
              <a:solidFill>
                <a:srgbClr val="92D050"/>
              </a:solidFill>
            </a:endParaRPr>
          </a:p>
          <a:p>
            <a:pPr>
              <a:buFontTx/>
              <a:buNone/>
            </a:pPr>
            <a:endParaRPr lang="fr-FR" sz="8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fr-FR" sz="8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fr-FR" dirty="0" smtClean="0">
                <a:solidFill>
                  <a:schemeClr val="hlink"/>
                </a:solidFill>
              </a:rPr>
              <a:t>           </a:t>
            </a:r>
            <a:endParaRPr lang="fr-FR" dirty="0">
              <a:solidFill>
                <a:schemeClr val="hlink"/>
              </a:solidFill>
            </a:endParaRPr>
          </a:p>
          <a:p>
            <a:pPr>
              <a:buFontTx/>
              <a:buNone/>
            </a:pP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60131" name="Rectangle 35"/>
          <p:cNvSpPr>
            <a:spLocks noChangeArrowheads="1"/>
          </p:cNvSpPr>
          <p:nvPr/>
        </p:nvSpPr>
        <p:spPr bwMode="auto">
          <a:xfrm>
            <a:off x="0" y="4076700"/>
            <a:ext cx="9396413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fr-FR" sz="4000" b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91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0" y="1052265"/>
            <a:ext cx="8964488" cy="5761111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endParaRPr lang="fr-FR" sz="800" dirty="0"/>
          </a:p>
          <a:p>
            <a:pPr>
              <a:buFontTx/>
              <a:buNone/>
            </a:pPr>
            <a:endParaRPr lang="fr-FR" sz="800" dirty="0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fr-FR" dirty="0" err="1" smtClean="0">
                <a:solidFill>
                  <a:schemeClr val="tx2"/>
                </a:solidFill>
              </a:rPr>
              <a:t>From</a:t>
            </a:r>
            <a:r>
              <a:rPr lang="fr-FR" dirty="0" smtClean="0">
                <a:solidFill>
                  <a:schemeClr val="tx2"/>
                </a:solidFill>
              </a:rPr>
              <a:t> ID +  k box TDI  for </a:t>
            </a:r>
            <a:r>
              <a:rPr lang="fr-FR" dirty="0" err="1" smtClean="0">
                <a:solidFill>
                  <a:schemeClr val="tx2"/>
                </a:solidFill>
              </a:rPr>
              <a:t>cyclic</a:t>
            </a:r>
            <a:r>
              <a:rPr lang="fr-FR" dirty="0" smtClean="0">
                <a:solidFill>
                  <a:schemeClr val="tx2"/>
                </a:solidFill>
              </a:rPr>
              <a:t> stable sets :</a:t>
            </a:r>
          </a:p>
          <a:p>
            <a:pPr>
              <a:buFontTx/>
              <a:buNone/>
            </a:pPr>
            <a:endParaRPr lang="fr-FR" sz="800" b="1" dirty="0" smtClean="0"/>
          </a:p>
          <a:p>
            <a:pPr>
              <a:buFontTx/>
              <a:buNone/>
            </a:pPr>
            <a:endParaRPr lang="fr-FR" b="1" dirty="0" smtClean="0"/>
          </a:p>
          <a:p>
            <a:pPr>
              <a:buFontTx/>
              <a:buNone/>
            </a:pPr>
            <a:r>
              <a:rPr lang="fr-FR" b="1" dirty="0" err="1" smtClean="0"/>
              <a:t>Theorem</a:t>
            </a:r>
            <a:r>
              <a:rPr lang="fr-FR" b="1" dirty="0" smtClean="0"/>
              <a:t> 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/>
              <a:t>(S. 2007</a:t>
            </a:r>
            <a:r>
              <a:rPr lang="fr-FR" dirty="0" smtClean="0"/>
              <a:t>) G </a:t>
            </a:r>
            <a:r>
              <a:rPr lang="fr-FR" dirty="0" err="1" smtClean="0"/>
              <a:t>strongly</a:t>
            </a:r>
            <a:r>
              <a:rPr lang="fr-FR" dirty="0" smtClean="0"/>
              <a:t> </a:t>
            </a:r>
            <a:r>
              <a:rPr lang="fr-FR" dirty="0" err="1" smtClean="0"/>
              <a:t>connected</a:t>
            </a:r>
            <a:endParaRPr lang="fr-FR" dirty="0"/>
          </a:p>
          <a:p>
            <a:pPr>
              <a:buFontTx/>
              <a:buNone/>
            </a:pPr>
            <a:endParaRPr lang="fr-FR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fr-FR" dirty="0">
                <a:solidFill>
                  <a:srgbClr val="0000FF"/>
                </a:solidFill>
              </a:rPr>
              <a:t>max union of </a:t>
            </a:r>
            <a:r>
              <a:rPr lang="fr-FR" dirty="0">
                <a:solidFill>
                  <a:srgbClr val="C00000"/>
                </a:solidFill>
              </a:rPr>
              <a:t>k stable sets   </a:t>
            </a:r>
          </a:p>
          <a:p>
            <a:pPr>
              <a:buFontTx/>
              <a:buNone/>
            </a:pPr>
            <a:r>
              <a:rPr lang="fr-FR" b="1" dirty="0">
                <a:solidFill>
                  <a:srgbClr val="0000FF"/>
                </a:solidFill>
                <a:cs typeface="Arial" charset="0"/>
              </a:rPr>
              <a:t>≥</a:t>
            </a:r>
            <a:r>
              <a:rPr lang="fr-FR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fr-FR" dirty="0">
                <a:solidFill>
                  <a:srgbClr val="0000FF"/>
                </a:solidFill>
              </a:rPr>
              <a:t>min</a:t>
            </a:r>
            <a:r>
              <a:rPr lang="fr-FR" sz="1000" dirty="0">
                <a:solidFill>
                  <a:srgbClr val="0000FF"/>
                </a:solidFill>
              </a:rPr>
              <a:t> </a:t>
            </a:r>
            <a:r>
              <a:rPr lang="fr-FR" sz="4000" dirty="0">
                <a:solidFill>
                  <a:srgbClr val="0000FF"/>
                </a:solidFill>
              </a:rPr>
              <a:t>{</a:t>
            </a:r>
            <a:r>
              <a:rPr lang="fr-FR" dirty="0">
                <a:solidFill>
                  <a:schemeClr val="hlink"/>
                </a:solidFill>
              </a:rPr>
              <a:t>|X|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>
                <a:solidFill>
                  <a:srgbClr val="C00000"/>
                </a:solidFill>
              </a:rPr>
              <a:t>+ </a:t>
            </a:r>
            <a:r>
              <a:rPr lang="fr-FR" dirty="0" err="1">
                <a:solidFill>
                  <a:srgbClr val="C00000"/>
                </a:solidFill>
              </a:rPr>
              <a:t>k|</a:t>
            </a:r>
            <a:r>
              <a:rPr lang="fr-FR" sz="4000" dirty="0" err="1">
                <a:solidFill>
                  <a:srgbClr val="C00000"/>
                </a:solidFill>
                <a:latin typeface="Monotype Corsiva" pitchFamily="66" charset="0"/>
              </a:rPr>
              <a:t>C</a:t>
            </a:r>
            <a:r>
              <a:rPr lang="fr-FR" dirty="0">
                <a:solidFill>
                  <a:srgbClr val="C00000"/>
                </a:solidFill>
                <a:latin typeface="Monotype Corsiva" pitchFamily="66" charset="0"/>
              </a:rPr>
              <a:t>| </a:t>
            </a:r>
            <a:r>
              <a:rPr lang="fr-FR" dirty="0">
                <a:solidFill>
                  <a:srgbClr val="C00000"/>
                </a:solidFill>
              </a:rPr>
              <a:t>:</a:t>
            </a:r>
            <a:r>
              <a:rPr lang="fr-FR" dirty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fr-FR" dirty="0">
                <a:solidFill>
                  <a:srgbClr val="C00000"/>
                </a:solidFill>
              </a:rPr>
              <a:t>   </a:t>
            </a:r>
            <a:r>
              <a:rPr lang="fr-FR" sz="4000" dirty="0">
                <a:solidFill>
                  <a:srgbClr val="C00000"/>
                </a:solidFill>
                <a:latin typeface="Monotype Corsiva" pitchFamily="66" charset="0"/>
              </a:rPr>
              <a:t>C  </a:t>
            </a:r>
            <a:r>
              <a:rPr lang="fr-FR" dirty="0">
                <a:solidFill>
                  <a:srgbClr val="C00000"/>
                </a:solidFill>
              </a:rPr>
              <a:t>set of  circuits</a:t>
            </a:r>
            <a:endParaRPr lang="en-GB" dirty="0">
              <a:solidFill>
                <a:srgbClr val="C00000"/>
              </a:solidFill>
              <a:sym typeface="Symbol" pitchFamily="18" charset="2"/>
            </a:endParaRPr>
          </a:p>
          <a:p>
            <a:pPr>
              <a:buFontTx/>
              <a:buNone/>
            </a:pPr>
            <a:r>
              <a:rPr lang="en-GB" dirty="0">
                <a:solidFill>
                  <a:srgbClr val="FF0000"/>
                </a:solidFill>
                <a:sym typeface="Symbol" pitchFamily="18" charset="2"/>
              </a:rPr>
              <a:t>            </a:t>
            </a:r>
            <a:r>
              <a:rPr lang="en-GB" dirty="0">
                <a:solidFill>
                  <a:schemeClr val="hlink"/>
                </a:solidFill>
                <a:sym typeface="Symbol" pitchFamily="18" charset="2"/>
              </a:rPr>
              <a:t>X = vertices uncovered by </a:t>
            </a:r>
            <a:r>
              <a:rPr lang="fr-FR" sz="4000" dirty="0">
                <a:solidFill>
                  <a:srgbClr val="0000FF"/>
                </a:solidFill>
                <a:latin typeface="Monotype Corsiva" pitchFamily="66" charset="0"/>
              </a:rPr>
              <a:t>C</a:t>
            </a:r>
            <a:r>
              <a:rPr lang="fr-FR" dirty="0">
                <a:solidFill>
                  <a:srgbClr val="0000FF"/>
                </a:solidFill>
                <a:latin typeface="Monotype Corsiva" pitchFamily="66" charset="0"/>
              </a:rPr>
              <a:t>    </a:t>
            </a:r>
            <a:r>
              <a:rPr lang="fr-FR" dirty="0" smtClean="0">
                <a:solidFill>
                  <a:srgbClr val="0000FF"/>
                </a:solidFill>
              </a:rPr>
              <a:t>}</a:t>
            </a:r>
          </a:p>
          <a:p>
            <a:pPr>
              <a:buFontTx/>
              <a:buNone/>
            </a:pPr>
            <a:endParaRPr lang="fr-FR" dirty="0" smtClean="0">
              <a:solidFill>
                <a:srgbClr val="0000FF"/>
              </a:solidFill>
            </a:endParaRPr>
          </a:p>
          <a:p>
            <a:pPr>
              <a:buFontTx/>
              <a:buNone/>
            </a:pPr>
            <a:endParaRPr lang="fr-FR" dirty="0">
              <a:solidFill>
                <a:srgbClr val="0000FF"/>
              </a:solidFill>
            </a:endParaRPr>
          </a:p>
          <a:p>
            <a:pPr>
              <a:buFontTx/>
              <a:buNone/>
            </a:pPr>
            <a:endParaRPr lang="fr-FR" dirty="0">
              <a:solidFill>
                <a:srgbClr val="0000FF"/>
              </a:solidFill>
            </a:endParaRPr>
          </a:p>
          <a:p>
            <a:pPr>
              <a:buFontTx/>
              <a:buNone/>
            </a:pPr>
            <a:endParaRPr lang="fr-FR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fr-FR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fr-FR" sz="8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fr-FR" sz="8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fr-FR" sz="8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fr-FR" sz="8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fr-FR" sz="8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fr-FR" sz="8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fr-FR" sz="800" dirty="0"/>
          </a:p>
          <a:p>
            <a:pPr>
              <a:buFontTx/>
              <a:buNone/>
            </a:pPr>
            <a:endParaRPr lang="fr-FR" b="1" dirty="0"/>
          </a:p>
          <a:p>
            <a:pPr>
              <a:buFontTx/>
              <a:buNone/>
            </a:pPr>
            <a:endParaRPr lang="fr-FR" sz="1000" b="1" dirty="0"/>
          </a:p>
          <a:p>
            <a:pPr algn="ctr">
              <a:buFontTx/>
              <a:buNone/>
            </a:pPr>
            <a:endParaRPr lang="fr-FR" dirty="0">
              <a:solidFill>
                <a:srgbClr val="0000FF"/>
              </a:solidFill>
            </a:endParaRPr>
          </a:p>
          <a:p>
            <a:pPr>
              <a:buFontTx/>
              <a:buNone/>
            </a:pPr>
            <a:endParaRPr lang="fr-FR" dirty="0"/>
          </a:p>
          <a:p>
            <a:pPr>
              <a:buFontTx/>
              <a:buNone/>
            </a:pPr>
            <a:endParaRPr lang="fr-FR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-142908" y="0"/>
            <a:ext cx="9286908" cy="9087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Stable sets in graphs II : </a:t>
            </a:r>
            <a:r>
              <a:rPr kumimoji="0" lang="fr-FR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cyclic</a:t>
            </a:r>
            <a: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stable</a:t>
            </a:r>
            <a:r>
              <a:rPr kumimoji="0" lang="fr-FR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sets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5802" y="-26513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gap = 0 : </a:t>
            </a:r>
            <a:r>
              <a:rPr lang="fr-FR" dirty="0" err="1" smtClean="0"/>
              <a:t>Integer</a:t>
            </a:r>
            <a:r>
              <a:rPr lang="fr-FR" dirty="0" smtClean="0"/>
              <a:t> </a:t>
            </a:r>
            <a:r>
              <a:rPr lang="fr-FR" dirty="0" err="1" smtClean="0"/>
              <a:t>Rounding</a:t>
            </a:r>
            <a:r>
              <a:rPr lang="fr-FR" dirty="0" smtClean="0"/>
              <a:t> (IR) 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-161096" y="4750693"/>
            <a:ext cx="936104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0" dirty="0" smtClean="0">
                <a:latin typeface="+mj-lt"/>
              </a:rPr>
              <a:t>The </a:t>
            </a:r>
            <a:r>
              <a:rPr lang="fr-FR" sz="3600" b="0" dirty="0" smtClean="0">
                <a:solidFill>
                  <a:schemeClr val="tx2"/>
                </a:solidFill>
                <a:latin typeface="+mj-lt"/>
              </a:rPr>
              <a:t>system</a:t>
            </a:r>
            <a:r>
              <a:rPr lang="fr-FR" sz="800" b="0" dirty="0" smtClean="0">
                <a:latin typeface="+mj-lt"/>
              </a:rPr>
              <a:t> </a:t>
            </a:r>
            <a:r>
              <a:rPr lang="fr-FR" sz="3600" kern="0" dirty="0" err="1" smtClean="0">
                <a:solidFill>
                  <a:srgbClr val="000000"/>
                </a:solidFill>
                <a:latin typeface="Arial"/>
              </a:rPr>
              <a:t>Ax</a:t>
            </a:r>
            <a:r>
              <a:rPr lang="fr-FR" sz="105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360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≤</a:t>
            </a:r>
            <a:r>
              <a:rPr lang="fr-FR" sz="105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 </a:t>
            </a:r>
            <a:r>
              <a:rPr lang="fr-FR" sz="360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b</a:t>
            </a:r>
            <a:r>
              <a:rPr lang="fr-FR" sz="800" b="0" kern="0" dirty="0" smtClean="0">
                <a:solidFill>
                  <a:srgbClr val="000000"/>
                </a:solidFill>
                <a:latin typeface="Arial"/>
              </a:rPr>
              <a:t> 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–</a:t>
            </a:r>
            <a:r>
              <a:rPr lang="fr-FR" sz="800" b="0" kern="0" dirty="0" smtClean="0">
                <a:solidFill>
                  <a:srgbClr val="000000"/>
                </a:solidFill>
                <a:latin typeface="Arial"/>
              </a:rPr>
              <a:t> 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or (</a:t>
            </a:r>
            <a:r>
              <a:rPr lang="fr-FR" sz="3200" b="0" kern="0" dirty="0" err="1" smtClean="0">
                <a:solidFill>
                  <a:srgbClr val="000000"/>
                </a:solidFill>
                <a:latin typeface="Arial"/>
              </a:rPr>
              <a:t>A,b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) – </a:t>
            </a:r>
            <a:r>
              <a:rPr lang="fr-FR" sz="3600" b="0" i="1" dirty="0" err="1" smtClean="0">
                <a:latin typeface="+mj-lt"/>
              </a:rPr>
              <a:t>integer</a:t>
            </a:r>
            <a:r>
              <a:rPr lang="fr-FR" sz="3600" b="0" i="1" dirty="0" smtClean="0">
                <a:latin typeface="+mj-lt"/>
              </a:rPr>
              <a:t> </a:t>
            </a:r>
            <a:r>
              <a:rPr lang="fr-FR" sz="3600" b="0" i="1" dirty="0" err="1" smtClean="0">
                <a:latin typeface="+mj-lt"/>
              </a:rPr>
              <a:t>rounding</a:t>
            </a:r>
            <a:r>
              <a:rPr lang="fr-FR" sz="3600" b="0" i="1" dirty="0" smtClean="0">
                <a:latin typeface="+mj-lt"/>
              </a:rPr>
              <a:t>, </a:t>
            </a:r>
            <a:r>
              <a:rPr lang="fr-FR" sz="3600" b="0" dirty="0" smtClean="0">
                <a:latin typeface="+mj-lt"/>
              </a:rPr>
              <a:t>if</a:t>
            </a:r>
          </a:p>
          <a:p>
            <a:r>
              <a:rPr lang="fr-FR" sz="1400" b="0" i="1" dirty="0" smtClean="0">
                <a:latin typeface="+mj-lt"/>
              </a:rPr>
              <a:t> </a:t>
            </a:r>
          </a:p>
          <a:p>
            <a:r>
              <a:rPr lang="fr-FR" sz="3600" b="0" dirty="0" smtClean="0">
                <a:latin typeface="+mj-lt"/>
                <a:sym typeface="Symbol"/>
              </a:rPr>
              <a:t></a:t>
            </a:r>
            <a:r>
              <a:rPr lang="fr-FR" sz="3600" b="0" dirty="0" smtClean="0">
                <a:latin typeface="+mj-lt"/>
              </a:rPr>
              <a:t>c   : {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</a:rPr>
              <a:t>min  </a:t>
            </a:r>
            <a:r>
              <a:rPr lang="fr-FR" sz="3200" b="0" kern="0" dirty="0" err="1" smtClean="0">
                <a:solidFill>
                  <a:srgbClr val="C00000"/>
                </a:solidFill>
                <a:latin typeface="Arial"/>
              </a:rPr>
              <a:t>y</a:t>
            </a:r>
            <a:r>
              <a:rPr lang="fr-FR" sz="3200" b="0" kern="0" baseline="30000" dirty="0" err="1" smtClean="0">
                <a:solidFill>
                  <a:srgbClr val="C00000"/>
                </a:solidFill>
                <a:latin typeface="Arial"/>
              </a:rPr>
              <a:t>T</a:t>
            </a:r>
            <a:r>
              <a:rPr lang="fr-FR" sz="3200" b="0" kern="0" dirty="0" err="1" smtClean="0">
                <a:solidFill>
                  <a:srgbClr val="C00000"/>
                </a:solidFill>
                <a:latin typeface="Arial"/>
              </a:rPr>
              <a:t>b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</a:rPr>
              <a:t>,  </a:t>
            </a:r>
            <a:r>
              <a:rPr lang="fr-FR" sz="3200" b="0" kern="0" dirty="0" err="1" smtClean="0">
                <a:solidFill>
                  <a:srgbClr val="000000"/>
                </a:solidFill>
                <a:latin typeface="Arial"/>
              </a:rPr>
              <a:t>yA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=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 c, y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 0,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y </a:t>
            </a:r>
            <a:r>
              <a:rPr lang="fr-FR" sz="3200" b="0" kern="0" dirty="0" err="1" smtClean="0">
                <a:solidFill>
                  <a:srgbClr val="000000"/>
                </a:solidFill>
                <a:latin typeface="Arial"/>
              </a:rPr>
              <a:t>integer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 } </a:t>
            </a:r>
            <a:r>
              <a:rPr lang="fr-FR" sz="3200" b="0" dirty="0" smtClean="0">
                <a:solidFill>
                  <a:srgbClr val="C00000"/>
                </a:solidFill>
                <a:latin typeface="+mj-lt"/>
              </a:rPr>
              <a:t>= </a:t>
            </a:r>
            <a:r>
              <a:rPr lang="fr-FR" sz="3200" b="0" dirty="0" smtClean="0">
                <a:solidFill>
                  <a:srgbClr val="C00000"/>
                </a:solidFill>
                <a:latin typeface="+mj-lt"/>
                <a:sym typeface="Symbol"/>
              </a:rPr>
              <a:t>LIN(c)</a:t>
            </a:r>
          </a:p>
          <a:p>
            <a:pPr lvl="0" algn="l"/>
            <a:endParaRPr lang="fr-FR" sz="2800" b="0" dirty="0" smtClean="0">
              <a:latin typeface="+mj-lt"/>
              <a:sym typeface="Symbo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3322" y="3255933"/>
            <a:ext cx="89297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      ≤  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  <a:cs typeface="Arial" charset="0"/>
              </a:rPr>
              <a:t>easy</a:t>
            </a:r>
            <a:r>
              <a:rPr lang="fr-FR" sz="2800" b="0" kern="0" dirty="0" smtClean="0">
                <a:solidFill>
                  <a:srgbClr val="FF0000"/>
                </a:solidFill>
                <a:latin typeface="Arial"/>
              </a:rPr>
              <a:t>                            </a:t>
            </a:r>
          </a:p>
          <a:p>
            <a:pPr marL="342900" lvl="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err="1" smtClean="0">
                <a:solidFill>
                  <a:srgbClr val="C00000"/>
                </a:solidFill>
                <a:latin typeface="Arial"/>
              </a:rPr>
              <a:t>Duality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</a:rPr>
              <a:t> </a:t>
            </a:r>
            <a:r>
              <a:rPr lang="fr-FR" sz="2800" b="0" kern="0" dirty="0" err="1" smtClean="0">
                <a:solidFill>
                  <a:srgbClr val="C00000"/>
                </a:solidFill>
                <a:latin typeface="Arial"/>
              </a:rPr>
              <a:t>theorem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</a:rPr>
              <a:t>                =                              =: LIN(c)</a:t>
            </a:r>
            <a:endParaRPr lang="fr-FR" dirty="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318512" y="813728"/>
            <a:ext cx="8604448" cy="2019644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2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3200" kern="0" dirty="0" err="1">
                <a:solidFill>
                  <a:srgbClr val="000000"/>
                </a:solidFill>
                <a:latin typeface="Arial"/>
              </a:rPr>
              <a:t>Ax</a:t>
            </a:r>
            <a:r>
              <a:rPr lang="fr-FR" sz="1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3200" kern="0" dirty="0">
                <a:solidFill>
                  <a:srgbClr val="000000"/>
                </a:solidFill>
                <a:latin typeface="Arial"/>
                <a:cs typeface="Arial" charset="0"/>
              </a:rPr>
              <a:t>≤</a:t>
            </a:r>
            <a:r>
              <a:rPr lang="fr-FR" sz="1000" kern="0" dirty="0">
                <a:solidFill>
                  <a:srgbClr val="000000"/>
                </a:solidFill>
                <a:latin typeface="Arial"/>
                <a:cs typeface="Arial" charset="0"/>
              </a:rPr>
              <a:t> 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b</a:t>
            </a:r>
            <a:endParaRPr lang="fr-FR" sz="2800" b="0" kern="0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(A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Symbol"/>
              </a:rPr>
              <a:t>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Mathematica7"/>
              </a:rPr>
              <a:t></a:t>
            </a:r>
            <a:r>
              <a:rPr lang="fr-FR" sz="3200" b="0" kern="0" baseline="30000" dirty="0" err="1" smtClean="0">
                <a:solidFill>
                  <a:srgbClr val="000000"/>
                </a:solidFill>
                <a:latin typeface="Arial"/>
              </a:rPr>
              <a:t>mxn</a:t>
            </a:r>
            <a:r>
              <a:rPr lang="fr-FR" sz="32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,b,c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Symbol"/>
              </a:rPr>
              <a:t>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Mathematica7"/>
              </a:rPr>
              <a:t></a:t>
            </a:r>
            <a:r>
              <a:rPr lang="fr-FR" sz="3200" b="0" kern="0" baseline="30000" dirty="0" smtClean="0">
                <a:solidFill>
                  <a:srgbClr val="000000"/>
                </a:solidFill>
                <a:latin typeface="Arial"/>
              </a:rPr>
              <a:t>n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)</a:t>
            </a:r>
            <a:endParaRPr lang="fr-FR" sz="3200" b="0" kern="0" dirty="0" smtClean="0">
              <a:solidFill>
                <a:srgbClr val="C00000"/>
              </a:solidFill>
              <a:latin typeface="Arial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kumimoji="0" lang="fr-FR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max  </a:t>
            </a:r>
            <a:r>
              <a:rPr kumimoji="0" lang="fr-FR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</a:t>
            </a:r>
            <a:r>
              <a:rPr kumimoji="0" lang="fr-FR" sz="3200" b="0" i="0" u="none" strike="noStrike" kern="0" cap="none" spc="0" normalizeH="0" baseline="3000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</a:t>
            </a:r>
            <a:r>
              <a:rPr kumimoji="0" lang="fr-FR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endParaRPr kumimoji="0" lang="fr-FR" sz="32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    </a:t>
            </a:r>
            <a:r>
              <a:rPr lang="fr-FR" sz="3200" kern="0" dirty="0" err="1" smtClean="0">
                <a:solidFill>
                  <a:srgbClr val="000000"/>
                </a:solidFill>
                <a:latin typeface="Arial"/>
              </a:rPr>
              <a:t>yA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=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</a:rPr>
              <a:t> c</a:t>
            </a:r>
            <a:r>
              <a:rPr lang="fr-FR" sz="3200" kern="0" dirty="0">
                <a:solidFill>
                  <a:srgbClr val="000000"/>
                </a:solidFill>
                <a:latin typeface="Arial"/>
              </a:rPr>
              <a:t> </a:t>
            </a:r>
            <a:endParaRPr lang="en-GB" sz="3200" kern="0" dirty="0" smtClean="0">
              <a:solidFill>
                <a:srgbClr val="000000"/>
              </a:solidFill>
              <a:latin typeface="Arial"/>
              <a:sym typeface="Symbol" pitchFamily="18" charset="2"/>
            </a:endParaRPr>
          </a:p>
          <a:p>
            <a:pPr marL="342900" lvl="0" indent="-342900" algn="l">
              <a:lnSpc>
                <a:spcPct val="90000"/>
              </a:lnSpc>
              <a:spcBef>
                <a:spcPct val="20000"/>
              </a:spcBef>
            </a:pPr>
            <a:r>
              <a:rPr kumimoji="0" lang="fr-FR" sz="32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</a:t>
            </a:r>
            <a:r>
              <a:rPr kumimoji="0" lang="fr-FR" sz="320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FR" sz="32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</a:rPr>
              <a:t>y </a:t>
            </a:r>
            <a:r>
              <a:rPr lang="fr-FR" sz="3200" kern="0" dirty="0">
                <a:solidFill>
                  <a:srgbClr val="000000"/>
                </a:solidFill>
                <a:latin typeface="Arial"/>
                <a:sym typeface="Symbol" pitchFamily="18" charset="2"/>
              </a:rPr>
              <a:t> 0</a:t>
            </a:r>
            <a:endParaRPr kumimoji="0" lang="fr-FR" sz="320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lvl="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3200" b="0" kern="0" dirty="0" smtClean="0">
                <a:solidFill>
                  <a:srgbClr val="C00000"/>
                </a:solidFill>
                <a:latin typeface="Arial"/>
              </a:rPr>
              <a:t>   min y</a:t>
            </a:r>
            <a:r>
              <a:rPr kumimoji="0" lang="fr-FR" sz="32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</a:rPr>
              <a:t>b</a:t>
            </a:r>
            <a:endParaRPr lang="fr-FR" sz="3200" b="0" kern="0" dirty="0">
              <a:solidFill>
                <a:srgbClr val="C00000"/>
              </a:solidFill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306288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dirty="0" smtClean="0"/>
              <a:t>Connexions ? : IR of </a:t>
            </a:r>
            <a:r>
              <a:rPr lang="fr-FR" sz="4000" dirty="0" err="1" smtClean="0"/>
              <a:t>cyclic</a:t>
            </a:r>
            <a:r>
              <a:rPr lang="fr-FR" sz="4000" dirty="0" smtClean="0"/>
              <a:t> sets 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" y="764704"/>
            <a:ext cx="9118848" cy="60932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i="1" dirty="0" smtClean="0"/>
              <a:t>Applications of the projection  </a:t>
            </a:r>
            <a:r>
              <a:rPr lang="fr-FR" dirty="0" smtClean="0"/>
              <a:t>: </a:t>
            </a:r>
            <a:r>
              <a:rPr lang="fr-FR" dirty="0" err="1" smtClean="0"/>
              <a:t>minmax</a:t>
            </a:r>
            <a:r>
              <a:rPr lang="fr-FR" dirty="0" smtClean="0"/>
              <a:t> – IR </a:t>
            </a:r>
            <a:r>
              <a:rPr lang="fr-FR" dirty="0" err="1" smtClean="0"/>
              <a:t>property</a:t>
            </a:r>
            <a:r>
              <a:rPr lang="fr-FR" dirty="0" smtClean="0"/>
              <a:t>- for </a:t>
            </a:r>
            <a:r>
              <a:rPr lang="fr-FR" dirty="0" err="1" smtClean="0"/>
              <a:t>particular</a:t>
            </a:r>
            <a:r>
              <a:rPr lang="fr-FR" dirty="0" smtClean="0"/>
              <a:t> (</a:t>
            </a:r>
            <a:r>
              <a:rPr lang="fr-FR" dirty="0" err="1" smtClean="0"/>
              <a:t>cyclic</a:t>
            </a:r>
            <a:r>
              <a:rPr lang="fr-FR" dirty="0" smtClean="0"/>
              <a:t>) stable sets (S: JCT/B 2007) and </a:t>
            </a:r>
            <a:r>
              <a:rPr lang="fr-FR" dirty="0" err="1" smtClean="0"/>
              <a:t>their</a:t>
            </a:r>
            <a:r>
              <a:rPr lang="fr-FR" dirty="0" smtClean="0"/>
              <a:t> relation to </a:t>
            </a:r>
            <a:r>
              <a:rPr lang="fr-FR" dirty="0" err="1" smtClean="0">
                <a:solidFill>
                  <a:srgbClr val="C00000"/>
                </a:solidFill>
              </a:rPr>
              <a:t>path</a:t>
            </a:r>
            <a:r>
              <a:rPr lang="fr-FR" dirty="0" smtClean="0">
                <a:solidFill>
                  <a:srgbClr val="C00000"/>
                </a:solidFill>
              </a:rPr>
              <a:t> partitions in </a:t>
            </a:r>
            <a:r>
              <a:rPr lang="fr-FR" dirty="0" err="1" smtClean="0">
                <a:solidFill>
                  <a:srgbClr val="C00000"/>
                </a:solidFill>
              </a:rPr>
              <a:t>arbitrary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smtClean="0"/>
              <a:t>or to </a:t>
            </a:r>
            <a:r>
              <a:rPr lang="fr-FR" dirty="0" smtClean="0">
                <a:solidFill>
                  <a:srgbClr val="00B050"/>
                </a:solidFill>
              </a:rPr>
              <a:t>cycle-</a:t>
            </a:r>
            <a:r>
              <a:rPr lang="fr-FR" dirty="0" err="1" smtClean="0">
                <a:solidFill>
                  <a:srgbClr val="00B050"/>
                </a:solidFill>
              </a:rPr>
              <a:t>covers</a:t>
            </a:r>
            <a:r>
              <a:rPr lang="fr-FR" dirty="0" smtClean="0">
                <a:solidFill>
                  <a:srgbClr val="00B050"/>
                </a:solidFill>
              </a:rPr>
              <a:t> in </a:t>
            </a:r>
            <a:r>
              <a:rPr lang="fr-FR" dirty="0" err="1" smtClean="0">
                <a:solidFill>
                  <a:srgbClr val="00B050"/>
                </a:solidFill>
              </a:rPr>
              <a:t>strongly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>
                <a:solidFill>
                  <a:srgbClr val="00B050"/>
                </a:solidFill>
              </a:rPr>
              <a:t>connected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smtClean="0"/>
              <a:t> graphs.  (S: Survey </a:t>
            </a:r>
            <a:r>
              <a:rPr lang="fr-FR" dirty="0" err="1" smtClean="0"/>
              <a:t>Ref</a:t>
            </a:r>
            <a:r>
              <a:rPr lang="fr-FR" dirty="0" smtClean="0"/>
              <a:t> 4.)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i="1" dirty="0" err="1" smtClean="0"/>
              <a:t>Nearly</a:t>
            </a:r>
            <a:r>
              <a:rPr lang="fr-FR" i="1" dirty="0" smtClean="0"/>
              <a:t> </a:t>
            </a:r>
            <a:r>
              <a:rPr lang="fr-FR" i="1" dirty="0" err="1" smtClean="0"/>
              <a:t>unimodular</a:t>
            </a:r>
            <a:r>
              <a:rPr lang="fr-FR" dirty="0" smtClean="0"/>
              <a:t>: </a:t>
            </a:r>
            <a:r>
              <a:rPr lang="fr-FR" dirty="0" err="1" smtClean="0"/>
              <a:t>add</a:t>
            </a:r>
            <a:r>
              <a:rPr lang="fr-FR" dirty="0" smtClean="0"/>
              <a:t> a </a:t>
            </a:r>
            <a:r>
              <a:rPr lang="fr-FR" dirty="0" err="1" smtClean="0"/>
              <a:t>row</a:t>
            </a:r>
            <a:r>
              <a:rPr lang="fr-FR" dirty="0" smtClean="0"/>
              <a:t> of a </a:t>
            </a:r>
            <a:r>
              <a:rPr lang="fr-FR" dirty="0" err="1" smtClean="0"/>
              <a:t>unimodular</a:t>
            </a:r>
            <a:r>
              <a:rPr lang="fr-FR" dirty="0" smtClean="0"/>
              <a:t> </a:t>
            </a:r>
            <a:r>
              <a:rPr lang="fr-FR" dirty="0" err="1" smtClean="0"/>
              <a:t>matrix</a:t>
            </a:r>
            <a:r>
              <a:rPr lang="fr-FR" dirty="0" smtClean="0"/>
              <a:t> to the </a:t>
            </a:r>
            <a:r>
              <a:rPr lang="fr-FR" dirty="0" err="1" smtClean="0"/>
              <a:t>others</a:t>
            </a:r>
            <a:r>
              <a:rPr lang="fr-FR" dirty="0" smtClean="0"/>
              <a:t>. Application </a:t>
            </a:r>
            <a:r>
              <a:rPr lang="fr-FR" dirty="0" err="1" smtClean="0"/>
              <a:t>cyclic</a:t>
            </a:r>
            <a:r>
              <a:rPr lang="fr-FR" dirty="0" smtClean="0"/>
              <a:t> </a:t>
            </a:r>
            <a:r>
              <a:rPr lang="fr-FR" dirty="0" err="1" smtClean="0"/>
              <a:t>interval</a:t>
            </a:r>
            <a:r>
              <a:rPr lang="fr-FR" dirty="0" smtClean="0"/>
              <a:t> </a:t>
            </a:r>
            <a:r>
              <a:rPr lang="fr-FR" dirty="0" err="1" smtClean="0"/>
              <a:t>constraints</a:t>
            </a:r>
            <a:r>
              <a:rPr lang="fr-FR" dirty="0" smtClean="0"/>
              <a:t>. (</a:t>
            </a:r>
            <a:r>
              <a:rPr lang="fr-FR" dirty="0" err="1" smtClean="0"/>
              <a:t>Gijswijt</a:t>
            </a:r>
            <a:r>
              <a:rPr lang="fr-FR" dirty="0" smtClean="0"/>
              <a:t>  2005: </a:t>
            </a:r>
            <a:r>
              <a:rPr lang="fr-FR" dirty="0" err="1" smtClean="0"/>
              <a:t>Ref</a:t>
            </a:r>
            <a:r>
              <a:rPr lang="fr-FR" dirty="0" smtClean="0"/>
              <a:t> 3.)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Maximum stable sets in </a:t>
            </a:r>
            <a:r>
              <a:rPr lang="fr-FR" i="1" dirty="0" smtClean="0"/>
              <a:t>(</a:t>
            </a:r>
            <a:r>
              <a:rPr lang="fr-FR" i="1" dirty="0" err="1" smtClean="0"/>
              <a:t>fuzzy</a:t>
            </a:r>
            <a:r>
              <a:rPr lang="fr-FR" i="1" dirty="0" smtClean="0"/>
              <a:t>) </a:t>
            </a:r>
            <a:r>
              <a:rPr lang="fr-FR" i="1" dirty="0" err="1" smtClean="0"/>
              <a:t>circular</a:t>
            </a:r>
            <a:r>
              <a:rPr lang="fr-FR" i="1" dirty="0" smtClean="0"/>
              <a:t> </a:t>
            </a:r>
            <a:r>
              <a:rPr lang="fr-FR" i="1" dirty="0" err="1" smtClean="0"/>
              <a:t>interval</a:t>
            </a:r>
            <a:r>
              <a:rPr lang="fr-FR" i="1" dirty="0" smtClean="0"/>
              <a:t> graphs </a:t>
            </a:r>
            <a:r>
              <a:rPr lang="fr-FR" dirty="0" smtClean="0"/>
              <a:t>(3 </a:t>
            </a:r>
            <a:r>
              <a:rPr lang="fr-FR" dirty="0" err="1" smtClean="0"/>
              <a:t>organizers</a:t>
            </a:r>
            <a:r>
              <a:rPr lang="fr-FR" dirty="0" smtClean="0"/>
              <a:t> and a </a:t>
            </a:r>
            <a:r>
              <a:rPr lang="fr-FR" dirty="0" err="1" smtClean="0"/>
              <a:t>would</a:t>
            </a:r>
            <a:r>
              <a:rPr lang="fr-FR" dirty="0" smtClean="0"/>
              <a:t>-</a:t>
            </a:r>
            <a:r>
              <a:rPr lang="fr-FR" dirty="0" err="1" smtClean="0"/>
              <a:t>be</a:t>
            </a:r>
            <a:r>
              <a:rPr lang="fr-FR" dirty="0" smtClean="0"/>
              <a:t> participant)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i="1" dirty="0" err="1" smtClean="0"/>
              <a:t>Multiflows</a:t>
            </a:r>
            <a:r>
              <a:rPr lang="fr-FR" i="1" dirty="0" smtClean="0"/>
              <a:t> in rings</a:t>
            </a:r>
            <a:r>
              <a:rPr lang="fr-FR" dirty="0" smtClean="0"/>
              <a:t> (</a:t>
            </a:r>
            <a:r>
              <a:rPr lang="fr-FR" dirty="0" err="1" smtClean="0"/>
              <a:t>Cedric</a:t>
            </a:r>
            <a:r>
              <a:rPr lang="fr-FR" dirty="0" smtClean="0"/>
              <a:t> </a:t>
            </a:r>
            <a:r>
              <a:rPr lang="fr-FR" dirty="0" err="1" smtClean="0"/>
              <a:t>Bentz</a:t>
            </a:r>
            <a:r>
              <a:rPr lang="fr-FR" dirty="0" smtClean="0"/>
              <a:t> </a:t>
            </a:r>
            <a:r>
              <a:rPr lang="fr-FR" dirty="0" err="1" smtClean="0"/>
              <a:t>thesis</a:t>
            </a:r>
            <a:r>
              <a:rPr lang="fr-FR" dirty="0" smtClean="0"/>
              <a:t>, 2006)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7992888" cy="1080120"/>
          </a:xfrm>
        </p:spPr>
        <p:txBody>
          <a:bodyPr>
            <a:normAutofit/>
          </a:bodyPr>
          <a:lstStyle/>
          <a:p>
            <a:r>
              <a:rPr lang="fr-FR" sz="4000" dirty="0" err="1" smtClean="0"/>
              <a:t>Nearly</a:t>
            </a:r>
            <a:r>
              <a:rPr lang="fr-FR" sz="4000" dirty="0" smtClean="0"/>
              <a:t> </a:t>
            </a:r>
            <a:r>
              <a:rPr lang="fr-FR" sz="4000" dirty="0" err="1" smtClean="0"/>
              <a:t>unimodular</a:t>
            </a:r>
            <a:r>
              <a:rPr lang="fr-FR" sz="4000" dirty="0" smtClean="0"/>
              <a:t> matrices</a:t>
            </a:r>
            <a:endParaRPr lang="fr-FR" sz="4000" dirty="0"/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35496" y="719986"/>
            <a:ext cx="9036496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3200" dirty="0" err="1" smtClean="0">
                <a:solidFill>
                  <a:prstClr val="black"/>
                </a:solidFill>
                <a:latin typeface="+mn-lt"/>
                <a:ea typeface="+mj-ea"/>
                <a:cs typeface="+mj-cs"/>
              </a:rPr>
              <a:t>Def</a:t>
            </a:r>
            <a:r>
              <a:rPr lang="fr-FR" sz="3200" dirty="0" smtClean="0">
                <a:solidFill>
                  <a:prstClr val="black"/>
                </a:solidFill>
                <a:latin typeface="+mn-lt"/>
                <a:ea typeface="+mj-ea"/>
                <a:cs typeface="+mj-cs"/>
              </a:rPr>
              <a:t> </a:t>
            </a:r>
            <a:r>
              <a:rPr lang="fr-FR" sz="3200" b="0" dirty="0" smtClean="0">
                <a:latin typeface="+mn-lt"/>
              </a:rPr>
              <a:t>:      </a:t>
            </a:r>
            <a:r>
              <a:rPr lang="fr-FR" sz="2800" b="0" dirty="0" err="1" smtClean="0">
                <a:latin typeface="+mn-lt"/>
              </a:rPr>
              <a:t>unimodular</a:t>
            </a:r>
            <a:r>
              <a:rPr lang="fr-FR" sz="2800" b="0" dirty="0" smtClean="0">
                <a:latin typeface="+mn-lt"/>
              </a:rPr>
              <a:t>, U</a:t>
            </a:r>
            <a:r>
              <a:rPr lang="fr-FR" sz="2800" b="0" kern="0" dirty="0" smtClean="0">
                <a:solidFill>
                  <a:srgbClr val="000000"/>
                </a:solidFill>
                <a:latin typeface="+mn-lt"/>
                <a:sym typeface="Symbol"/>
              </a:rPr>
              <a:t></a:t>
            </a:r>
            <a:r>
              <a:rPr lang="fr-FR" sz="2800" b="0" kern="0" dirty="0" smtClean="0">
                <a:solidFill>
                  <a:srgbClr val="000000"/>
                </a:solidFill>
                <a:latin typeface="+mn-lt"/>
                <a:sym typeface="Mathematica7"/>
              </a:rPr>
              <a:t></a:t>
            </a:r>
            <a:r>
              <a:rPr lang="fr-FR" sz="2800" b="0" kern="0" baseline="30000" dirty="0" err="1" smtClean="0">
                <a:solidFill>
                  <a:srgbClr val="000000"/>
                </a:solidFill>
                <a:latin typeface="+mn-lt"/>
                <a:sym typeface="Mathematica7"/>
              </a:rPr>
              <a:t>mxn</a:t>
            </a:r>
            <a:r>
              <a:rPr lang="fr-FR" sz="2800" b="0" kern="0" dirty="0" err="1" smtClean="0">
                <a:solidFill>
                  <a:srgbClr val="000000"/>
                </a:solidFill>
                <a:latin typeface="+mn-lt"/>
                <a:sym typeface="Symbol"/>
              </a:rPr>
              <a:t>,u</a:t>
            </a:r>
            <a:r>
              <a:rPr lang="fr-FR" sz="2800" b="0" kern="0" dirty="0" smtClean="0">
                <a:solidFill>
                  <a:srgbClr val="000000"/>
                </a:solidFill>
                <a:latin typeface="+mn-lt"/>
                <a:sym typeface="Symbol"/>
              </a:rPr>
              <a:t></a:t>
            </a:r>
            <a:r>
              <a:rPr lang="fr-FR" sz="2800" b="0" kern="0" dirty="0" smtClean="0">
                <a:solidFill>
                  <a:srgbClr val="000000"/>
                </a:solidFill>
                <a:latin typeface="+mn-lt"/>
                <a:sym typeface="Mathematica7"/>
              </a:rPr>
              <a:t></a:t>
            </a:r>
            <a:r>
              <a:rPr lang="fr-FR" sz="2800" b="0" kern="0" baseline="30000" dirty="0" smtClean="0">
                <a:solidFill>
                  <a:srgbClr val="000000"/>
                </a:solidFill>
                <a:latin typeface="+mn-lt"/>
                <a:sym typeface="Mathematica7"/>
              </a:rPr>
              <a:t>n</a:t>
            </a:r>
            <a:r>
              <a:rPr lang="fr-FR" sz="2800" b="0" dirty="0" smtClean="0"/>
              <a:t>.</a:t>
            </a:r>
            <a:r>
              <a:rPr lang="fr-FR" sz="2800" dirty="0" smtClean="0">
                <a:latin typeface="+mn-lt"/>
              </a:rPr>
              <a:t> </a:t>
            </a:r>
            <a:r>
              <a:rPr lang="fr-FR" sz="2800" b="0" dirty="0" smtClean="0">
                <a:solidFill>
                  <a:srgbClr val="0070C0"/>
                </a:solidFill>
                <a:latin typeface="+mn-lt"/>
              </a:rPr>
              <a:t>M= U + C, </a:t>
            </a:r>
            <a:r>
              <a:rPr lang="fr-FR" sz="2800" b="0" dirty="0" err="1" smtClean="0">
                <a:latin typeface="+mn-lt"/>
              </a:rPr>
              <a:t>where</a:t>
            </a:r>
            <a:r>
              <a:rPr lang="fr-FR" sz="2800" b="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2800" b="0" dirty="0" smtClean="0">
                <a:latin typeface="+mn-lt"/>
              </a:rPr>
              <a:t>the </a:t>
            </a:r>
            <a:r>
              <a:rPr lang="fr-FR" sz="2800" b="0" dirty="0" err="1" smtClean="0">
                <a:latin typeface="+mn-lt"/>
              </a:rPr>
              <a:t>rows</a:t>
            </a:r>
            <a:r>
              <a:rPr lang="fr-FR" sz="2800" b="0" dirty="0" smtClean="0">
                <a:latin typeface="+mn-lt"/>
              </a:rPr>
              <a:t> of C are </a:t>
            </a:r>
            <a:r>
              <a:rPr lang="fr-FR" sz="2800" b="0" dirty="0" err="1" smtClean="0">
                <a:latin typeface="+mn-lt"/>
              </a:rPr>
              <a:t>integer</a:t>
            </a:r>
            <a:r>
              <a:rPr lang="fr-FR" sz="2800" b="0" dirty="0" smtClean="0">
                <a:latin typeface="+mn-lt"/>
              </a:rPr>
              <a:t> multiples of u :  </a:t>
            </a:r>
            <a:r>
              <a:rPr lang="fr-FR" sz="2800" b="0" i="1" dirty="0" err="1" smtClean="0">
                <a:latin typeface="+mn-lt"/>
              </a:rPr>
              <a:t>nearly</a:t>
            </a:r>
            <a:r>
              <a:rPr lang="fr-FR" sz="2800" b="0" i="1" dirty="0" smtClean="0">
                <a:latin typeface="+mn-lt"/>
              </a:rPr>
              <a:t> </a:t>
            </a:r>
            <a:r>
              <a:rPr lang="fr-FR" sz="2800" b="0" i="1" dirty="0" err="1" smtClean="0">
                <a:latin typeface="+mn-lt"/>
              </a:rPr>
              <a:t>unimodular</a:t>
            </a:r>
            <a:r>
              <a:rPr lang="fr-FR" sz="2800" b="0" i="1" dirty="0" smtClean="0">
                <a:latin typeface="+mn-lt"/>
              </a:rPr>
              <a:t> (NU)</a:t>
            </a:r>
            <a:endParaRPr lang="fr-FR" sz="2800" b="0" kern="0" dirty="0" smtClean="0">
              <a:solidFill>
                <a:srgbClr val="000000"/>
              </a:solidFill>
              <a:latin typeface="+mn-lt"/>
              <a:sym typeface="Mathematica7"/>
            </a:endParaRPr>
          </a:p>
          <a:p>
            <a:pPr algn="l">
              <a:spcBef>
                <a:spcPct val="50000"/>
              </a:spcBef>
            </a:pPr>
            <a:endParaRPr lang="fr-FR" sz="3200" b="0" kern="0" dirty="0" smtClean="0">
              <a:solidFill>
                <a:srgbClr val="000000"/>
              </a:solidFill>
              <a:latin typeface="+mn-lt"/>
              <a:sym typeface="Mathematica7"/>
            </a:endParaRPr>
          </a:p>
          <a:p>
            <a:pPr algn="l">
              <a:spcBef>
                <a:spcPct val="50000"/>
              </a:spcBef>
            </a:pPr>
            <a:r>
              <a:rPr lang="fr-FR" sz="3200" b="0" dirty="0" smtClean="0">
                <a:latin typeface="Arial" charset="0"/>
              </a:rPr>
              <a:t>  </a:t>
            </a:r>
            <a:endParaRPr lang="fr-FR" sz="3200" b="0" dirty="0">
              <a:latin typeface="Arial" charset="0"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-73024" y="2060848"/>
            <a:ext cx="9253536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3200" dirty="0" err="1" smtClean="0">
                <a:latin typeface="+mn-lt"/>
              </a:rPr>
              <a:t>Thm</a:t>
            </a:r>
            <a:r>
              <a:rPr lang="fr-FR" sz="3200" b="0" dirty="0" smtClean="0">
                <a:latin typeface="+mn-lt"/>
              </a:rPr>
              <a:t>(</a:t>
            </a:r>
            <a:r>
              <a:rPr lang="fr-FR" sz="3200" b="0" dirty="0" err="1" smtClean="0">
                <a:latin typeface="+mn-lt"/>
              </a:rPr>
              <a:t>Gijswijt</a:t>
            </a:r>
            <a:r>
              <a:rPr lang="fr-FR" sz="3200" b="0" dirty="0" smtClean="0">
                <a:latin typeface="+mn-lt"/>
              </a:rPr>
              <a:t>) Let M </a:t>
            </a:r>
            <a:r>
              <a:rPr lang="fr-FR" sz="3200" b="0" dirty="0" smtClean="0">
                <a:solidFill>
                  <a:srgbClr val="C00000"/>
                </a:solidFill>
                <a:latin typeface="+mn-lt"/>
              </a:rPr>
              <a:t>NU</a:t>
            </a:r>
            <a:r>
              <a:rPr lang="fr-FR" sz="3200" b="0" dirty="0" smtClean="0">
                <a:latin typeface="+mn-lt"/>
              </a:rPr>
              <a:t>: </a:t>
            </a:r>
            <a:r>
              <a:rPr lang="fr-FR" sz="3200" b="0" dirty="0" err="1" smtClean="0">
                <a:latin typeface="+mn-lt"/>
              </a:rPr>
              <a:t>P</a:t>
            </a:r>
            <a:r>
              <a:rPr lang="fr-FR" sz="3200" b="0" baseline="-25000" dirty="0" err="1" smtClean="0">
                <a:latin typeface="+mn-lt"/>
              </a:rPr>
              <a:t>M,b</a:t>
            </a:r>
            <a:r>
              <a:rPr lang="fr-FR" sz="3200" b="0" dirty="0" smtClean="0">
                <a:latin typeface="+mn-lt"/>
              </a:rPr>
              <a:t>:= {x</a:t>
            </a:r>
            <a:r>
              <a:rPr lang="fr-FR" sz="2800" b="0" kern="0" dirty="0" smtClean="0">
                <a:solidFill>
                  <a:srgbClr val="000000"/>
                </a:solidFill>
                <a:latin typeface="Calibri"/>
                <a:sym typeface="Symbol"/>
              </a:rPr>
              <a:t></a:t>
            </a:r>
            <a:r>
              <a:rPr lang="fr-FR" sz="2800" b="0" kern="0" dirty="0" smtClean="0">
                <a:solidFill>
                  <a:srgbClr val="000000"/>
                </a:solidFill>
                <a:latin typeface="Calibri"/>
                <a:sym typeface="Mathematica7"/>
              </a:rPr>
              <a:t></a:t>
            </a:r>
            <a:r>
              <a:rPr lang="fr-FR" sz="2800" b="0" kern="0" baseline="30000" dirty="0" smtClean="0">
                <a:solidFill>
                  <a:srgbClr val="000000"/>
                </a:solidFill>
                <a:latin typeface="Calibri"/>
                <a:sym typeface="Mathematica7"/>
              </a:rPr>
              <a:t>n</a:t>
            </a:r>
            <a:r>
              <a:rPr lang="fr-FR" sz="3200" b="0" dirty="0" smtClean="0">
                <a:latin typeface="+mn-lt"/>
              </a:rPr>
              <a:t>: </a:t>
            </a:r>
            <a:r>
              <a:rPr lang="fr-FR" sz="3200" b="0" dirty="0" err="1" smtClean="0">
                <a:latin typeface="+mn-lt"/>
              </a:rPr>
              <a:t>Mx</a:t>
            </a:r>
            <a:r>
              <a:rPr lang="fr-FR" sz="3200" kern="0" dirty="0" smtClean="0">
                <a:solidFill>
                  <a:srgbClr val="000000"/>
                </a:solidFill>
                <a:latin typeface="+mn-lt"/>
                <a:sym typeface="Mathematica7"/>
              </a:rPr>
              <a:t>≤</a:t>
            </a:r>
            <a:r>
              <a:rPr lang="fr-FR" sz="3200" b="0" kern="0" dirty="0" smtClean="0">
                <a:solidFill>
                  <a:srgbClr val="000000"/>
                </a:solidFill>
                <a:latin typeface="+mn-lt"/>
                <a:sym typeface="Mathematica7"/>
              </a:rPr>
              <a:t>b} </a:t>
            </a:r>
            <a:r>
              <a:rPr lang="fr-FR" sz="3200" b="0" kern="0" dirty="0" err="1" smtClean="0">
                <a:solidFill>
                  <a:srgbClr val="000000"/>
                </a:solidFill>
                <a:latin typeface="+mn-lt"/>
                <a:sym typeface="Mathematica7"/>
              </a:rPr>
              <a:t>is</a:t>
            </a:r>
            <a:r>
              <a:rPr lang="fr-FR" sz="3200" b="0" kern="0" dirty="0" smtClean="0">
                <a:solidFill>
                  <a:srgbClr val="000000"/>
                </a:solidFill>
                <a:latin typeface="+mn-lt"/>
                <a:sym typeface="Mathematica7"/>
              </a:rPr>
              <a:t> </a:t>
            </a:r>
            <a:r>
              <a:rPr lang="fr-FR" sz="3200" b="0" kern="0" dirty="0" smtClean="0">
                <a:solidFill>
                  <a:srgbClr val="C00000"/>
                </a:solidFill>
                <a:latin typeface="+mn-lt"/>
                <a:sym typeface="Mathematica7"/>
              </a:rPr>
              <a:t>ID</a:t>
            </a:r>
            <a:r>
              <a:rPr lang="fr-FR" sz="3200" b="0" kern="0" dirty="0" smtClean="0">
                <a:solidFill>
                  <a:srgbClr val="000000"/>
                </a:solidFill>
                <a:latin typeface="+mn-lt"/>
                <a:sym typeface="Mathematica7"/>
              </a:rPr>
              <a:t>. </a:t>
            </a:r>
          </a:p>
          <a:p>
            <a:pPr algn="l">
              <a:spcBef>
                <a:spcPct val="50000"/>
              </a:spcBef>
            </a:pPr>
            <a:endParaRPr lang="fr-FR" sz="800" b="0" kern="0" dirty="0" smtClean="0">
              <a:solidFill>
                <a:srgbClr val="000000"/>
              </a:solidFill>
              <a:latin typeface="+mn-lt"/>
              <a:sym typeface="Mathematica7"/>
            </a:endParaRPr>
          </a:p>
          <a:p>
            <a:pPr algn="l">
              <a:spcBef>
                <a:spcPct val="50000"/>
              </a:spcBef>
            </a:pPr>
            <a:r>
              <a:rPr lang="fr-FR" sz="3200" kern="0" dirty="0" smtClean="0">
                <a:solidFill>
                  <a:srgbClr val="000000"/>
                </a:solidFill>
                <a:latin typeface="+mn-lt"/>
                <a:sym typeface="Mathematica7"/>
              </a:rPr>
              <a:t>Proof</a:t>
            </a:r>
            <a:r>
              <a:rPr lang="fr-FR" sz="3200" b="0" kern="0" dirty="0" smtClean="0">
                <a:solidFill>
                  <a:srgbClr val="000000"/>
                </a:solidFill>
                <a:latin typeface="+mn-lt"/>
                <a:sym typeface="Mathematica7"/>
              </a:rPr>
              <a:t>: </a:t>
            </a:r>
            <a:r>
              <a:rPr lang="fr-FR" sz="3200" b="0" dirty="0" err="1" smtClean="0">
                <a:latin typeface="+mn-lt"/>
              </a:rPr>
              <a:t>P</a:t>
            </a:r>
            <a:r>
              <a:rPr lang="fr-FR" sz="3200" b="0" baseline="-25000" dirty="0" err="1" smtClean="0">
                <a:latin typeface="+mn-lt"/>
              </a:rPr>
              <a:t>M,b,s</a:t>
            </a:r>
            <a:r>
              <a:rPr lang="fr-FR" sz="3200" b="0" baseline="-25000" dirty="0" smtClean="0">
                <a:latin typeface="+mn-lt"/>
              </a:rPr>
              <a:t> </a:t>
            </a:r>
            <a:r>
              <a:rPr lang="fr-FR" sz="3200" b="0" kern="0" dirty="0" smtClean="0">
                <a:latin typeface="+mn-lt"/>
                <a:sym typeface="Mathematica7"/>
              </a:rPr>
              <a:t>:= </a:t>
            </a:r>
            <a:r>
              <a:rPr lang="fr-FR" sz="3200" b="0" dirty="0" err="1" smtClean="0">
                <a:latin typeface="+mn-lt"/>
              </a:rPr>
              <a:t>P</a:t>
            </a:r>
            <a:r>
              <a:rPr lang="fr-FR" sz="3200" b="0" baseline="-25000" dirty="0" err="1" smtClean="0">
                <a:latin typeface="+mn-lt"/>
              </a:rPr>
              <a:t>M,b</a:t>
            </a:r>
            <a:r>
              <a:rPr lang="fr-FR" sz="3200" b="0" kern="0" dirty="0" smtClean="0">
                <a:latin typeface="+mn-lt"/>
                <a:sym typeface="Mathematica7"/>
              </a:rPr>
              <a:t> </a:t>
            </a:r>
            <a:r>
              <a:rPr lang="fr-FR" sz="3200" b="0" kern="0" dirty="0" smtClean="0">
                <a:latin typeface="+mn-lt"/>
                <a:sym typeface="Symbol"/>
              </a:rPr>
              <a:t> </a:t>
            </a:r>
            <a:r>
              <a:rPr lang="fr-FR" sz="3200" b="0" dirty="0" smtClean="0">
                <a:latin typeface="+mn-lt"/>
              </a:rPr>
              <a:t>{x : </a:t>
            </a:r>
            <a:r>
              <a:rPr lang="fr-FR" sz="3200" b="0" dirty="0" err="1" smtClean="0">
                <a:latin typeface="+mn-lt"/>
                <a:cs typeface="Arial" pitchFamily="34" charset="0"/>
              </a:rPr>
              <a:t>u</a:t>
            </a:r>
            <a:r>
              <a:rPr lang="fr-FR" sz="3200" b="0" baseline="30000" dirty="0" err="1" smtClean="0">
                <a:latin typeface="+mn-lt"/>
                <a:cs typeface="Arial" pitchFamily="34" charset="0"/>
              </a:rPr>
              <a:t>T</a:t>
            </a:r>
            <a:r>
              <a:rPr lang="fr-FR" sz="3200" b="0" dirty="0" err="1" smtClean="0">
                <a:latin typeface="+mn-lt"/>
                <a:cs typeface="Arial" pitchFamily="34" charset="0"/>
              </a:rPr>
              <a:t>x</a:t>
            </a:r>
            <a:r>
              <a:rPr lang="fr-FR" sz="3200" b="0" dirty="0" smtClean="0">
                <a:latin typeface="+mn-lt"/>
                <a:cs typeface="Arial" pitchFamily="34" charset="0"/>
              </a:rPr>
              <a:t> = s} </a:t>
            </a:r>
            <a:r>
              <a:rPr lang="fr-FR" sz="3200" b="0" dirty="0" err="1" smtClean="0">
                <a:latin typeface="+mn-lt"/>
                <a:cs typeface="Arial" pitchFamily="34" charset="0"/>
              </a:rPr>
              <a:t>is</a:t>
            </a:r>
            <a:r>
              <a:rPr lang="fr-FR" sz="3200" b="0" dirty="0" smtClean="0">
                <a:latin typeface="+mn-lt"/>
                <a:cs typeface="Arial" pitchFamily="34" charset="0"/>
              </a:rPr>
              <a:t> ID (</a:t>
            </a:r>
            <a:r>
              <a:rPr lang="fr-FR" sz="3200" b="0" dirty="0" smtClean="0">
                <a:latin typeface="+mn-lt"/>
                <a:cs typeface="Arial" pitchFamily="34" charset="0"/>
                <a:sym typeface="Symbol"/>
              </a:rPr>
              <a:t></a:t>
            </a:r>
            <a:r>
              <a:rPr lang="fr-FR" sz="3200" b="0" dirty="0" err="1" smtClean="0">
                <a:latin typeface="+mn-lt"/>
                <a:cs typeface="Arial" pitchFamily="34" charset="0"/>
              </a:rPr>
              <a:t>Baum,Trotter</a:t>
            </a:r>
            <a:r>
              <a:rPr lang="fr-FR" sz="3200" b="0" dirty="0" smtClean="0">
                <a:latin typeface="+mn-lt"/>
                <a:cs typeface="Arial" pitchFamily="34" charset="0"/>
              </a:rPr>
              <a:t>)</a:t>
            </a:r>
            <a:endParaRPr lang="fr-FR" sz="3200" b="0" kern="0" dirty="0" smtClean="0">
              <a:solidFill>
                <a:srgbClr val="000000"/>
              </a:solidFill>
              <a:latin typeface="+mn-lt"/>
              <a:sym typeface="Mathematica7"/>
            </a:endParaRPr>
          </a:p>
          <a:p>
            <a:pPr algn="l">
              <a:spcBef>
                <a:spcPct val="50000"/>
              </a:spcBef>
            </a:pPr>
            <a:endParaRPr lang="fr-FR" sz="800" kern="0" dirty="0" smtClean="0">
              <a:solidFill>
                <a:srgbClr val="000000"/>
              </a:solidFill>
              <a:latin typeface="+mn-lt"/>
              <a:sym typeface="Mathematica7"/>
            </a:endParaRPr>
          </a:p>
          <a:p>
            <a:pPr algn="l">
              <a:spcBef>
                <a:spcPct val="50000"/>
              </a:spcBef>
            </a:pPr>
            <a:r>
              <a:rPr lang="fr-FR" sz="3200" kern="0" dirty="0" smtClean="0">
                <a:solidFill>
                  <a:srgbClr val="000000"/>
                </a:solidFill>
                <a:latin typeface="+mn-lt"/>
                <a:sym typeface="Mathematica7"/>
              </a:rPr>
              <a:t>Claim</a:t>
            </a:r>
            <a:r>
              <a:rPr lang="fr-FR" sz="3200" b="0" kern="0" dirty="0" smtClean="0">
                <a:solidFill>
                  <a:srgbClr val="000000"/>
                </a:solidFill>
                <a:latin typeface="+mn-lt"/>
                <a:sym typeface="Mathematica7"/>
              </a:rPr>
              <a:t>: </a:t>
            </a:r>
            <a:r>
              <a:rPr lang="fr-FR" sz="3200" b="0" dirty="0" err="1" smtClean="0">
                <a:solidFill>
                  <a:srgbClr val="C00000"/>
                </a:solidFill>
                <a:latin typeface="Calibri"/>
              </a:rPr>
              <a:t>P</a:t>
            </a:r>
            <a:r>
              <a:rPr lang="fr-FR" sz="3200" b="0" baseline="-25000" dirty="0" err="1" smtClean="0">
                <a:solidFill>
                  <a:srgbClr val="C00000"/>
                </a:solidFill>
                <a:latin typeface="Calibri"/>
              </a:rPr>
              <a:t>M,b</a:t>
            </a:r>
            <a:r>
              <a:rPr lang="fr-FR" sz="3200" b="0" kern="0" dirty="0" smtClean="0">
                <a:solidFill>
                  <a:srgbClr val="C00000"/>
                </a:solidFill>
                <a:latin typeface="Calibri"/>
                <a:sym typeface="Mathematica7"/>
              </a:rPr>
              <a:t> </a:t>
            </a:r>
            <a:r>
              <a:rPr lang="fr-FR" sz="3200" b="0" kern="0" dirty="0" smtClean="0">
                <a:solidFill>
                  <a:srgbClr val="C00000"/>
                </a:solidFill>
                <a:latin typeface="Calibri"/>
                <a:sym typeface="Symbol"/>
              </a:rPr>
              <a:t> 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</a:rPr>
              <a:t>{</a:t>
            </a:r>
            <a:r>
              <a:rPr lang="fr-FR" sz="3200" b="0" kern="0" dirty="0" smtClean="0">
                <a:solidFill>
                  <a:srgbClr val="C00000"/>
                </a:solidFill>
                <a:latin typeface="+mn-lt"/>
                <a:sym typeface="Mathematica7"/>
              </a:rPr>
              <a:t>q </a:t>
            </a:r>
            <a:r>
              <a:rPr lang="fr-FR" sz="3200" kern="0" dirty="0" smtClean="0">
                <a:solidFill>
                  <a:srgbClr val="C00000"/>
                </a:solidFill>
                <a:sym typeface="Mathematica7"/>
              </a:rPr>
              <a:t>≤ </a:t>
            </a:r>
            <a:r>
              <a:rPr lang="fr-FR" sz="3200" b="0" dirty="0" err="1" smtClean="0">
                <a:solidFill>
                  <a:srgbClr val="C00000"/>
                </a:solidFill>
                <a:latin typeface="Calibri"/>
                <a:cs typeface="Arial" pitchFamily="34" charset="0"/>
              </a:rPr>
              <a:t>u</a:t>
            </a:r>
            <a:r>
              <a:rPr lang="fr-FR" sz="3200" b="0" baseline="30000" dirty="0" err="1" smtClean="0">
                <a:solidFill>
                  <a:srgbClr val="C00000"/>
                </a:solidFill>
                <a:latin typeface="Calibri"/>
                <a:cs typeface="Arial" pitchFamily="34" charset="0"/>
              </a:rPr>
              <a:t>T</a:t>
            </a:r>
            <a:r>
              <a:rPr lang="fr-FR" sz="3200" b="0" dirty="0" err="1" smtClean="0">
                <a:solidFill>
                  <a:srgbClr val="C00000"/>
                </a:solidFill>
                <a:latin typeface="Calibri"/>
                <a:cs typeface="Arial" pitchFamily="34" charset="0"/>
              </a:rPr>
              <a:t>x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</a:rPr>
              <a:t> </a:t>
            </a:r>
            <a:r>
              <a:rPr lang="fr-FR" sz="3200" kern="0" dirty="0" smtClean="0">
                <a:solidFill>
                  <a:srgbClr val="C00000"/>
                </a:solidFill>
                <a:sym typeface="Mathematica7"/>
              </a:rPr>
              <a:t>≤ </a:t>
            </a:r>
            <a:r>
              <a:rPr lang="fr-FR" sz="3200" b="0" kern="0" dirty="0" smtClean="0">
                <a:solidFill>
                  <a:srgbClr val="C00000"/>
                </a:solidFill>
                <a:latin typeface="Calibri"/>
                <a:sym typeface="Mathematica7"/>
              </a:rPr>
              <a:t>q+1</a:t>
            </a:r>
            <a:r>
              <a:rPr lang="fr-FR" sz="3200" b="0" kern="0" dirty="0" smtClean="0">
                <a:solidFill>
                  <a:srgbClr val="C00000"/>
                </a:solidFill>
                <a:latin typeface="+mn-lt"/>
                <a:sym typeface="Mathematica7"/>
              </a:rPr>
              <a:t>} </a:t>
            </a:r>
            <a:r>
              <a:rPr lang="fr-FR" sz="3200" b="0" kern="0" dirty="0" err="1" smtClean="0">
                <a:solidFill>
                  <a:srgbClr val="C00000"/>
                </a:solidFill>
                <a:latin typeface="+mn-lt"/>
                <a:sym typeface="Mathematica7"/>
              </a:rPr>
              <a:t>is</a:t>
            </a:r>
            <a:r>
              <a:rPr lang="fr-FR" sz="3200" b="0" kern="0" dirty="0" smtClean="0">
                <a:solidFill>
                  <a:srgbClr val="C00000"/>
                </a:solidFill>
                <a:latin typeface="+mn-lt"/>
                <a:sym typeface="Mathematica7"/>
              </a:rPr>
              <a:t> ID </a:t>
            </a:r>
            <a:r>
              <a:rPr lang="fr-FR" sz="3200" b="0" kern="0" dirty="0" smtClean="0">
                <a:solidFill>
                  <a:srgbClr val="000000"/>
                </a:solidFill>
                <a:latin typeface="+mn-lt"/>
                <a:sym typeface="Symbol"/>
              </a:rPr>
              <a:t> q</a:t>
            </a:r>
            <a:r>
              <a:rPr lang="fr-FR" sz="3200" b="0" kern="0" dirty="0" smtClean="0">
                <a:solidFill>
                  <a:srgbClr val="000000"/>
                </a:solidFill>
                <a:latin typeface="+mn-lt"/>
                <a:sym typeface="Mathematica7"/>
              </a:rPr>
              <a:t> </a:t>
            </a:r>
            <a:r>
              <a:rPr lang="fr-FR" sz="3200" b="0" kern="0" dirty="0" smtClean="0">
                <a:solidFill>
                  <a:srgbClr val="000000"/>
                </a:solidFill>
                <a:latin typeface="Calibri"/>
                <a:sym typeface="Symbol"/>
              </a:rPr>
              <a:t></a:t>
            </a:r>
            <a:r>
              <a:rPr lang="fr-FR" sz="3200" b="0" kern="0" dirty="0" smtClean="0">
                <a:solidFill>
                  <a:srgbClr val="000000"/>
                </a:solidFill>
                <a:latin typeface="Calibri"/>
                <a:sym typeface="Mathematica7"/>
              </a:rPr>
              <a:t> . </a:t>
            </a:r>
            <a:endParaRPr lang="fr-FR" sz="3200" b="0" kern="0" dirty="0" smtClean="0">
              <a:solidFill>
                <a:srgbClr val="000000"/>
              </a:solidFill>
              <a:latin typeface="+mn-lt"/>
              <a:sym typeface="Mathematica7"/>
            </a:endParaRPr>
          </a:p>
          <a:p>
            <a:pPr algn="l">
              <a:spcBef>
                <a:spcPct val="50000"/>
              </a:spcBef>
            </a:pPr>
            <a:r>
              <a:rPr lang="fr-FR" sz="3200" b="0" kern="0" dirty="0" smtClean="0">
                <a:solidFill>
                  <a:srgbClr val="000000"/>
                </a:solidFill>
                <a:latin typeface="+mn-lt"/>
                <a:sym typeface="Mathematica7"/>
              </a:rPr>
              <a:t>Let x </a:t>
            </a:r>
            <a:r>
              <a:rPr lang="fr-FR" sz="3200" b="0" kern="0" dirty="0" smtClean="0">
                <a:solidFill>
                  <a:srgbClr val="000000"/>
                </a:solidFill>
                <a:sym typeface="Symbol"/>
              </a:rPr>
              <a:t>’’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cs typeface="Arial" pitchFamily="34" charset="0"/>
                <a:sym typeface="Symbol"/>
              </a:rPr>
              <a:t>,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  <a:cs typeface="Arial" pitchFamily="34" charset="0"/>
              </a:rPr>
              <a:t>kx</a:t>
            </a:r>
            <a:r>
              <a:rPr lang="fr-FR" sz="3200" b="0" kern="0" dirty="0" smtClean="0">
                <a:solidFill>
                  <a:srgbClr val="000000"/>
                </a:solidFill>
                <a:sym typeface="Symbol"/>
              </a:rPr>
              <a:t></a:t>
            </a:r>
            <a:r>
              <a:rPr lang="fr-FR" sz="3200" b="0" kern="0" dirty="0" smtClean="0">
                <a:solidFill>
                  <a:srgbClr val="000000"/>
                </a:solidFill>
                <a:latin typeface="Calibri"/>
                <a:sym typeface="Mathematica7"/>
              </a:rPr>
              <a:t></a:t>
            </a:r>
            <a:r>
              <a:rPr lang="fr-FR" sz="3200" b="0" kern="0" baseline="30000" dirty="0" smtClean="0">
                <a:solidFill>
                  <a:srgbClr val="000000"/>
                </a:solidFill>
                <a:latin typeface="Calibri"/>
                <a:sym typeface="Mathematica7"/>
              </a:rPr>
              <a:t>n</a:t>
            </a:r>
            <a:r>
              <a:rPr lang="fr-FR" sz="3200" b="0" kern="0" dirty="0" smtClean="0">
                <a:solidFill>
                  <a:srgbClr val="000000"/>
                </a:solidFill>
                <a:latin typeface="Calibri"/>
                <a:sym typeface="Symbol"/>
              </a:rPr>
              <a:t> </a:t>
            </a:r>
            <a:r>
              <a:rPr lang="fr-FR" sz="3200" b="0" kern="0" dirty="0" smtClean="0">
                <a:solidFill>
                  <a:srgbClr val="000000"/>
                </a:solidFill>
                <a:latin typeface="Calibri"/>
                <a:sym typeface="Mathematica7"/>
              </a:rPr>
              <a:t>.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  <a:cs typeface="Arial" pitchFamily="34" charset="0"/>
              </a:rPr>
              <a:t>u</a:t>
            </a:r>
            <a:r>
              <a:rPr lang="fr-FR" sz="3200" b="0" baseline="30000" dirty="0" err="1" smtClean="0">
                <a:solidFill>
                  <a:prstClr val="black"/>
                </a:solidFill>
                <a:latin typeface="Calibri"/>
                <a:cs typeface="Arial" pitchFamily="34" charset="0"/>
              </a:rPr>
              <a:t>T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(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  <a:cs typeface="Arial" pitchFamily="34" charset="0"/>
              </a:rPr>
              <a:t>kx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)=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  <a:cs typeface="Arial" pitchFamily="34" charset="0"/>
              </a:rPr>
              <a:t>qk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 + r,  0 &lt; r &lt; q</a:t>
            </a:r>
          </a:p>
          <a:p>
            <a:pPr algn="l">
              <a:spcBef>
                <a:spcPct val="50000"/>
              </a:spcBef>
            </a:pPr>
            <a:r>
              <a:rPr lang="fr-FR" sz="3200" b="0" dirty="0" err="1" smtClean="0">
                <a:solidFill>
                  <a:prstClr val="black"/>
                </a:solidFill>
                <a:latin typeface="Calibri"/>
                <a:cs typeface="Arial" pitchFamily="34" charset="0"/>
              </a:rPr>
              <a:t>Then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 x= 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cs typeface="Arial" pitchFamily="34" charset="0"/>
                <a:sym typeface="Symbol"/>
              </a:rPr>
              <a:t>y + (1-)z , 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y</a:t>
            </a:r>
            <a:r>
              <a:rPr lang="fr-FR" sz="3200" b="0" kern="0" dirty="0" smtClean="0">
                <a:solidFill>
                  <a:srgbClr val="000000"/>
                </a:solidFill>
                <a:sym typeface="Symbol"/>
              </a:rPr>
              <a:t>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P</a:t>
            </a:r>
            <a:r>
              <a:rPr lang="fr-FR" sz="3200" b="0" baseline="-25000" dirty="0" err="1" smtClean="0">
                <a:solidFill>
                  <a:prstClr val="black"/>
                </a:solidFill>
                <a:latin typeface="Calibri"/>
              </a:rPr>
              <a:t>M,b,q</a:t>
            </a:r>
            <a:r>
              <a:rPr lang="fr-FR" sz="3200" b="0" baseline="-25000" dirty="0" smtClean="0">
                <a:solidFill>
                  <a:prstClr val="black"/>
                </a:solidFill>
                <a:latin typeface="Calibri"/>
              </a:rPr>
              <a:t>+1 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cs typeface="Arial" pitchFamily="34" charset="0"/>
                <a:sym typeface="Symbol"/>
              </a:rPr>
              <a:t>,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 z</a:t>
            </a:r>
            <a:r>
              <a:rPr lang="fr-FR" sz="3200" b="0" kern="0" dirty="0" smtClean="0">
                <a:solidFill>
                  <a:srgbClr val="000000"/>
                </a:solidFill>
                <a:sym typeface="Symbol"/>
              </a:rPr>
              <a:t>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P</a:t>
            </a:r>
            <a:r>
              <a:rPr lang="fr-FR" sz="3200" b="0" baseline="-25000" dirty="0" err="1" smtClean="0">
                <a:solidFill>
                  <a:prstClr val="black"/>
                </a:solidFill>
                <a:latin typeface="Calibri"/>
              </a:rPr>
              <a:t>M,b,q</a:t>
            </a:r>
            <a:endParaRPr lang="fr-FR" sz="3200" b="0" baseline="-25000" dirty="0" smtClean="0">
              <a:solidFill>
                <a:prstClr val="black"/>
              </a:solidFill>
              <a:latin typeface="Calibri"/>
            </a:endParaRPr>
          </a:p>
          <a:p>
            <a:pPr algn="l">
              <a:spcBef>
                <a:spcPct val="50000"/>
              </a:spcBef>
            </a:pPr>
            <a:r>
              <a:rPr lang="fr-FR" sz="3200" b="0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        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  <a:cs typeface="Arial" pitchFamily="34" charset="0"/>
              </a:rPr>
              <a:t>kx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= k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cs typeface="Arial" pitchFamily="34" charset="0"/>
                <a:sym typeface="Symbol"/>
              </a:rPr>
              <a:t>y + (k- k)z , 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y</a:t>
            </a:r>
            <a:r>
              <a:rPr lang="fr-FR" sz="3200" b="0" kern="0" dirty="0" smtClean="0">
                <a:solidFill>
                  <a:srgbClr val="000000"/>
                </a:solidFill>
                <a:sym typeface="Symbol"/>
              </a:rPr>
              <a:t>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P</a:t>
            </a:r>
            <a:r>
              <a:rPr lang="fr-FR" sz="3200" b="0" baseline="-25000" dirty="0" err="1" smtClean="0">
                <a:solidFill>
                  <a:prstClr val="black"/>
                </a:solidFill>
                <a:latin typeface="Calibri"/>
              </a:rPr>
              <a:t>M,b,q</a:t>
            </a:r>
            <a:r>
              <a:rPr lang="fr-FR" sz="3200" b="0" baseline="-25000" dirty="0" smtClean="0">
                <a:solidFill>
                  <a:prstClr val="black"/>
                </a:solidFill>
                <a:latin typeface="Calibri"/>
              </a:rPr>
              <a:t>+1 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cs typeface="Arial" pitchFamily="34" charset="0"/>
                <a:sym typeface="Symbol"/>
              </a:rPr>
              <a:t>,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 z</a:t>
            </a:r>
            <a:r>
              <a:rPr lang="fr-FR" sz="3200" b="0" kern="0" dirty="0" smtClean="0">
                <a:solidFill>
                  <a:srgbClr val="000000"/>
                </a:solidFill>
                <a:sym typeface="Symbol"/>
              </a:rPr>
              <a:t></a:t>
            </a:r>
            <a:r>
              <a:rPr lang="fr-FR" sz="3200" b="0" dirty="0" err="1" smtClean="0">
                <a:solidFill>
                  <a:prstClr val="black"/>
                </a:solidFill>
                <a:latin typeface="Calibri"/>
              </a:rPr>
              <a:t>P</a:t>
            </a:r>
            <a:r>
              <a:rPr lang="fr-FR" sz="3200" b="0" baseline="-25000" dirty="0" err="1" smtClean="0">
                <a:solidFill>
                  <a:prstClr val="black"/>
                </a:solidFill>
                <a:latin typeface="Calibri"/>
              </a:rPr>
              <a:t>M,b,q</a:t>
            </a:r>
            <a:r>
              <a:rPr lang="fr-FR" sz="3200" b="0" baseline="-25000" dirty="0" smtClean="0">
                <a:solidFill>
                  <a:prstClr val="black"/>
                </a:solidFill>
                <a:latin typeface="Calibri"/>
              </a:rPr>
              <a:t>  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sym typeface="Symbol"/>
              </a:rPr>
              <a:t>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cs typeface="Arial" pitchFamily="34" charset="0"/>
                <a:sym typeface="Symbol"/>
              </a:rPr>
              <a:t> k=r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  <a:sym typeface="Symbol"/>
              </a:rPr>
              <a:t> </a:t>
            </a:r>
            <a:endParaRPr lang="fr-FR" sz="3200" b="0" kern="0" dirty="0" smtClean="0">
              <a:solidFill>
                <a:srgbClr val="000000"/>
              </a:solidFill>
              <a:latin typeface="+mn-lt"/>
              <a:sym typeface="Mathematica7"/>
            </a:endParaRPr>
          </a:p>
          <a:p>
            <a:pPr algn="l">
              <a:spcBef>
                <a:spcPct val="50000"/>
              </a:spcBef>
            </a:pPr>
            <a:r>
              <a:rPr lang="fr-FR" sz="3200" b="0" kern="0" dirty="0" smtClean="0">
                <a:solidFill>
                  <a:srgbClr val="000000"/>
                </a:solidFill>
                <a:latin typeface="+mn-lt"/>
                <a:sym typeface="Mathematica7"/>
              </a:rPr>
              <a:t> </a:t>
            </a:r>
          </a:p>
          <a:p>
            <a:pPr algn="l">
              <a:spcBef>
                <a:spcPct val="50000"/>
              </a:spcBef>
            </a:pPr>
            <a:r>
              <a:rPr lang="fr-FR" sz="3200" b="0" dirty="0" smtClean="0">
                <a:latin typeface="Arial" charset="0"/>
              </a:rPr>
              <a:t> </a:t>
            </a:r>
            <a:endParaRPr lang="fr-FR" sz="3200" b="0" baseline="30000" dirty="0" smtClean="0">
              <a:latin typeface="Arial" charset="0"/>
            </a:endParaRPr>
          </a:p>
          <a:p>
            <a:pPr algn="l">
              <a:spcBef>
                <a:spcPct val="50000"/>
              </a:spcBef>
            </a:pPr>
            <a:endParaRPr lang="fr-FR" sz="3200" b="0" baseline="30000" dirty="0" smtClean="0"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fr-FR" sz="3200" b="0" baseline="30000" dirty="0" smtClean="0">
                <a:latin typeface="Arial" charset="0"/>
              </a:rPr>
              <a:t>  </a:t>
            </a:r>
          </a:p>
          <a:p>
            <a:pPr algn="l">
              <a:spcBef>
                <a:spcPct val="50000"/>
              </a:spcBef>
            </a:pPr>
            <a:r>
              <a:rPr lang="fr-FR" sz="3200" b="0" dirty="0" smtClean="0">
                <a:latin typeface="Arial" charset="0"/>
              </a:rPr>
              <a:t>  </a:t>
            </a:r>
            <a:endParaRPr lang="fr-FR" sz="3200" b="0" dirty="0">
              <a:latin typeface="Arial" charset="0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951280" y="569000"/>
            <a:ext cx="668392" cy="936104"/>
            <a:chOff x="971600" y="764704"/>
            <a:chExt cx="668392" cy="936104"/>
          </a:xfrm>
        </p:grpSpPr>
        <p:sp>
          <p:nvSpPr>
            <p:cNvPr id="4" name="Text Box 15"/>
            <p:cNvSpPr txBox="1">
              <a:spLocks noChangeArrowheads="1"/>
            </p:cNvSpPr>
            <p:nvPr/>
          </p:nvSpPr>
          <p:spPr bwMode="auto">
            <a:xfrm>
              <a:off x="971600" y="764704"/>
              <a:ext cx="64807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3200" b="0" dirty="0" smtClean="0">
                  <a:solidFill>
                    <a:srgbClr val="0070C0"/>
                  </a:solidFill>
                  <a:latin typeface="+mn-lt"/>
                  <a:cs typeface="Arial" pitchFamily="34" charset="0"/>
                </a:rPr>
                <a:t>U</a:t>
              </a:r>
              <a:endParaRPr lang="fr-FR" sz="3200" b="0" dirty="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991920" y="1116033"/>
              <a:ext cx="64807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3200" b="0" dirty="0" err="1" smtClean="0">
                  <a:solidFill>
                    <a:srgbClr val="0070C0"/>
                  </a:solidFill>
                  <a:latin typeface="+mn-lt"/>
                  <a:cs typeface="Arial" pitchFamily="34" charset="0"/>
                </a:rPr>
                <a:t>u</a:t>
              </a:r>
              <a:r>
                <a:rPr lang="fr-FR" sz="3200" b="0" baseline="30000" dirty="0" err="1" smtClean="0">
                  <a:solidFill>
                    <a:schemeClr val="tx2"/>
                  </a:solidFill>
                  <a:latin typeface="Calibri"/>
                  <a:cs typeface="Arial" pitchFamily="34" charset="0"/>
                </a:rPr>
                <a:t>T</a:t>
              </a:r>
              <a:endParaRPr lang="fr-FR" sz="3200" b="0" dirty="0">
                <a:solidFill>
                  <a:schemeClr val="tx2"/>
                </a:solidFill>
                <a:latin typeface="+mn-lt"/>
              </a:endParaRPr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7071960" y="3624704"/>
            <a:ext cx="1758672" cy="740400"/>
            <a:chOff x="7071960" y="3624704"/>
            <a:chExt cx="1758672" cy="740400"/>
          </a:xfrm>
        </p:grpSpPr>
        <p:cxnSp>
          <p:nvCxnSpPr>
            <p:cNvPr id="9" name="Connecteur droit 8"/>
            <p:cNvCxnSpPr/>
            <p:nvPr/>
          </p:nvCxnSpPr>
          <p:spPr>
            <a:xfrm>
              <a:off x="7298144" y="3717032"/>
              <a:ext cx="151216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7318464" y="4354944"/>
              <a:ext cx="151216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ZoneTexte 10"/>
            <p:cNvSpPr txBox="1"/>
            <p:nvPr/>
          </p:nvSpPr>
          <p:spPr>
            <a:xfrm>
              <a:off x="7246456" y="3903439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0" dirty="0" smtClean="0">
                  <a:latin typeface="+mn-lt"/>
                </a:rPr>
                <a:t>q</a:t>
              </a:r>
              <a:endParaRPr lang="fr-FR" sz="2400" b="0" dirty="0">
                <a:latin typeface="+mn-lt"/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7071960" y="3624704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0" dirty="0" smtClean="0">
                  <a:latin typeface="+mn-lt"/>
                </a:rPr>
                <a:t>q+1</a:t>
              </a:r>
              <a:endParaRPr lang="fr-FR" sz="2400" b="0" dirty="0">
                <a:latin typeface="+mn-lt"/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8162240" y="393305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8172400" y="3645024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0" dirty="0" smtClean="0">
                  <a:latin typeface="+mn-lt"/>
                </a:rPr>
                <a:t>x</a:t>
              </a:r>
              <a:endParaRPr lang="fr-FR" sz="2400" b="0" dirty="0">
                <a:latin typeface="+mn-lt"/>
              </a:endParaRPr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7842840" y="3573016"/>
            <a:ext cx="1008112" cy="936104"/>
            <a:chOff x="7842840" y="3573016"/>
            <a:chExt cx="1008112" cy="936104"/>
          </a:xfrm>
        </p:grpSpPr>
        <p:cxnSp>
          <p:nvCxnSpPr>
            <p:cNvPr id="15" name="Connecteur droit 14"/>
            <p:cNvCxnSpPr/>
            <p:nvPr/>
          </p:nvCxnSpPr>
          <p:spPr>
            <a:xfrm rot="5400000" flipH="1" flipV="1">
              <a:off x="7853888" y="3573016"/>
              <a:ext cx="576064" cy="576064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7842840" y="4149080"/>
              <a:ext cx="1008112" cy="36004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Forme libre 23"/>
          <p:cNvSpPr/>
          <p:nvPr/>
        </p:nvSpPr>
        <p:spPr>
          <a:xfrm>
            <a:off x="7772400" y="3525520"/>
            <a:ext cx="1120080" cy="1127616"/>
          </a:xfrm>
          <a:custGeom>
            <a:avLst/>
            <a:gdLst>
              <a:gd name="connsiteX0" fmla="*/ 254000 w 1330960"/>
              <a:gd name="connsiteY0" fmla="*/ 10160 h 1188720"/>
              <a:gd name="connsiteX1" fmla="*/ 0 w 1330960"/>
              <a:gd name="connsiteY1" fmla="*/ 325120 h 1188720"/>
              <a:gd name="connsiteX2" fmla="*/ 30480 w 1330960"/>
              <a:gd name="connsiteY2" fmla="*/ 1056640 h 1188720"/>
              <a:gd name="connsiteX3" fmla="*/ 1209040 w 1330960"/>
              <a:gd name="connsiteY3" fmla="*/ 1188720 h 1188720"/>
              <a:gd name="connsiteX4" fmla="*/ 1330960 w 1330960"/>
              <a:gd name="connsiteY4" fmla="*/ 0 h 118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0960" h="1188720">
                <a:moveTo>
                  <a:pt x="254000" y="10160"/>
                </a:moveTo>
                <a:lnTo>
                  <a:pt x="0" y="325120"/>
                </a:lnTo>
                <a:lnTo>
                  <a:pt x="30480" y="1056640"/>
                </a:lnTo>
                <a:lnTo>
                  <a:pt x="1209040" y="1188720"/>
                </a:lnTo>
                <a:lnTo>
                  <a:pt x="1330960" y="0"/>
                </a:ln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" name="Connecteur droit 20"/>
          <p:cNvCxnSpPr/>
          <p:nvPr/>
        </p:nvCxnSpPr>
        <p:spPr>
          <a:xfrm>
            <a:off x="7884368" y="3717032"/>
            <a:ext cx="792088" cy="64807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30628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err="1" smtClean="0">
                <a:solidFill>
                  <a:srgbClr val="0000FF"/>
                </a:solidFill>
                <a:cs typeface="Arial" pitchFamily="34" charset="0"/>
              </a:rPr>
              <a:t>kx</a:t>
            </a:r>
            <a:r>
              <a:rPr lang="fr-FR" dirty="0" smtClean="0">
                <a:solidFill>
                  <a:prstClr val="black"/>
                </a:solidFill>
                <a:cs typeface="Arial" pitchFamily="34" charset="0"/>
              </a:rPr>
              <a:t>= </a:t>
            </a:r>
            <a:r>
              <a:rPr lang="fr-FR" dirty="0" err="1" smtClean="0">
                <a:solidFill>
                  <a:prstClr val="black"/>
                </a:solidFill>
                <a:cs typeface="Arial" pitchFamily="34" charset="0"/>
              </a:rPr>
              <a:t>r</a:t>
            </a:r>
            <a:r>
              <a:rPr lang="fr-FR" dirty="0" err="1" smtClean="0">
                <a:solidFill>
                  <a:prstClr val="black"/>
                </a:solidFill>
                <a:cs typeface="Arial" pitchFamily="34" charset="0"/>
                <a:sym typeface="Symbol"/>
              </a:rPr>
              <a:t>y</a:t>
            </a:r>
            <a:r>
              <a:rPr lang="fr-FR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 + (k- r)z , </a:t>
            </a:r>
            <a:r>
              <a:rPr lang="fr-FR" dirty="0" smtClean="0">
                <a:solidFill>
                  <a:prstClr val="black"/>
                </a:solidFill>
                <a:cs typeface="Arial" pitchFamily="34" charset="0"/>
              </a:rPr>
              <a:t>y</a:t>
            </a:r>
            <a:r>
              <a:rPr lang="fr-FR" kern="0" dirty="0" smtClean="0">
                <a:solidFill>
                  <a:srgbClr val="000000"/>
                </a:solidFill>
                <a:sym typeface="Symbol"/>
              </a:rPr>
              <a:t></a:t>
            </a:r>
            <a:r>
              <a:rPr lang="fr-FR" dirty="0" err="1" smtClean="0">
                <a:solidFill>
                  <a:prstClr val="black"/>
                </a:solidFill>
              </a:rPr>
              <a:t>P</a:t>
            </a:r>
            <a:r>
              <a:rPr lang="fr-FR" baseline="-25000" dirty="0" err="1" smtClean="0">
                <a:solidFill>
                  <a:prstClr val="black"/>
                </a:solidFill>
              </a:rPr>
              <a:t>M,b,q</a:t>
            </a:r>
            <a:r>
              <a:rPr lang="fr-FR" baseline="-25000" dirty="0" smtClean="0">
                <a:solidFill>
                  <a:prstClr val="black"/>
                </a:solidFill>
              </a:rPr>
              <a:t>+1 </a:t>
            </a:r>
            <a:r>
              <a:rPr lang="fr-FR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,</a:t>
            </a:r>
            <a:r>
              <a:rPr lang="fr-FR" dirty="0" smtClean="0">
                <a:solidFill>
                  <a:prstClr val="black"/>
                </a:solidFill>
                <a:cs typeface="Arial" pitchFamily="34" charset="0"/>
              </a:rPr>
              <a:t> z</a:t>
            </a:r>
            <a:r>
              <a:rPr lang="fr-FR" kern="0" dirty="0" smtClean="0">
                <a:solidFill>
                  <a:srgbClr val="000000"/>
                </a:solidFill>
                <a:sym typeface="Symbol"/>
              </a:rPr>
              <a:t></a:t>
            </a:r>
            <a:r>
              <a:rPr lang="fr-FR" dirty="0" err="1" smtClean="0">
                <a:solidFill>
                  <a:prstClr val="black"/>
                </a:solidFill>
              </a:rPr>
              <a:t>P</a:t>
            </a:r>
            <a:r>
              <a:rPr lang="fr-FR" baseline="-25000" dirty="0" err="1" smtClean="0">
                <a:solidFill>
                  <a:prstClr val="black"/>
                </a:solidFill>
              </a:rPr>
              <a:t>M,b,q</a:t>
            </a:r>
            <a:endParaRPr lang="fr-FR" dirty="0"/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0" y="1124744"/>
            <a:ext cx="9253536" cy="10987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endParaRPr lang="fr-FR" sz="800" kern="0" dirty="0" smtClean="0">
              <a:solidFill>
                <a:srgbClr val="000000"/>
              </a:solidFill>
              <a:latin typeface="+mn-lt"/>
              <a:sym typeface="Mathematica7"/>
            </a:endParaRPr>
          </a:p>
          <a:p>
            <a:pPr algn="l">
              <a:spcBef>
                <a:spcPct val="50000"/>
              </a:spcBef>
            </a:pPr>
            <a:r>
              <a:rPr lang="fr-FR" sz="3200" b="0" dirty="0" smtClean="0">
                <a:latin typeface="Arial" charset="0"/>
              </a:rPr>
              <a:t>      </a:t>
            </a:r>
            <a:r>
              <a:rPr lang="fr-FR" sz="3200" b="0" dirty="0" smtClean="0">
                <a:solidFill>
                  <a:srgbClr val="0000FF"/>
                </a:solidFill>
                <a:latin typeface="+mn-lt"/>
              </a:rPr>
              <a:t>x’</a:t>
            </a:r>
            <a:r>
              <a:rPr lang="fr-FR" sz="3200" b="0" dirty="0" smtClean="0">
                <a:latin typeface="+mn-lt"/>
              </a:rPr>
              <a:t>     y’            z’  :  </a:t>
            </a:r>
            <a:r>
              <a:rPr lang="fr-FR" sz="3200" b="0" dirty="0" smtClean="0">
                <a:solidFill>
                  <a:srgbClr val="0000FF"/>
                </a:solidFill>
                <a:latin typeface="+mn-lt"/>
              </a:rPr>
              <a:t>x’</a:t>
            </a:r>
            <a:r>
              <a:rPr lang="fr-FR" sz="3200" b="0" kern="0" dirty="0" smtClean="0">
                <a:solidFill>
                  <a:srgbClr val="0000FF"/>
                </a:solidFill>
                <a:latin typeface="+mn-lt"/>
                <a:sym typeface="Symbol"/>
              </a:rPr>
              <a:t></a:t>
            </a:r>
            <a:r>
              <a:rPr lang="fr-FR" sz="3200" b="0" kern="0" dirty="0" smtClean="0">
                <a:solidFill>
                  <a:srgbClr val="0000FF"/>
                </a:solidFill>
                <a:latin typeface="+mn-lt"/>
                <a:sym typeface="Mathematica7"/>
              </a:rPr>
              <a:t></a:t>
            </a:r>
            <a:r>
              <a:rPr lang="fr-FR" sz="3200" b="0" kern="0" baseline="30000" dirty="0" smtClean="0">
                <a:solidFill>
                  <a:srgbClr val="0000FF"/>
                </a:solidFill>
                <a:latin typeface="+mn-lt"/>
                <a:sym typeface="Mathematica7"/>
              </a:rPr>
              <a:t>n</a:t>
            </a:r>
            <a:r>
              <a:rPr lang="fr-FR" sz="3200" b="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fr-FR" sz="3200" b="0" dirty="0" err="1" smtClean="0">
                <a:solidFill>
                  <a:srgbClr val="0000FF"/>
                </a:solidFill>
                <a:latin typeface="+mn-lt"/>
              </a:rPr>
              <a:t>fixed</a:t>
            </a:r>
            <a:r>
              <a:rPr lang="fr-FR" sz="3200" b="0" dirty="0" smtClean="0">
                <a:latin typeface="+mn-lt"/>
              </a:rPr>
              <a:t>, </a:t>
            </a:r>
            <a:r>
              <a:rPr lang="fr-FR" sz="3200" b="0" dirty="0" smtClean="0">
                <a:solidFill>
                  <a:srgbClr val="C00000"/>
                </a:solidFill>
                <a:latin typeface="+mn-lt"/>
              </a:rPr>
              <a:t>y’ , z’  CBC</a:t>
            </a:r>
            <a:r>
              <a:rPr lang="fr-FR" sz="3200" b="0" kern="0" dirty="0" smtClean="0">
                <a:solidFill>
                  <a:srgbClr val="C00000"/>
                </a:solidFill>
                <a:latin typeface="+mn-lt"/>
                <a:sym typeface="Symbol"/>
              </a:rPr>
              <a:t></a:t>
            </a:r>
            <a:r>
              <a:rPr lang="fr-FR" sz="3200" b="0" kern="0" dirty="0" smtClean="0">
                <a:solidFill>
                  <a:srgbClr val="C00000"/>
                </a:solidFill>
                <a:latin typeface="+mn-lt"/>
                <a:sym typeface="Mathematica7"/>
              </a:rPr>
              <a:t></a:t>
            </a:r>
            <a:r>
              <a:rPr lang="fr-FR" sz="3200" b="0" kern="0" baseline="30000" dirty="0" smtClean="0">
                <a:solidFill>
                  <a:srgbClr val="C00000"/>
                </a:solidFill>
                <a:latin typeface="+mn-lt"/>
                <a:sym typeface="Mathematica7"/>
              </a:rPr>
              <a:t>n</a:t>
            </a:r>
            <a:r>
              <a:rPr lang="fr-FR" sz="2800" b="0" kern="0" baseline="30000" dirty="0" smtClean="0">
                <a:solidFill>
                  <a:srgbClr val="C00000"/>
                </a:solidFill>
                <a:latin typeface="+mn-lt"/>
                <a:sym typeface="Mathematica7"/>
              </a:rPr>
              <a:t>  </a:t>
            </a:r>
            <a:r>
              <a:rPr lang="fr-FR" sz="3200" b="0" dirty="0" smtClean="0">
                <a:solidFill>
                  <a:srgbClr val="C00000"/>
                </a:solidFill>
                <a:latin typeface="+mn-lt"/>
              </a:rPr>
              <a:t>:</a:t>
            </a:r>
          </a:p>
          <a:p>
            <a:pPr algn="l">
              <a:spcBef>
                <a:spcPct val="50000"/>
              </a:spcBef>
            </a:pPr>
            <a:r>
              <a:rPr lang="fr-FR" sz="3200" b="0" dirty="0" smtClean="0">
                <a:solidFill>
                  <a:prstClr val="black"/>
                </a:solidFill>
                <a:latin typeface="Calibri"/>
                <a:ea typeface="+mj-ea"/>
                <a:cs typeface="Arial" pitchFamily="34" charset="0"/>
              </a:rPr>
              <a:t>          </a:t>
            </a:r>
            <a:r>
              <a:rPr lang="fr-FR" sz="4000" b="0" dirty="0" smtClean="0">
                <a:solidFill>
                  <a:prstClr val="black"/>
                </a:solidFill>
                <a:latin typeface="Calibri"/>
                <a:ea typeface="+mj-ea"/>
                <a:cs typeface="Arial" pitchFamily="34" charset="0"/>
              </a:rPr>
              <a:t>y’</a:t>
            </a:r>
            <a:r>
              <a:rPr lang="fr-FR" sz="4000" b="0" kern="0" dirty="0" smtClean="0">
                <a:solidFill>
                  <a:srgbClr val="000000"/>
                </a:solidFill>
                <a:latin typeface="Calibri"/>
                <a:ea typeface="+mj-ea"/>
                <a:cs typeface="+mj-cs"/>
                <a:sym typeface="Symbol"/>
              </a:rPr>
              <a:t> r </a:t>
            </a:r>
            <a:r>
              <a:rPr lang="fr-FR" sz="4000" b="0" dirty="0" err="1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P</a:t>
            </a:r>
            <a:r>
              <a:rPr lang="fr-FR" sz="4000" b="0" baseline="-25000" dirty="0" err="1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M,b,q</a:t>
            </a:r>
            <a:r>
              <a:rPr lang="fr-FR" sz="4000" b="0" baseline="-25000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+1      ,     </a:t>
            </a:r>
            <a:r>
              <a:rPr lang="fr-FR" sz="4000" b="0" dirty="0" smtClean="0">
                <a:solidFill>
                  <a:srgbClr val="0000FF"/>
                </a:solidFill>
                <a:latin typeface="Calibri"/>
              </a:rPr>
              <a:t>x’</a:t>
            </a:r>
            <a:r>
              <a:rPr lang="fr-FR" sz="4000" b="0" dirty="0" smtClean="0">
                <a:solidFill>
                  <a:prstClr val="black"/>
                </a:solidFill>
                <a:latin typeface="Calibri"/>
              </a:rPr>
              <a:t> - </a:t>
            </a:r>
            <a:r>
              <a:rPr lang="fr-FR" sz="4000" b="0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y’ </a:t>
            </a:r>
            <a:r>
              <a:rPr lang="fr-FR" sz="4000" b="0" kern="0" dirty="0" smtClean="0">
                <a:solidFill>
                  <a:srgbClr val="000000"/>
                </a:solidFill>
                <a:latin typeface="Calibri"/>
                <a:sym typeface="Symbol"/>
              </a:rPr>
              <a:t> (k-r) </a:t>
            </a:r>
            <a:r>
              <a:rPr lang="fr-FR" sz="4000" b="0" dirty="0" err="1" smtClean="0">
                <a:solidFill>
                  <a:prstClr val="black"/>
                </a:solidFill>
                <a:latin typeface="Calibri"/>
              </a:rPr>
              <a:t>P</a:t>
            </a:r>
            <a:r>
              <a:rPr lang="fr-FR" sz="4000" b="0" baseline="-25000" dirty="0" err="1" smtClean="0">
                <a:solidFill>
                  <a:prstClr val="black"/>
                </a:solidFill>
                <a:latin typeface="Calibri"/>
              </a:rPr>
              <a:t>M,b,q</a:t>
            </a:r>
            <a:r>
              <a:rPr lang="fr-FR" sz="4000" b="0" baseline="-25000" dirty="0" smtClean="0">
                <a:solidFill>
                  <a:prstClr val="black"/>
                </a:solidFill>
                <a:latin typeface="Calibri"/>
              </a:rPr>
              <a:t>+1</a:t>
            </a:r>
          </a:p>
          <a:p>
            <a:pPr algn="l">
              <a:spcBef>
                <a:spcPct val="50000"/>
              </a:spcBef>
            </a:pPr>
            <a:r>
              <a:rPr lang="fr-FR" sz="3200" b="0" dirty="0" smtClean="0">
                <a:solidFill>
                  <a:srgbClr val="0000FF"/>
                </a:solidFill>
                <a:latin typeface="Calibri"/>
              </a:rPr>
              <a:t>   </a:t>
            </a:r>
          </a:p>
          <a:p>
            <a:pPr algn="l">
              <a:spcBef>
                <a:spcPct val="50000"/>
              </a:spcBef>
            </a:pPr>
            <a:r>
              <a:rPr lang="fr-FR" sz="3200" b="0" dirty="0" err="1" smtClean="0">
                <a:solidFill>
                  <a:srgbClr val="C00000"/>
                </a:solidFill>
                <a:latin typeface="Calibri"/>
              </a:rPr>
              <a:t>unimodular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</a:rPr>
              <a:t> system for y’.</a:t>
            </a:r>
          </a:p>
          <a:p>
            <a:pPr algn="l">
              <a:spcBef>
                <a:spcPct val="50000"/>
              </a:spcBef>
            </a:pPr>
            <a:r>
              <a:rPr lang="fr-FR" sz="3200" b="0" dirty="0" smtClean="0">
                <a:latin typeface="Calibri"/>
              </a:rPr>
              <a:t>Q.E.D.</a:t>
            </a:r>
          </a:p>
          <a:p>
            <a:pPr algn="l">
              <a:spcBef>
                <a:spcPct val="50000"/>
              </a:spcBef>
            </a:pPr>
            <a:r>
              <a:rPr lang="fr-FR" sz="3200" dirty="0" err="1" smtClean="0">
                <a:latin typeface="Calibri"/>
              </a:rPr>
              <a:t>Problem</a:t>
            </a:r>
            <a:r>
              <a:rPr lang="fr-FR" sz="3200" b="0" dirty="0" smtClean="0">
                <a:latin typeface="Calibri"/>
              </a:rPr>
              <a:t>:</a:t>
            </a:r>
            <a:r>
              <a:rPr lang="fr-FR" sz="3200" b="0" dirty="0" smtClean="0">
                <a:solidFill>
                  <a:srgbClr val="C00000"/>
                </a:solidFill>
                <a:latin typeface="Calibri"/>
              </a:rPr>
              <a:t> </a:t>
            </a:r>
            <a:r>
              <a:rPr lang="fr-FR" sz="3200" b="0" dirty="0" err="1" smtClean="0">
                <a:latin typeface="Calibri"/>
              </a:rPr>
              <a:t>Other</a:t>
            </a:r>
            <a:r>
              <a:rPr lang="fr-FR" sz="3200" b="0" dirty="0" smtClean="0">
                <a:latin typeface="Calibri"/>
              </a:rPr>
              <a:t> </a:t>
            </a:r>
            <a:r>
              <a:rPr lang="fr-FR" sz="3200" b="0" dirty="0" err="1" smtClean="0">
                <a:latin typeface="Calibri"/>
              </a:rPr>
              <a:t>operations</a:t>
            </a:r>
            <a:r>
              <a:rPr lang="fr-FR" sz="3200" b="0" dirty="0" smtClean="0">
                <a:latin typeface="Calibri"/>
              </a:rPr>
              <a:t> </a:t>
            </a:r>
            <a:r>
              <a:rPr lang="fr-FR" sz="3200" b="0" dirty="0" err="1" smtClean="0">
                <a:latin typeface="Calibri"/>
              </a:rPr>
              <a:t>getting</a:t>
            </a:r>
            <a:r>
              <a:rPr lang="fr-FR" sz="3200" b="0" dirty="0" smtClean="0">
                <a:latin typeface="Calibri"/>
              </a:rPr>
              <a:t> to new ID </a:t>
            </a:r>
            <a:r>
              <a:rPr lang="fr-FR" sz="3200" b="0" dirty="0" err="1" smtClean="0">
                <a:latin typeface="Calibri"/>
              </a:rPr>
              <a:t>systems</a:t>
            </a:r>
            <a:r>
              <a:rPr lang="fr-FR" sz="3200" b="0" dirty="0" smtClean="0">
                <a:latin typeface="Calibri"/>
              </a:rPr>
              <a:t> ?</a:t>
            </a:r>
          </a:p>
          <a:p>
            <a:pPr algn="l">
              <a:spcBef>
                <a:spcPct val="50000"/>
              </a:spcBef>
            </a:pPr>
            <a:r>
              <a:rPr lang="fr-FR" sz="3200" b="0" dirty="0" smtClean="0">
                <a:latin typeface="Calibri"/>
              </a:rPr>
              <a:t>How far </a:t>
            </a:r>
            <a:r>
              <a:rPr lang="fr-FR" sz="3200" b="0" dirty="0" err="1" smtClean="0">
                <a:latin typeface="Calibri"/>
              </a:rPr>
              <a:t>does</a:t>
            </a:r>
            <a:r>
              <a:rPr lang="fr-FR" sz="3200" b="0" dirty="0" smtClean="0">
                <a:latin typeface="Calibri"/>
              </a:rPr>
              <a:t> TU </a:t>
            </a:r>
            <a:r>
              <a:rPr lang="fr-FR" sz="3200" b="0" dirty="0" err="1" smtClean="0">
                <a:latin typeface="Calibri"/>
              </a:rPr>
              <a:t>reach</a:t>
            </a:r>
            <a:r>
              <a:rPr lang="fr-FR" sz="3200" b="0" dirty="0" smtClean="0">
                <a:latin typeface="Calibri"/>
              </a:rPr>
              <a:t> ? </a:t>
            </a:r>
          </a:p>
          <a:p>
            <a:pPr algn="l">
              <a:spcBef>
                <a:spcPct val="50000"/>
              </a:spcBef>
            </a:pPr>
            <a:endParaRPr lang="fr-FR" sz="3200" b="0" dirty="0" smtClean="0">
              <a:latin typeface="Calibri"/>
            </a:endParaRPr>
          </a:p>
          <a:p>
            <a:pPr algn="l">
              <a:spcBef>
                <a:spcPct val="50000"/>
              </a:spcBef>
            </a:pPr>
            <a:endParaRPr lang="fr-FR" sz="3200" b="0" dirty="0" smtClean="0">
              <a:latin typeface="Calibri"/>
            </a:endParaRPr>
          </a:p>
          <a:p>
            <a:pPr algn="l">
              <a:spcBef>
                <a:spcPct val="50000"/>
              </a:spcBef>
            </a:pPr>
            <a:endParaRPr lang="fr-FR" sz="3200" b="0" baseline="-25000" dirty="0" smtClean="0">
              <a:solidFill>
                <a:srgbClr val="C00000"/>
              </a:solidFill>
              <a:latin typeface="Calibri"/>
            </a:endParaRPr>
          </a:p>
          <a:p>
            <a:pPr algn="l">
              <a:spcBef>
                <a:spcPct val="50000"/>
              </a:spcBef>
            </a:pPr>
            <a:endParaRPr lang="fr-FR" sz="3200" b="0" baseline="-25000" dirty="0" smtClean="0">
              <a:solidFill>
                <a:prstClr val="black"/>
              </a:solidFill>
              <a:latin typeface="Calibri"/>
            </a:endParaRPr>
          </a:p>
          <a:p>
            <a:pPr algn="l">
              <a:spcBef>
                <a:spcPct val="50000"/>
              </a:spcBef>
            </a:pPr>
            <a:endParaRPr lang="fr-FR" sz="3200" b="0" dirty="0" smtClean="0">
              <a:solidFill>
                <a:srgbClr val="C00000"/>
              </a:solidFill>
              <a:latin typeface="+mn-lt"/>
            </a:endParaRPr>
          </a:p>
          <a:p>
            <a:pPr algn="l">
              <a:spcBef>
                <a:spcPct val="50000"/>
              </a:spcBef>
            </a:pPr>
            <a:endParaRPr lang="fr-FR" sz="3200" b="0" dirty="0" smtClean="0">
              <a:latin typeface="+mn-lt"/>
            </a:endParaRPr>
          </a:p>
          <a:p>
            <a:pPr algn="l">
              <a:spcBef>
                <a:spcPct val="50000"/>
              </a:spcBef>
            </a:pPr>
            <a:r>
              <a:rPr lang="fr-FR" sz="3200" b="0" dirty="0" smtClean="0">
                <a:latin typeface="Arial" charset="0"/>
              </a:rPr>
              <a:t> </a:t>
            </a:r>
          </a:p>
          <a:p>
            <a:pPr algn="l">
              <a:spcBef>
                <a:spcPct val="50000"/>
              </a:spcBef>
            </a:pPr>
            <a:endParaRPr lang="fr-FR" sz="3200" b="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147248" cy="64807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25152" y="980728"/>
            <a:ext cx="9118848" cy="609329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IR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fr-FR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integral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vetices</a:t>
            </a:r>
            <a:r>
              <a:rPr lang="fr-FR" sz="3200" b="0" dirty="0" smtClean="0">
                <a:latin typeface="+mn-lt"/>
              </a:rPr>
              <a:t>: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TDI)  the </a:t>
            </a:r>
            <a:r>
              <a:rPr kumimoji="0" lang="fr-FR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same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 ID </a:t>
            </a:r>
            <a:r>
              <a:rPr kumimoji="0" lang="fr-FR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</a:t>
            </a:r>
            <a:r>
              <a:rPr lang="fr-FR" sz="3200" b="0" dirty="0" smtClean="0">
                <a:latin typeface="+mn-lt"/>
              </a:rPr>
              <a:t>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b="0" dirty="0" err="1" smtClean="0">
                <a:latin typeface="+mn-lt"/>
              </a:rPr>
              <a:t>nonneg</a:t>
            </a:r>
            <a:r>
              <a:rPr lang="fr-FR" sz="3200" b="0" dirty="0" smtClean="0">
                <a:latin typeface="+mn-lt"/>
              </a:rPr>
              <a:t> 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matrices, </a:t>
            </a:r>
            <a:r>
              <a:rPr kumimoji="0" lang="fr-FR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nonnegativity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constraints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ID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fr-FR" sz="3200" b="0" baseline="0" dirty="0" smtClean="0"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b="0" dirty="0" err="1" smtClean="0">
                <a:latin typeface="+mn-lt"/>
              </a:rPr>
              <a:t>Classical</a:t>
            </a:r>
            <a:r>
              <a:rPr lang="fr-FR" sz="3200" b="0" dirty="0" smtClean="0">
                <a:latin typeface="+mn-lt"/>
              </a:rPr>
              <a:t> </a:t>
            </a:r>
            <a:r>
              <a:rPr lang="fr-FR" sz="3200" b="0" dirty="0" err="1" smtClean="0">
                <a:latin typeface="+mn-lt"/>
              </a:rPr>
              <a:t>examples</a:t>
            </a:r>
            <a:r>
              <a:rPr lang="fr-FR" sz="3200" b="0" dirty="0" smtClean="0">
                <a:latin typeface="+mn-lt"/>
              </a:rPr>
              <a:t>, </a:t>
            </a:r>
            <a:r>
              <a:rPr lang="fr-FR" sz="3200" b="0" dirty="0" err="1" smtClean="0">
                <a:latin typeface="+mn-lt"/>
              </a:rPr>
              <a:t>operations</a:t>
            </a:r>
            <a:r>
              <a:rPr lang="fr-FR" sz="3200" b="0" dirty="0" smtClean="0">
                <a:latin typeface="+mn-lt"/>
              </a:rPr>
              <a:t>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b="0" dirty="0" smtClean="0">
                <a:latin typeface="+mn-lt"/>
              </a:rPr>
              <a:t>« </a:t>
            </a:r>
            <a:r>
              <a:rPr lang="fr-FR" sz="3200" b="0" dirty="0" err="1" smtClean="0">
                <a:latin typeface="+mn-lt"/>
              </a:rPr>
              <a:t>Cyclic</a:t>
            </a:r>
            <a:r>
              <a:rPr lang="fr-FR" sz="3200" b="0" dirty="0" smtClean="0">
                <a:latin typeface="+mn-lt"/>
              </a:rPr>
              <a:t> </a:t>
            </a:r>
            <a:r>
              <a:rPr lang="fr-FR" sz="3200" b="0" dirty="0" err="1" smtClean="0">
                <a:latin typeface="+mn-lt"/>
              </a:rPr>
              <a:t>combinatorial</a:t>
            </a:r>
            <a:r>
              <a:rPr lang="fr-FR" sz="3200" b="0" dirty="0" smtClean="0">
                <a:latin typeface="+mn-lt"/>
              </a:rPr>
              <a:t> </a:t>
            </a:r>
            <a:r>
              <a:rPr lang="fr-FR" sz="3200" b="0" dirty="0" err="1" smtClean="0">
                <a:latin typeface="+mn-lt"/>
              </a:rPr>
              <a:t>objects</a:t>
            </a:r>
            <a:r>
              <a:rPr lang="fr-FR" sz="3200" b="0" dirty="0" smtClean="0">
                <a:latin typeface="+mn-lt"/>
              </a:rPr>
              <a:t> »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fr-FR" sz="3200" b="0" baseline="0" dirty="0" smtClean="0"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b="0" baseline="0" dirty="0" smtClean="0">
                <a:latin typeface="+mn-lt"/>
              </a:rPr>
              <a:t>Pol</a:t>
            </a:r>
            <a:r>
              <a:rPr lang="fr-FR" sz="3200" b="0" dirty="0" smtClean="0">
                <a:latin typeface="+mn-lt"/>
              </a:rPr>
              <a:t> </a:t>
            </a:r>
            <a:r>
              <a:rPr lang="fr-FR" sz="3200" b="0" dirty="0" err="1" smtClean="0">
                <a:latin typeface="+mn-lt"/>
              </a:rPr>
              <a:t>alg</a:t>
            </a:r>
            <a:r>
              <a:rPr lang="fr-FR" sz="3200" b="0" dirty="0" smtClean="0">
                <a:latin typeface="+mn-lt"/>
              </a:rPr>
              <a:t> : direct </a:t>
            </a:r>
            <a:r>
              <a:rPr lang="fr-FR" sz="3200" b="0" dirty="0" err="1" smtClean="0">
                <a:latin typeface="+mn-lt"/>
              </a:rPr>
              <a:t>comb</a:t>
            </a:r>
            <a:r>
              <a:rPr lang="fr-FR" sz="3200" b="0" dirty="0" smtClean="0">
                <a:latin typeface="+mn-lt"/>
              </a:rPr>
              <a:t> </a:t>
            </a:r>
            <a:r>
              <a:rPr lang="fr-FR" sz="3200" b="0" dirty="0" err="1" smtClean="0">
                <a:latin typeface="+mn-lt"/>
              </a:rPr>
              <a:t>algs</a:t>
            </a:r>
            <a:r>
              <a:rPr lang="fr-FR" sz="3200" b="0" dirty="0" smtClean="0">
                <a:latin typeface="+mn-lt"/>
              </a:rPr>
              <a:t> or </a:t>
            </a:r>
            <a:r>
              <a:rPr lang="fr-FR" sz="3200" b="0" dirty="0" err="1" smtClean="0">
                <a:latin typeface="+mn-lt"/>
              </a:rPr>
              <a:t>ellipsoids</a:t>
            </a:r>
            <a:r>
              <a:rPr lang="fr-FR" sz="3200" b="0" dirty="0" smtClean="0">
                <a:latin typeface="+mn-lt"/>
              </a:rPr>
              <a:t> if A </a:t>
            </a:r>
            <a:r>
              <a:rPr lang="fr-FR" sz="3200" b="0" dirty="0" err="1" smtClean="0">
                <a:latin typeface="+mn-lt"/>
              </a:rPr>
              <a:t>explicitly</a:t>
            </a:r>
            <a:r>
              <a:rPr lang="fr-FR" sz="3200" b="0" dirty="0" smtClean="0">
                <a:latin typeface="+mn-lt"/>
              </a:rPr>
              <a:t> </a:t>
            </a:r>
            <a:r>
              <a:rPr lang="fr-FR" sz="3200" b="0" dirty="0" err="1" smtClean="0">
                <a:latin typeface="+mn-lt"/>
              </a:rPr>
              <a:t>given</a:t>
            </a:r>
            <a:endParaRPr lang="fr-FR" sz="3200" b="0" baseline="0" dirty="0" smtClean="0"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fr-FR" sz="3200" b="0" baseline="0" dirty="0" smtClean="0">
              <a:latin typeface="+mn-lt"/>
            </a:endParaRPr>
          </a:p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MID (ID +1): </a:t>
            </a:r>
            <a:r>
              <a:rPr kumimoji="0" lang="fr-FR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Matching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fr-FR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matroid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intersection </a:t>
            </a:r>
            <a:r>
              <a:rPr lang="fr-FR" sz="3200" b="0" noProof="0" dirty="0" smtClean="0">
                <a:latin typeface="+mn-lt"/>
              </a:rPr>
              <a:t>and  </a:t>
            </a:r>
            <a:endParaRPr kumimoji="0" lang="fr-FR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fr-FR" sz="3200" b="0" baseline="0" dirty="0" smtClean="0"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 </a:t>
            </a:r>
            <a:r>
              <a:rPr kumimoji="0" lang="fr-FR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packing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fr-FR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comb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approach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fr-FR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Lemmas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fr-FR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consequence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</a:t>
            </a:r>
            <a:r>
              <a:rPr lang="fr-FR" sz="3200" b="0" noProof="0" dirty="0" smtClean="0">
                <a:latin typeface="+mn-lt"/>
              </a:rPr>
              <a:t>r 7 </a:t>
            </a:r>
            <a:r>
              <a:rPr lang="fr-FR" sz="3200" b="0" noProof="0" dirty="0" err="1" smtClean="0">
                <a:latin typeface="+mn-lt"/>
              </a:rPr>
              <a:t>sizes</a:t>
            </a:r>
            <a:r>
              <a:rPr lang="fr-FR" sz="3200" b="0" noProof="0" dirty="0" smtClean="0">
                <a:latin typeface="+mn-lt"/>
              </a:rPr>
              <a:t>) 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352928" cy="3456384"/>
          </a:xfrm>
        </p:spPr>
        <p:txBody>
          <a:bodyPr>
            <a:normAutofit/>
          </a:bodyPr>
          <a:lstStyle/>
          <a:p>
            <a:r>
              <a:rPr lang="fr-FR" dirty="0" smtClean="0"/>
              <a:t>BONUS :  BACK TO BINS</a:t>
            </a:r>
            <a:br>
              <a:rPr lang="fr-FR" dirty="0" smtClean="0"/>
            </a:br>
            <a:r>
              <a:rPr lang="fr-FR" dirty="0" smtClean="0">
                <a:solidFill>
                  <a:srgbClr val="1E507E"/>
                </a:solidFill>
              </a:rPr>
              <a:t>m:=LIN = </a:t>
            </a:r>
            <a:r>
              <a:rPr lang="fr-FR" dirty="0" err="1" smtClean="0">
                <a:solidFill>
                  <a:srgbClr val="1E507E"/>
                </a:solidFill>
              </a:rPr>
              <a:t>integer</a:t>
            </a:r>
            <a:r>
              <a:rPr lang="fr-FR" dirty="0" smtClean="0">
                <a:solidFill>
                  <a:srgbClr val="1E507E"/>
                </a:solidFill>
              </a:rPr>
              <a:t> (ID=IR)</a:t>
            </a:r>
            <a:br>
              <a:rPr lang="fr-FR" dirty="0" smtClean="0">
                <a:solidFill>
                  <a:srgbClr val="1E507E"/>
                </a:solidFill>
              </a:rPr>
            </a:br>
            <a:endParaRPr lang="fr-F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-285776"/>
            <a:ext cx="8229600" cy="1143000"/>
          </a:xfrm>
        </p:spPr>
        <p:txBody>
          <a:bodyPr/>
          <a:lstStyle/>
          <a:p>
            <a:r>
              <a:rPr lang="fr-FR" sz="3600" dirty="0" err="1" smtClean="0"/>
              <a:t>Critical</a:t>
            </a:r>
            <a:r>
              <a:rPr lang="fr-FR" sz="3600" dirty="0" smtClean="0"/>
              <a:t> instances</a:t>
            </a:r>
            <a:endParaRPr lang="fr-FR" sz="3600" dirty="0"/>
          </a:p>
        </p:txBody>
      </p:sp>
      <p:sp>
        <p:nvSpPr>
          <p:cNvPr id="3" name="Titre 1"/>
          <p:cNvSpPr txBox="1">
            <a:spLocks/>
          </p:cNvSpPr>
          <p:nvPr/>
        </p:nvSpPr>
        <p:spPr bwMode="auto">
          <a:xfrm>
            <a:off x="500034" y="35004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214282" y="857232"/>
            <a:ext cx="892971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Start of proof: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</a:t>
            </a:r>
            <a:r>
              <a:rPr lang="fr-FR" sz="2800" b="0" kern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</a:t>
            </a:r>
            <a:r>
              <a:rPr lang="fr-FR" sz="2800" b="0" kern="0" baseline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lexicographically</a:t>
            </a:r>
            <a:r>
              <a:rPr lang="fr-FR" sz="2800" b="0" kern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minimal</a:t>
            </a:r>
            <a:r>
              <a:rPr lang="fr-FR" sz="2800" b="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2800" b="0" kern="0" baseline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counterexample</a:t>
            </a:r>
            <a:r>
              <a:rPr lang="fr-FR" sz="2800" b="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2800" b="0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to </a:t>
            </a:r>
            <a:r>
              <a:rPr lang="fr-FR" sz="2800" b="0" kern="0" dirty="0" err="1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what</a:t>
            </a:r>
            <a:r>
              <a:rPr lang="fr-FR" sz="2800" b="0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?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sz="800" b="0" kern="0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sz="2800" b="0" kern="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0" kern="0" dirty="0" err="1" smtClean="0">
                <a:latin typeface="+mj-lt"/>
                <a:ea typeface="+mj-ea"/>
                <a:cs typeface="+mj-cs"/>
              </a:rPr>
              <a:t>We</a:t>
            </a:r>
            <a:r>
              <a:rPr lang="fr-FR" sz="2800" b="0" kern="0" dirty="0" smtClean="0">
                <a:latin typeface="+mj-lt"/>
                <a:ea typeface="+mj-ea"/>
                <a:cs typeface="+mj-cs"/>
              </a:rPr>
              <a:t> call an instance I  </a:t>
            </a:r>
            <a:r>
              <a:rPr lang="fr-FR" sz="2800" b="0" i="1" kern="0" dirty="0" err="1" smtClean="0">
                <a:latin typeface="+mj-lt"/>
                <a:ea typeface="+mj-ea"/>
                <a:cs typeface="+mj-cs"/>
              </a:rPr>
              <a:t>critical</a:t>
            </a:r>
            <a:r>
              <a:rPr lang="fr-FR" sz="2800" b="0" kern="0" dirty="0" smtClean="0">
                <a:latin typeface="+mj-lt"/>
                <a:ea typeface="+mj-ea"/>
                <a:cs typeface="+mj-cs"/>
              </a:rPr>
              <a:t> , if for </a:t>
            </a:r>
            <a:r>
              <a:rPr lang="fr-FR" sz="2800" b="0" kern="0" dirty="0" err="1" smtClean="0">
                <a:latin typeface="+mj-lt"/>
                <a:ea typeface="+mj-ea"/>
                <a:cs typeface="+mj-cs"/>
              </a:rPr>
              <a:t>any</a:t>
            </a:r>
            <a:r>
              <a:rPr lang="fr-FR" sz="2800" b="0" kern="0" dirty="0" smtClean="0">
                <a:latin typeface="+mj-lt"/>
                <a:ea typeface="+mj-ea"/>
                <a:cs typeface="+mj-cs"/>
              </a:rPr>
              <a:t> pattern P  :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sz="800" b="0" kern="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0" kern="0" dirty="0" smtClean="0">
                <a:latin typeface="+mj-lt"/>
                <a:ea typeface="+mj-ea"/>
                <a:cs typeface="+mj-cs"/>
              </a:rPr>
              <a:t>  </a:t>
            </a:r>
            <a:endParaRPr lang="fr-FR" sz="2800" b="0" kern="0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sz="3200" b="0" kern="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sz="3200" b="0" kern="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0" kern="0" dirty="0" smtClean="0"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sz="3200" b="0" kern="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sz="3200" b="0" kern="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0" kern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-142908" y="64291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sz="4400" b="0" kern="0" baseline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714612" y="2643182"/>
            <a:ext cx="4286280" cy="857256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LIN  (I \ P)  &gt; LIN (P) – 1 </a:t>
            </a:r>
            <a:endParaRPr lang="fr-FR" sz="2800" b="0" kern="0" dirty="0" smtClean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1406" y="4071942"/>
            <a:ext cx="87868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Another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kind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of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minimality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: If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we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decrease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b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lexicographically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, one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less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bin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is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enough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.   </a:t>
            </a:r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105606" y="5643244"/>
            <a:ext cx="87868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NFD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order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quite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good, but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simplest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proofs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from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:</a:t>
            </a:r>
          </a:p>
          <a:p>
            <a:pPr algn="l"/>
            <a:r>
              <a:rPr lang="fr-FR" sz="2800" b="0" kern="0" dirty="0" smtClean="0">
                <a:solidFill>
                  <a:srgbClr val="C00000"/>
                </a:solidFill>
                <a:latin typeface="Arial"/>
              </a:rPr>
              <a:t>m+2 th </a:t>
            </a:r>
            <a:r>
              <a:rPr lang="fr-FR" sz="2800" b="0" kern="0" dirty="0" err="1" smtClean="0">
                <a:solidFill>
                  <a:srgbClr val="C00000"/>
                </a:solidFill>
                <a:latin typeface="Arial"/>
              </a:rPr>
              <a:t>bin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</a:rPr>
              <a:t> </a:t>
            </a:r>
            <a:r>
              <a:rPr lang="fr-FR" sz="2800" b="0" kern="0" dirty="0" err="1" smtClean="0">
                <a:solidFill>
                  <a:srgbClr val="C00000"/>
                </a:solidFill>
                <a:latin typeface="Arial"/>
              </a:rPr>
              <a:t>lex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</a:rPr>
              <a:t> min, </a:t>
            </a:r>
            <a:r>
              <a:rPr lang="fr-FR" sz="2800" b="0" kern="0" dirty="0" err="1" smtClean="0">
                <a:solidFill>
                  <a:srgbClr val="C00000"/>
                </a:solidFill>
                <a:latin typeface="Arial"/>
              </a:rPr>
              <a:t>then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</a:rPr>
              <a:t> m+1th </a:t>
            </a:r>
            <a:r>
              <a:rPr lang="fr-FR" sz="2800" b="0" kern="0" dirty="0" err="1" smtClean="0">
                <a:solidFill>
                  <a:srgbClr val="C00000"/>
                </a:solidFill>
                <a:latin typeface="Arial"/>
              </a:rPr>
              <a:t>bin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</a:rPr>
              <a:t> </a:t>
            </a:r>
            <a:r>
              <a:rPr lang="fr-FR" sz="2800" b="0" kern="0" dirty="0" err="1" smtClean="0">
                <a:solidFill>
                  <a:srgbClr val="C00000"/>
                </a:solidFill>
                <a:latin typeface="Arial"/>
              </a:rPr>
              <a:t>lex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</a:rPr>
              <a:t> min, …:     </a:t>
            </a:r>
            <a:endParaRPr lang="fr-F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286000" y="2828836"/>
            <a:ext cx="4572000" cy="28315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4000" b="0" dirty="0" smtClean="0">
                <a:solidFill>
                  <a:srgbClr val="C00000"/>
                </a:solidFill>
                <a:latin typeface="Calibri"/>
                <a:ea typeface="+mj-ea"/>
                <a:cs typeface="+mj-cs"/>
              </a:rPr>
              <a:t>OPT= m+2</a:t>
            </a:r>
            <a:br>
              <a:rPr lang="fr-FR" sz="4000" b="0" dirty="0" smtClean="0">
                <a:solidFill>
                  <a:srgbClr val="C00000"/>
                </a:solidFill>
                <a:latin typeface="Calibri"/>
                <a:ea typeface="+mj-ea"/>
                <a:cs typeface="+mj-cs"/>
              </a:rPr>
            </a:br>
            <a:r>
              <a:rPr lang="fr-FR" sz="4000" b="0" dirty="0" smtClean="0">
                <a:solidFill>
                  <a:srgbClr val="C00000"/>
                </a:solidFill>
                <a:latin typeface="Calibri"/>
                <a:ea typeface="+mj-ea"/>
                <a:cs typeface="+mj-cs"/>
              </a:rPr>
              <a:t/>
            </a:r>
            <a:br>
              <a:rPr lang="fr-FR" sz="4000" b="0" dirty="0" smtClean="0">
                <a:solidFill>
                  <a:srgbClr val="C00000"/>
                </a:solidFill>
                <a:latin typeface="Calibri"/>
                <a:ea typeface="+mj-ea"/>
                <a:cs typeface="+mj-cs"/>
              </a:rPr>
            </a:br>
            <a:r>
              <a:rPr lang="fr-FR" sz="4000" b="0" dirty="0" smtClean="0">
                <a:solidFill>
                  <a:srgbClr val="C00000"/>
                </a:solidFill>
                <a:latin typeface="Calibri"/>
                <a:ea typeface="+mj-ea"/>
                <a:cs typeface="+mj-cs"/>
              </a:rPr>
              <a:t>In the last </a:t>
            </a:r>
            <a:r>
              <a:rPr lang="fr-FR" sz="4000" b="0" dirty="0" err="1" smtClean="0">
                <a:solidFill>
                  <a:srgbClr val="C00000"/>
                </a:solidFill>
                <a:latin typeface="Calibri"/>
                <a:ea typeface="+mj-ea"/>
                <a:cs typeface="+mj-cs"/>
              </a:rPr>
              <a:t>bin</a:t>
            </a:r>
            <a:r>
              <a:rPr lang="fr-FR" sz="4000" b="0" dirty="0" smtClean="0">
                <a:solidFill>
                  <a:srgbClr val="C00000"/>
                </a:solidFill>
                <a:latin typeface="Calibri"/>
                <a:ea typeface="+mj-ea"/>
                <a:cs typeface="+mj-cs"/>
              </a:rPr>
              <a:t>: </a:t>
            </a:r>
            <a:r>
              <a:rPr lang="fr-FR" sz="4000" b="0" dirty="0" err="1" smtClean="0">
                <a:solidFill>
                  <a:srgbClr val="C00000"/>
                </a:solidFill>
                <a:latin typeface="Calibri"/>
                <a:ea typeface="+mj-ea"/>
                <a:cs typeface="+mj-cs"/>
              </a:rPr>
              <a:t>only</a:t>
            </a:r>
            <a:r>
              <a:rPr lang="fr-FR" sz="4000" b="0" dirty="0" smtClean="0">
                <a:solidFill>
                  <a:srgbClr val="C00000"/>
                </a:solidFill>
                <a:latin typeface="Calibri"/>
                <a:ea typeface="+mj-ea"/>
                <a:cs typeface="+mj-cs"/>
              </a:rPr>
              <a:t> the </a:t>
            </a:r>
            <a:r>
              <a:rPr lang="fr-FR" sz="4000" b="0" dirty="0" err="1" smtClean="0">
                <a:solidFill>
                  <a:srgbClr val="C00000"/>
                </a:solidFill>
                <a:latin typeface="Calibri"/>
                <a:ea typeface="+mj-ea"/>
                <a:cs typeface="+mj-cs"/>
              </a:rPr>
              <a:t>smallest</a:t>
            </a:r>
            <a:r>
              <a:rPr lang="fr-FR" sz="4000" b="0" dirty="0" smtClean="0">
                <a:solidFill>
                  <a:srgbClr val="C00000"/>
                </a:solidFill>
                <a:latin typeface="Calibri"/>
                <a:ea typeface="+mj-ea"/>
                <a:cs typeface="+mj-cs"/>
              </a:rPr>
              <a:t> item s.</a:t>
            </a:r>
            <a:r>
              <a:rPr lang="fr-FR" sz="4000" b="0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/>
            </a:r>
            <a:br>
              <a:rPr lang="fr-FR" sz="4000" b="0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</a:br>
            <a:endParaRPr lang="fr-F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Residual</a:t>
            </a:r>
            <a:r>
              <a:rPr lang="fr-FR" dirty="0" smtClean="0"/>
              <a:t> instance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-32" y="1404338"/>
            <a:ext cx="9144064" cy="309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algn="l">
              <a:spcBef>
                <a:spcPct val="20000"/>
              </a:spcBef>
            </a:pPr>
            <a:r>
              <a:rPr lang="fr-FR" sz="3200" b="0" kern="0" dirty="0" err="1" smtClean="0">
                <a:solidFill>
                  <a:srgbClr val="0070C0"/>
                </a:solidFill>
                <a:latin typeface="Arial"/>
              </a:rPr>
              <a:t>Caratheodory</a:t>
            </a:r>
            <a:r>
              <a:rPr lang="fr-FR" sz="3200" b="0" kern="0" dirty="0" smtClean="0">
                <a:solidFill>
                  <a:srgbClr val="0070C0"/>
                </a:solidFill>
                <a:latin typeface="Arial"/>
              </a:rPr>
              <a:t>, for  b</a:t>
            </a:r>
            <a:r>
              <a:rPr lang="fr-FR" sz="3200" b="0" kern="0" baseline="-25000" dirty="0" smtClean="0">
                <a:solidFill>
                  <a:srgbClr val="0070C0"/>
                </a:solidFill>
                <a:latin typeface="Arial"/>
                <a:sym typeface="Symbol" pitchFamily="18" charset="2"/>
              </a:rPr>
              <a:t> </a:t>
            </a:r>
            <a:r>
              <a:rPr lang="fr-FR" sz="3200" b="0" kern="0" dirty="0" smtClean="0">
                <a:solidFill>
                  <a:srgbClr val="0070C0"/>
                </a:solidFill>
                <a:latin typeface="Arial"/>
                <a:sym typeface="Symbol" pitchFamily="18" charset="2"/>
              </a:rPr>
              <a:t></a:t>
            </a:r>
            <a:r>
              <a:rPr lang="fr-FR" sz="3200" b="0" kern="0" dirty="0" smtClean="0">
                <a:solidFill>
                  <a:srgbClr val="0070C0"/>
                </a:solidFill>
                <a:latin typeface="Arial"/>
                <a:sym typeface="Mathematica7"/>
              </a:rPr>
              <a:t> </a:t>
            </a:r>
            <a:r>
              <a:rPr lang="fr-FR" sz="3200" b="0" kern="0" baseline="-25000" dirty="0" smtClean="0">
                <a:solidFill>
                  <a:srgbClr val="0070C0"/>
                </a:solidFill>
                <a:latin typeface="Arial"/>
                <a:sym typeface="Mathematica7"/>
              </a:rPr>
              <a:t>+</a:t>
            </a:r>
            <a:r>
              <a:rPr lang="fr-FR" sz="3200" b="0" kern="0" baseline="52000" dirty="0" smtClean="0">
                <a:solidFill>
                  <a:srgbClr val="0070C0"/>
                </a:solidFill>
                <a:latin typeface="Arial"/>
                <a:sym typeface="Mathematica7"/>
              </a:rPr>
              <a:t>d</a:t>
            </a:r>
            <a:r>
              <a:rPr lang="fr-FR" sz="3200" b="0" kern="0" dirty="0" smtClean="0">
                <a:solidFill>
                  <a:srgbClr val="0070C0"/>
                </a:solidFill>
                <a:latin typeface="Arial"/>
              </a:rPr>
              <a:t> </a:t>
            </a:r>
          </a:p>
          <a:p>
            <a:pPr marL="533400" indent="-533400" algn="l">
              <a:spcBef>
                <a:spcPct val="20000"/>
              </a:spcBef>
            </a:pPr>
            <a:r>
              <a:rPr lang="fr-FR" sz="3200" b="0" kern="0" dirty="0" smtClean="0">
                <a:solidFill>
                  <a:srgbClr val="0070C0"/>
                </a:solidFill>
                <a:latin typeface="Arial"/>
              </a:rPr>
              <a:t>b = </a:t>
            </a:r>
            <a:r>
              <a:rPr lang="fr-FR" sz="3200" b="0" kern="0" dirty="0" smtClean="0">
                <a:solidFill>
                  <a:srgbClr val="0070C0"/>
                </a:solidFill>
                <a:latin typeface="Arial"/>
                <a:sym typeface="Symbol" pitchFamily="18" charset="2"/>
              </a:rPr>
              <a:t> </a:t>
            </a:r>
            <a:r>
              <a:rPr lang="fr-FR" sz="3200" b="0" kern="0" baseline="-25000" dirty="0" smtClean="0">
                <a:solidFill>
                  <a:srgbClr val="0070C0"/>
                </a:solidFill>
                <a:latin typeface="Arial"/>
                <a:sym typeface="Symbol" pitchFamily="18" charset="2"/>
              </a:rPr>
              <a:t>pP</a:t>
            </a:r>
            <a:r>
              <a:rPr lang="fr-FR" sz="3200" b="0" kern="0" dirty="0" smtClean="0">
                <a:solidFill>
                  <a:srgbClr val="0070C0"/>
                </a:solidFill>
                <a:latin typeface="Arial"/>
                <a:sym typeface="Symbol" pitchFamily="18" charset="2"/>
              </a:rPr>
              <a:t> (p)p, P patterns, |P| = d, </a:t>
            </a:r>
          </a:p>
          <a:p>
            <a:pPr marL="533400" indent="-533400" algn="l">
              <a:spcBef>
                <a:spcPct val="20000"/>
              </a:spcBef>
            </a:pPr>
            <a:r>
              <a:rPr lang="fr-FR" sz="3200" b="0" kern="0" dirty="0" err="1" smtClean="0">
                <a:solidFill>
                  <a:srgbClr val="0070C0"/>
                </a:solidFill>
                <a:latin typeface="Arial"/>
                <a:sym typeface="Symbol" pitchFamily="18" charset="2"/>
              </a:rPr>
              <a:t>also</a:t>
            </a:r>
            <a:r>
              <a:rPr lang="fr-FR" sz="3200" b="0" kern="0" dirty="0" smtClean="0">
                <a:solidFill>
                  <a:srgbClr val="0070C0"/>
                </a:solidFill>
                <a:latin typeface="Arial"/>
                <a:sym typeface="Symbol" pitchFamily="18" charset="2"/>
              </a:rPr>
              <a:t> for  </a:t>
            </a:r>
            <a:r>
              <a:rPr lang="fr-FR" sz="3200" b="0" kern="0" baseline="-25000" dirty="0" smtClean="0">
                <a:solidFill>
                  <a:srgbClr val="0070C0"/>
                </a:solidFill>
                <a:latin typeface="Arial"/>
                <a:sym typeface="Symbol" pitchFamily="18" charset="2"/>
              </a:rPr>
              <a:t>pP</a:t>
            </a:r>
            <a:r>
              <a:rPr lang="fr-FR" sz="3200" b="0" kern="0" dirty="0" smtClean="0">
                <a:solidFill>
                  <a:srgbClr val="0070C0"/>
                </a:solidFill>
                <a:latin typeface="Arial"/>
                <a:sym typeface="Symbol" pitchFamily="18" charset="2"/>
              </a:rPr>
              <a:t> (p)  </a:t>
            </a:r>
            <a:r>
              <a:rPr lang="fr-FR" sz="3200" b="0" kern="0" dirty="0" smtClean="0">
                <a:solidFill>
                  <a:srgbClr val="0070C0"/>
                </a:solidFill>
                <a:latin typeface="Arial"/>
                <a:sym typeface="Symbol"/>
              </a:rPr>
              <a:t> min </a:t>
            </a:r>
            <a:endParaRPr lang="fr-FR" sz="3200" b="0" kern="0" dirty="0" smtClean="0">
              <a:solidFill>
                <a:srgbClr val="0070C0"/>
              </a:solidFill>
              <a:latin typeface="Arial"/>
              <a:sym typeface="Symbol" pitchFamily="18" charset="2"/>
            </a:endParaRPr>
          </a:p>
          <a:p>
            <a:pPr marL="533400" indent="-533400" algn="l">
              <a:spcBef>
                <a:spcPct val="20000"/>
              </a:spcBef>
            </a:pPr>
            <a:r>
              <a:rPr lang="fr-FR" sz="3200" b="0" kern="0" dirty="0" smtClean="0">
                <a:solidFill>
                  <a:srgbClr val="0070C0"/>
                </a:solidFill>
                <a:latin typeface="Arial"/>
                <a:sym typeface="Symbol" pitchFamily="18" charset="2"/>
              </a:rPr>
              <a:t> </a:t>
            </a:r>
            <a:endParaRPr lang="fr-FR" sz="800" b="0" kern="0" dirty="0" smtClean="0">
              <a:solidFill>
                <a:srgbClr val="0070C0"/>
              </a:solidFill>
              <a:latin typeface="Arial"/>
              <a:sym typeface="Symbol" pitchFamily="18" charset="2"/>
            </a:endParaRPr>
          </a:p>
          <a:p>
            <a:pPr marL="533400" indent="-533400" algn="l">
              <a:spcBef>
                <a:spcPct val="20000"/>
              </a:spcBef>
            </a:pPr>
            <a:endParaRPr lang="fr-FR" sz="800" b="0" kern="0" dirty="0" smtClean="0">
              <a:solidFill>
                <a:srgbClr val="000000"/>
              </a:solidFill>
              <a:latin typeface="Arial"/>
            </a:endParaRPr>
          </a:p>
          <a:p>
            <a:pPr marL="533400" lvl="0" indent="-533400" algn="l">
              <a:spcBef>
                <a:spcPct val="20000"/>
              </a:spcBef>
            </a:pPr>
            <a:r>
              <a:rPr lang="fr-FR" sz="3200" b="0" kern="0" dirty="0" smtClean="0">
                <a:latin typeface="Arial"/>
              </a:rPr>
              <a:t>b = </a:t>
            </a:r>
            <a:r>
              <a:rPr lang="fr-FR" sz="3200" b="0" kern="0" dirty="0" smtClean="0">
                <a:latin typeface="Arial"/>
                <a:sym typeface="Symbol" pitchFamily="18" charset="2"/>
              </a:rPr>
              <a:t> </a:t>
            </a:r>
            <a:r>
              <a:rPr lang="fr-FR" sz="3200" b="0" kern="0" baseline="-25000" dirty="0" smtClean="0">
                <a:latin typeface="Arial"/>
                <a:sym typeface="Symbol" pitchFamily="18" charset="2"/>
              </a:rPr>
              <a:t>pP</a:t>
            </a:r>
            <a:r>
              <a:rPr lang="fr-FR" sz="3200" b="0" kern="0" dirty="0" smtClean="0">
                <a:latin typeface="Arial"/>
                <a:sym typeface="Symbol" pitchFamily="18" charset="2"/>
              </a:rPr>
              <a:t> (p)p </a:t>
            </a:r>
            <a:r>
              <a:rPr lang="fr-FR" sz="3200" b="0" kern="0" dirty="0" smtClean="0">
                <a:solidFill>
                  <a:srgbClr val="0070C0"/>
                </a:solidFill>
                <a:latin typeface="Arial"/>
                <a:sym typeface="Symbol" pitchFamily="18" charset="2"/>
              </a:rPr>
              <a:t>= </a:t>
            </a:r>
            <a:r>
              <a:rPr lang="fr-FR" sz="3200" b="0" kern="0" baseline="-25000" dirty="0" smtClean="0">
                <a:solidFill>
                  <a:srgbClr val="0070C0"/>
                </a:solidFill>
                <a:latin typeface="Arial"/>
                <a:sym typeface="Symbol" pitchFamily="18" charset="2"/>
              </a:rPr>
              <a:t>pP </a:t>
            </a:r>
            <a:r>
              <a:rPr lang="en-GB" sz="3200" b="0" kern="0" dirty="0" smtClean="0">
                <a:solidFill>
                  <a:srgbClr val="0070C0"/>
                </a:solidFill>
                <a:latin typeface="Arial"/>
                <a:sym typeface="Symbol" pitchFamily="18" charset="2"/>
              </a:rPr>
              <a:t></a:t>
            </a:r>
            <a:r>
              <a:rPr lang="fr-FR" sz="3200" b="0" kern="0" dirty="0" smtClean="0">
                <a:solidFill>
                  <a:srgbClr val="0070C0"/>
                </a:solidFill>
                <a:latin typeface="Arial"/>
                <a:sym typeface="Symbol" pitchFamily="18" charset="2"/>
              </a:rPr>
              <a:t>(p)</a:t>
            </a:r>
            <a:r>
              <a:rPr lang="en-GB" sz="3200" b="0" kern="0" dirty="0" smtClean="0">
                <a:solidFill>
                  <a:srgbClr val="0070C0"/>
                </a:solidFill>
                <a:latin typeface="Arial"/>
                <a:sym typeface="Symbol" pitchFamily="18" charset="2"/>
              </a:rPr>
              <a:t></a:t>
            </a:r>
            <a:r>
              <a:rPr lang="fr-FR" sz="3200" b="0" kern="0" dirty="0" smtClean="0">
                <a:solidFill>
                  <a:srgbClr val="0070C0"/>
                </a:solidFill>
                <a:latin typeface="Arial"/>
                <a:sym typeface="Symbol" pitchFamily="18" charset="2"/>
              </a:rPr>
              <a:t> p </a:t>
            </a:r>
            <a:r>
              <a:rPr lang="fr-FR" sz="3200" b="0" kern="0" dirty="0" smtClean="0">
                <a:solidFill>
                  <a:srgbClr val="0000FF"/>
                </a:solidFill>
                <a:latin typeface="Arial"/>
                <a:sym typeface="Symbol" pitchFamily="18" charset="2"/>
              </a:rPr>
              <a:t>+ 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  <a:sym typeface="Symbol" pitchFamily="18" charset="2"/>
              </a:rPr>
              <a:t></a:t>
            </a:r>
            <a:r>
              <a:rPr lang="fr-FR" sz="3200" b="0" kern="0" baseline="-25000" dirty="0" smtClean="0">
                <a:solidFill>
                  <a:srgbClr val="C00000"/>
                </a:solidFill>
                <a:latin typeface="Arial"/>
                <a:sym typeface="Symbol" pitchFamily="18" charset="2"/>
              </a:rPr>
              <a:t>pP </a:t>
            </a:r>
            <a:r>
              <a:rPr lang="en-GB" sz="3200" b="0" kern="0" dirty="0" smtClean="0">
                <a:solidFill>
                  <a:srgbClr val="C00000"/>
                </a:solidFill>
                <a:latin typeface="Arial"/>
                <a:sym typeface="Symbol" pitchFamily="18" charset="2"/>
              </a:rPr>
              <a:t>{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  <a:sym typeface="Symbol" pitchFamily="18" charset="2"/>
              </a:rPr>
              <a:t>(p)} p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</a:rPr>
              <a:t> </a:t>
            </a:r>
            <a:endParaRPr lang="fr-FR" sz="3200" b="0" kern="0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142844" y="4714884"/>
            <a:ext cx="6143668" cy="2000264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fr-FR" sz="2800" b="0" kern="0" dirty="0" smtClean="0">
              <a:solidFill>
                <a:srgbClr val="000000"/>
              </a:solidFill>
              <a:latin typeface="Arial"/>
              <a:sym typeface="Symbol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LIN   (b)  =  </a:t>
            </a:r>
            <a:r>
              <a:rPr lang="fr-FR" sz="2800" b="0" kern="0" dirty="0" smtClean="0">
                <a:solidFill>
                  <a:srgbClr val="0070C0"/>
                </a:solidFill>
                <a:latin typeface="Arial"/>
                <a:sym typeface="Symbol"/>
              </a:rPr>
              <a:t>LIN (b</a:t>
            </a:r>
            <a:r>
              <a:rPr lang="en-GB" sz="2800" b="0" kern="0" baseline="-25000" dirty="0" smtClean="0">
                <a:solidFill>
                  <a:srgbClr val="0070C0"/>
                </a:solidFill>
                <a:latin typeface="Arial"/>
                <a:sym typeface="Symbol" pitchFamily="18" charset="2"/>
              </a:rPr>
              <a:t></a:t>
            </a:r>
            <a:r>
              <a:rPr lang="fr-FR" sz="2800" b="0" kern="0" dirty="0" smtClean="0">
                <a:solidFill>
                  <a:srgbClr val="0070C0"/>
                </a:solidFill>
                <a:latin typeface="Arial"/>
                <a:sym typeface="Symbol"/>
              </a:rPr>
              <a:t>)   + 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LIN(b</a:t>
            </a:r>
            <a:r>
              <a:rPr lang="en-GB" sz="2800" b="0" kern="0" baseline="-25000" dirty="0" smtClean="0">
                <a:solidFill>
                  <a:srgbClr val="C00000"/>
                </a:solidFill>
                <a:latin typeface="Arial"/>
                <a:sym typeface="Symbol" pitchFamily="18" charset="2"/>
              </a:rPr>
              <a:t>{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)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fr-FR" sz="800" b="0" kern="0" dirty="0" smtClean="0">
              <a:solidFill>
                <a:srgbClr val="C00000"/>
              </a:solidFill>
              <a:latin typeface="Arial"/>
              <a:sym typeface="Symbol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OPT (b) 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≤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 </a:t>
            </a:r>
            <a:r>
              <a:rPr lang="fr-FR" sz="2800" b="0" kern="0" dirty="0" smtClean="0">
                <a:solidFill>
                  <a:srgbClr val="0070C0"/>
                </a:solidFill>
                <a:latin typeface="Arial"/>
                <a:sym typeface="Symbol"/>
              </a:rPr>
              <a:t>OPT(b</a:t>
            </a:r>
            <a:r>
              <a:rPr lang="en-GB" sz="2800" b="0" kern="0" baseline="-25000" dirty="0" smtClean="0">
                <a:solidFill>
                  <a:srgbClr val="0070C0"/>
                </a:solidFill>
                <a:latin typeface="Arial"/>
                <a:sym typeface="Symbol" pitchFamily="18" charset="2"/>
              </a:rPr>
              <a:t></a:t>
            </a:r>
            <a:r>
              <a:rPr lang="fr-FR" sz="2800" b="0" kern="0" dirty="0" smtClean="0">
                <a:solidFill>
                  <a:srgbClr val="0070C0"/>
                </a:solidFill>
                <a:latin typeface="Arial"/>
                <a:sym typeface="Symbol"/>
              </a:rPr>
              <a:t>)   + 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OPT(b</a:t>
            </a:r>
            <a:r>
              <a:rPr lang="en-GB" sz="2800" b="0" kern="0" baseline="-25000" dirty="0" smtClean="0">
                <a:solidFill>
                  <a:srgbClr val="C00000"/>
                </a:solidFill>
                <a:latin typeface="Arial"/>
                <a:sym typeface="Symbol" pitchFamily="18" charset="2"/>
              </a:rPr>
              <a:t>{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)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fr-FR" sz="2800" b="0" kern="0" dirty="0" smtClean="0">
              <a:solidFill>
                <a:srgbClr val="C00000"/>
              </a:solidFill>
              <a:latin typeface="Arial"/>
              <a:sym typeface="Symbol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LIN   (b) - OPT (b)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 ≤</a:t>
            </a:r>
            <a:r>
              <a:rPr lang="fr-FR" sz="800" b="0" kern="0" dirty="0" smtClean="0">
                <a:solidFill>
                  <a:srgbClr val="C00000"/>
                </a:solidFill>
                <a:latin typeface="Arial"/>
                <a:sym typeface="Symbol"/>
              </a:rPr>
              <a:t>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LIN(b</a:t>
            </a:r>
            <a:r>
              <a:rPr lang="en-GB" sz="2800" b="0" kern="0" baseline="-25000" dirty="0" smtClean="0">
                <a:solidFill>
                  <a:srgbClr val="C00000"/>
                </a:solidFill>
                <a:latin typeface="Arial"/>
                <a:sym typeface="Symbol" pitchFamily="18" charset="2"/>
              </a:rPr>
              <a:t>{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)</a:t>
            </a:r>
            <a:r>
              <a:rPr lang="fr-FR" sz="2800" b="0" kern="0" dirty="0" smtClean="0">
                <a:solidFill>
                  <a:srgbClr val="0070C0"/>
                </a:solidFill>
                <a:latin typeface="Arial"/>
                <a:sym typeface="Symbol"/>
              </a:rPr>
              <a:t> -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OPT(b</a:t>
            </a:r>
            <a:r>
              <a:rPr lang="en-GB" sz="2800" b="0" kern="0" baseline="-25000" dirty="0" smtClean="0">
                <a:solidFill>
                  <a:srgbClr val="C00000"/>
                </a:solidFill>
                <a:latin typeface="Arial"/>
                <a:sym typeface="Symbol" pitchFamily="18" charset="2"/>
              </a:rPr>
              <a:t>{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) </a:t>
            </a:r>
            <a:endParaRPr lang="fr-FR" sz="800" b="0" kern="0" dirty="0" smtClean="0">
              <a:solidFill>
                <a:srgbClr val="C00000"/>
              </a:solidFill>
              <a:latin typeface="Arial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fr-FR" sz="2800" b="0" kern="0" dirty="0" smtClean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81340" y="3405846"/>
            <a:ext cx="4764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0" kern="0" dirty="0" smtClean="0">
                <a:solidFill>
                  <a:srgbClr val="0070C0"/>
                </a:solidFill>
                <a:latin typeface="Arial"/>
                <a:sym typeface="Symbol"/>
              </a:rPr>
              <a:t>b</a:t>
            </a:r>
            <a:r>
              <a:rPr lang="en-GB" sz="2800" b="0" kern="0" baseline="-25000" dirty="0" smtClean="0">
                <a:solidFill>
                  <a:srgbClr val="0070C0"/>
                </a:solidFill>
                <a:latin typeface="Arial"/>
                <a:sym typeface="Symbol" pitchFamily="18" charset="2"/>
              </a:rPr>
              <a:t>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6953108" y="3405846"/>
            <a:ext cx="4764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b</a:t>
            </a:r>
            <a:r>
              <a:rPr lang="en-GB" sz="2800" b="0" kern="0" baseline="-25000" dirty="0" smtClean="0">
                <a:solidFill>
                  <a:srgbClr val="C00000"/>
                </a:solidFill>
                <a:latin typeface="Arial"/>
                <a:sym typeface="Symbol" pitchFamily="18" charset="2"/>
              </a:rPr>
              <a:t>{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6357950" y="5500702"/>
            <a:ext cx="2714612" cy="785818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smtClean="0">
                <a:solidFill>
                  <a:srgbClr val="0070C0"/>
                </a:solidFill>
                <a:latin typeface="Arial"/>
                <a:sym typeface="Symbol"/>
              </a:rPr>
              <a:t>LIN (b</a:t>
            </a:r>
            <a:r>
              <a:rPr lang="en-GB" sz="2800" b="0" kern="0" baseline="-25000" dirty="0" smtClean="0">
                <a:solidFill>
                  <a:srgbClr val="0070C0"/>
                </a:solidFill>
                <a:latin typeface="Arial"/>
                <a:sym typeface="Symbol" pitchFamily="18" charset="2"/>
              </a:rPr>
              <a:t></a:t>
            </a:r>
            <a:r>
              <a:rPr lang="fr-FR" sz="2800" b="0" kern="0" dirty="0" smtClean="0">
                <a:solidFill>
                  <a:srgbClr val="0070C0"/>
                </a:solidFill>
                <a:latin typeface="Arial"/>
                <a:sym typeface="Symbol"/>
              </a:rPr>
              <a:t>)=OPT(b</a:t>
            </a:r>
            <a:r>
              <a:rPr lang="en-GB" sz="2800" b="0" kern="0" baseline="-25000" dirty="0" smtClean="0">
                <a:solidFill>
                  <a:srgbClr val="0070C0"/>
                </a:solidFill>
                <a:latin typeface="Arial"/>
                <a:sym typeface="Symbol" pitchFamily="18" charset="2"/>
              </a:rPr>
              <a:t></a:t>
            </a:r>
            <a:r>
              <a:rPr lang="fr-FR" sz="2800" b="0" kern="0" dirty="0" smtClean="0">
                <a:solidFill>
                  <a:srgbClr val="0070C0"/>
                </a:solidFill>
                <a:latin typeface="Arial"/>
                <a:sym typeface="Symbol"/>
              </a:rPr>
              <a:t>)</a:t>
            </a:r>
            <a:endParaRPr lang="fr-FR" sz="2800" b="0" kern="0" dirty="0" smtClean="0">
              <a:solidFill>
                <a:srgbClr val="C00000"/>
              </a:solidFill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re 1"/>
          <p:cNvSpPr txBox="1">
            <a:spLocks/>
          </p:cNvSpPr>
          <p:nvPr/>
        </p:nvSpPr>
        <p:spPr bwMode="auto">
          <a:xfrm>
            <a:off x="35496" y="692696"/>
            <a:ext cx="914400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/>
            <a:r>
              <a:rPr lang="fr-FR" sz="3200" kern="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Lemma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 1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: All </a:t>
            </a:r>
            <a:r>
              <a:rPr lang="fr-FR" sz="3200" b="0" kern="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bins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 have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≤ m-2 items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cs typeface="Arial" charset="0"/>
                <a:sym typeface="Symbol" pitchFamily="18" charset="2"/>
              </a:rPr>
              <a:t>, </a:t>
            </a:r>
            <a:r>
              <a:rPr kumimoji="0" lang="fr-F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r>
              <a:rPr kumimoji="0" lang="fr-FR" sz="32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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1/m-1. </a:t>
            </a:r>
            <a:endParaRPr kumimoji="0" lang="fr-FR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596336" y="4735998"/>
            <a:ext cx="1428760" cy="135729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5400" dirty="0" smtClean="0">
                <a:latin typeface="+mj-lt"/>
              </a:rPr>
              <a:t>(…)</a:t>
            </a:r>
            <a:endParaRPr kumimoji="0" lang="fr-FR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1" name="Titre 1"/>
          <p:cNvSpPr txBox="1">
            <a:spLocks/>
          </p:cNvSpPr>
          <p:nvPr/>
        </p:nvSpPr>
        <p:spPr bwMode="auto">
          <a:xfrm>
            <a:off x="36512" y="5517232"/>
            <a:ext cx="914400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/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</a:t>
            </a:r>
            <a:r>
              <a:rPr kumimoji="0" lang="fr-FR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method</a:t>
            </a: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2800" b="0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kumimoji="0" lang="fr-FR" sz="2800" b="0" i="0" u="none" strike="noStrike" kern="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assign</a:t>
            </a:r>
            <a:r>
              <a:rPr kumimoji="0" lang="fr-FR" sz="2800" b="0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2800" b="0" i="0" u="none" strike="noStrike" kern="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then</a:t>
            </a:r>
            <a:r>
              <a:rPr kumimoji="0" lang="fr-FR" sz="2800" b="0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2800" b="0" i="0" u="none" strike="noStrike" kern="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weights</a:t>
            </a:r>
            <a:r>
              <a:rPr kumimoji="0" lang="fr-FR" sz="2800" b="0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2800" b="0" i="0" u="none" strike="noStrike" kern="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summing</a:t>
            </a:r>
            <a:r>
              <a:rPr kumimoji="0" lang="fr-FR" sz="2800" b="0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 &gt; m</a:t>
            </a:r>
          </a:p>
          <a:p>
            <a:pPr algn="l"/>
            <a:r>
              <a:rPr lang="fr-FR" sz="2800" b="0" kern="0" dirty="0" smtClean="0">
                <a:latin typeface="+mj-lt"/>
                <a:ea typeface="+mj-ea"/>
                <a:cs typeface="+mj-cs"/>
              </a:rPr>
              <a:t>(If m=5 (</a:t>
            </a:r>
            <a:r>
              <a:rPr lang="fr-FR" sz="2400" b="0" kern="0" dirty="0" smtClean="0">
                <a:latin typeface="+mj-lt"/>
                <a:ea typeface="+mj-ea"/>
                <a:cs typeface="+mj-cs"/>
              </a:rPr>
              <a:t>d</a:t>
            </a:r>
            <a:r>
              <a:rPr lang="fr-FR" sz="240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 </a:t>
            </a:r>
            <a:r>
              <a:rPr lang="fr-FR" sz="24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7) ½ for items in 2-</a:t>
            </a:r>
            <a:r>
              <a:rPr lang="fr-FR" sz="2400" b="0" kern="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bins</a:t>
            </a:r>
            <a:r>
              <a:rPr lang="fr-FR" sz="24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, </a:t>
            </a:r>
            <a:r>
              <a:rPr lang="fr-FR" sz="2400" b="0" kern="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except</a:t>
            </a:r>
            <a:r>
              <a:rPr lang="fr-FR" sz="24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 the </a:t>
            </a:r>
            <a:r>
              <a:rPr lang="fr-FR" sz="2400" b="0" kern="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smallest</a:t>
            </a:r>
            <a:r>
              <a:rPr lang="fr-FR" sz="24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 of </a:t>
            </a:r>
            <a:r>
              <a:rPr lang="fr-FR" sz="2400" b="0" kern="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them</a:t>
            </a:r>
            <a:r>
              <a:rPr lang="fr-FR" sz="24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, 1/3  for </a:t>
            </a:r>
            <a:r>
              <a:rPr lang="fr-FR" sz="2400" b="0" kern="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those</a:t>
            </a:r>
            <a:r>
              <a:rPr lang="fr-FR" sz="24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 in 3-</a:t>
            </a:r>
            <a:r>
              <a:rPr lang="fr-FR" sz="2400" b="0" kern="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bins</a:t>
            </a:r>
            <a:r>
              <a:rPr lang="fr-FR" sz="24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, </a:t>
            </a:r>
            <a:r>
              <a:rPr lang="fr-FR" sz="2400" b="0" kern="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except</a:t>
            </a:r>
            <a:r>
              <a:rPr lang="fr-FR" sz="24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 the 3 </a:t>
            </a:r>
            <a:r>
              <a:rPr lang="fr-FR" sz="2400" b="0" kern="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smallest</a:t>
            </a:r>
            <a:r>
              <a:rPr lang="fr-FR" sz="24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, </a:t>
            </a:r>
            <a:r>
              <a:rPr lang="fr-FR" sz="2400" b="0" kern="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including</a:t>
            </a:r>
            <a:r>
              <a:rPr lang="fr-FR" sz="24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 s. </a:t>
            </a:r>
            <a:r>
              <a:rPr lang="fr-FR" sz="2400" b="0" kern="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Altogether</a:t>
            </a:r>
            <a:r>
              <a:rPr lang="fr-FR" sz="24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 TOTAL MODIFIED SIZE &gt; m for the m+1 </a:t>
            </a:r>
            <a:r>
              <a:rPr lang="fr-FR" sz="2400" b="0" kern="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bins</a:t>
            </a:r>
            <a:r>
              <a:rPr lang="fr-FR" sz="2400" b="0" kern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 + s) </a:t>
            </a: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9" name="AutoShape 7"/>
          <p:cNvSpPr>
            <a:spLocks noChangeArrowheads="1"/>
          </p:cNvSpPr>
          <p:nvPr/>
        </p:nvSpPr>
        <p:spPr bwMode="auto">
          <a:xfrm>
            <a:off x="467544" y="332656"/>
            <a:ext cx="2786082" cy="500066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m:=SIZE ≤ d-2</a:t>
            </a:r>
            <a:endParaRPr lang="fr-FR" sz="2800" b="0" kern="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Titre 1"/>
          <p:cNvSpPr txBox="1">
            <a:spLocks/>
          </p:cNvSpPr>
          <p:nvPr/>
        </p:nvSpPr>
        <p:spPr bwMode="auto">
          <a:xfrm>
            <a:off x="187896" y="764704"/>
            <a:ext cx="914400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/>
            <a:endParaRPr kumimoji="0" lang="fr-FR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" name="Titre 1"/>
          <p:cNvSpPr txBox="1">
            <a:spLocks/>
          </p:cNvSpPr>
          <p:nvPr/>
        </p:nvSpPr>
        <p:spPr bwMode="auto">
          <a:xfrm>
            <a:off x="108520" y="3429000"/>
            <a:ext cx="914400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/>
            <a:r>
              <a:rPr lang="fr-FR" sz="3200" kern="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Lemma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 2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: </a:t>
            </a:r>
            <a:r>
              <a:rPr kumimoji="0" lang="fr-FR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r>
              <a:rPr kumimoji="0" lang="fr-FR" sz="32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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1/m-1. </a:t>
            </a:r>
            <a:endParaRPr kumimoji="0" lang="fr-FR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81" name="Groupe 57"/>
          <p:cNvGrpSpPr/>
          <p:nvPr/>
        </p:nvGrpSpPr>
        <p:grpSpPr>
          <a:xfrm>
            <a:off x="5429256" y="1422936"/>
            <a:ext cx="1071570" cy="2138378"/>
            <a:chOff x="268712" y="647682"/>
            <a:chExt cx="1071570" cy="2138378"/>
          </a:xfrm>
        </p:grpSpPr>
        <p:sp>
          <p:nvSpPr>
            <p:cNvPr id="82" name="Rectangle 31"/>
            <p:cNvSpPr>
              <a:spLocks noChangeArrowheads="1"/>
            </p:cNvSpPr>
            <p:nvPr/>
          </p:nvSpPr>
          <p:spPr bwMode="auto">
            <a:xfrm>
              <a:off x="268712" y="719120"/>
              <a:ext cx="1028708" cy="206694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83" name="Rectangle 32"/>
            <p:cNvSpPr>
              <a:spLocks noChangeArrowheads="1"/>
            </p:cNvSpPr>
            <p:nvPr/>
          </p:nvSpPr>
          <p:spPr bwMode="auto">
            <a:xfrm>
              <a:off x="268712" y="647682"/>
              <a:ext cx="1071570" cy="406953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84" name="Rectangle à coins arrondis 83"/>
          <p:cNvSpPr/>
          <p:nvPr/>
        </p:nvSpPr>
        <p:spPr bwMode="auto">
          <a:xfrm>
            <a:off x="5470214" y="1892522"/>
            <a:ext cx="959174" cy="130620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</a:rPr>
              <a:t>&lt; s</a:t>
            </a:r>
          </a:p>
        </p:txBody>
      </p:sp>
      <p:grpSp>
        <p:nvGrpSpPr>
          <p:cNvPr id="85" name="Groupe 19"/>
          <p:cNvGrpSpPr/>
          <p:nvPr/>
        </p:nvGrpSpPr>
        <p:grpSpPr>
          <a:xfrm>
            <a:off x="285720" y="1412776"/>
            <a:ext cx="1071570" cy="2138377"/>
            <a:chOff x="268712" y="647682"/>
            <a:chExt cx="1071570" cy="2138377"/>
          </a:xfrm>
        </p:grpSpPr>
        <p:sp>
          <p:nvSpPr>
            <p:cNvPr id="86" name="Rectangle 31"/>
            <p:cNvSpPr>
              <a:spLocks noChangeArrowheads="1"/>
            </p:cNvSpPr>
            <p:nvPr/>
          </p:nvSpPr>
          <p:spPr bwMode="auto">
            <a:xfrm>
              <a:off x="285721" y="719119"/>
              <a:ext cx="1028708" cy="206694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7" name="Rectangle 32"/>
            <p:cNvSpPr>
              <a:spLocks noChangeArrowheads="1"/>
            </p:cNvSpPr>
            <p:nvPr/>
          </p:nvSpPr>
          <p:spPr bwMode="auto">
            <a:xfrm>
              <a:off x="268712" y="647682"/>
              <a:ext cx="1071570" cy="406953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88" name="Groupe 22"/>
          <p:cNvGrpSpPr/>
          <p:nvPr/>
        </p:nvGrpSpPr>
        <p:grpSpPr>
          <a:xfrm>
            <a:off x="1643042" y="1412776"/>
            <a:ext cx="1071570" cy="2138378"/>
            <a:chOff x="268712" y="647682"/>
            <a:chExt cx="1071570" cy="2138378"/>
          </a:xfrm>
        </p:grpSpPr>
        <p:sp>
          <p:nvSpPr>
            <p:cNvPr id="89" name="Rectangle 31"/>
            <p:cNvSpPr>
              <a:spLocks noChangeArrowheads="1"/>
            </p:cNvSpPr>
            <p:nvPr/>
          </p:nvSpPr>
          <p:spPr bwMode="auto">
            <a:xfrm>
              <a:off x="268712" y="719120"/>
              <a:ext cx="1028708" cy="206694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90" name="Rectangle 32"/>
            <p:cNvSpPr>
              <a:spLocks noChangeArrowheads="1"/>
            </p:cNvSpPr>
            <p:nvPr/>
          </p:nvSpPr>
          <p:spPr bwMode="auto">
            <a:xfrm>
              <a:off x="268712" y="647682"/>
              <a:ext cx="1071570" cy="406953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91" name="Groupe 25"/>
          <p:cNvGrpSpPr/>
          <p:nvPr/>
        </p:nvGrpSpPr>
        <p:grpSpPr>
          <a:xfrm>
            <a:off x="4071934" y="1412776"/>
            <a:ext cx="1071570" cy="2138378"/>
            <a:chOff x="268712" y="647682"/>
            <a:chExt cx="1071570" cy="2138378"/>
          </a:xfrm>
        </p:grpSpPr>
        <p:sp>
          <p:nvSpPr>
            <p:cNvPr id="92" name="Rectangle 31"/>
            <p:cNvSpPr>
              <a:spLocks noChangeArrowheads="1"/>
            </p:cNvSpPr>
            <p:nvPr/>
          </p:nvSpPr>
          <p:spPr bwMode="auto">
            <a:xfrm>
              <a:off x="268712" y="719120"/>
              <a:ext cx="1028708" cy="206694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93" name="Rectangle 32"/>
            <p:cNvSpPr>
              <a:spLocks noChangeArrowheads="1"/>
            </p:cNvSpPr>
            <p:nvPr/>
          </p:nvSpPr>
          <p:spPr bwMode="auto">
            <a:xfrm>
              <a:off x="268712" y="647682"/>
              <a:ext cx="1071570" cy="406953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94" name="Rectangle 93"/>
          <p:cNvSpPr/>
          <p:nvPr/>
        </p:nvSpPr>
        <p:spPr bwMode="auto">
          <a:xfrm>
            <a:off x="3000364" y="1627090"/>
            <a:ext cx="857256" cy="128588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5400" dirty="0" smtClean="0">
                <a:latin typeface="+mj-lt"/>
              </a:rPr>
              <a:t>…</a:t>
            </a:r>
            <a:endParaRPr kumimoji="0" lang="fr-FR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pSp>
        <p:nvGrpSpPr>
          <p:cNvPr id="95" name="Groupe 29"/>
          <p:cNvGrpSpPr/>
          <p:nvPr/>
        </p:nvGrpSpPr>
        <p:grpSpPr>
          <a:xfrm>
            <a:off x="5439416" y="2698477"/>
            <a:ext cx="1000132" cy="857439"/>
            <a:chOff x="5187044" y="478087"/>
            <a:chExt cx="1000132" cy="857439"/>
          </a:xfrm>
        </p:grpSpPr>
        <p:sp>
          <p:nvSpPr>
            <p:cNvPr id="96" name="Rectangle 41"/>
            <p:cNvSpPr>
              <a:spLocks noChangeArrowheads="1"/>
            </p:cNvSpPr>
            <p:nvPr/>
          </p:nvSpPr>
          <p:spPr bwMode="auto">
            <a:xfrm>
              <a:off x="5187044" y="978336"/>
              <a:ext cx="1000132" cy="357190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97" name="Text Box 55"/>
            <p:cNvSpPr txBox="1">
              <a:spLocks noChangeArrowheads="1"/>
            </p:cNvSpPr>
            <p:nvPr/>
          </p:nvSpPr>
          <p:spPr bwMode="auto">
            <a:xfrm>
              <a:off x="5227280" y="478087"/>
              <a:ext cx="939576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      </a:t>
              </a:r>
              <a:r>
                <a:rPr lang="fr-FR" sz="1600" b="0" dirty="0" err="1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smallest</a:t>
              </a:r>
              <a:endParaRPr lang="en-US" sz="1600" b="0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cxnSp>
        <p:nvCxnSpPr>
          <p:cNvPr id="98" name="Connecteur droit 97"/>
          <p:cNvCxnSpPr/>
          <p:nvPr/>
        </p:nvCxnSpPr>
        <p:spPr bwMode="auto">
          <a:xfrm>
            <a:off x="234602" y="2106836"/>
            <a:ext cx="100013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Connecteur droit 98"/>
          <p:cNvCxnSpPr/>
          <p:nvPr/>
        </p:nvCxnSpPr>
        <p:spPr bwMode="auto">
          <a:xfrm>
            <a:off x="4092254" y="2116678"/>
            <a:ext cx="1000132" cy="104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Connecteur droit 99"/>
          <p:cNvCxnSpPr/>
          <p:nvPr/>
        </p:nvCxnSpPr>
        <p:spPr bwMode="auto">
          <a:xfrm>
            <a:off x="1653202" y="2035716"/>
            <a:ext cx="100013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Rectangle à coins arrondis 100"/>
          <p:cNvSpPr/>
          <p:nvPr/>
        </p:nvSpPr>
        <p:spPr bwMode="auto">
          <a:xfrm>
            <a:off x="357158" y="1841404"/>
            <a:ext cx="928694" cy="28575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&lt; 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2" name="Rectangle à coins arrondis 101"/>
          <p:cNvSpPr/>
          <p:nvPr/>
        </p:nvSpPr>
        <p:spPr bwMode="auto">
          <a:xfrm>
            <a:off x="1643042" y="1841404"/>
            <a:ext cx="1000132" cy="21431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b="0" dirty="0" smtClean="0">
                <a:solidFill>
                  <a:schemeClr val="bg1"/>
                </a:solidFill>
                <a:latin typeface="+mj-lt"/>
              </a:rPr>
              <a:t>&lt;s</a:t>
            </a:r>
          </a:p>
        </p:txBody>
      </p:sp>
      <p:sp>
        <p:nvSpPr>
          <p:cNvPr id="103" name="Rectangle à coins arrondis 102"/>
          <p:cNvSpPr/>
          <p:nvPr/>
        </p:nvSpPr>
        <p:spPr bwMode="auto">
          <a:xfrm>
            <a:off x="4092254" y="1841404"/>
            <a:ext cx="959174" cy="28575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&lt; s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6500826" y="1627090"/>
            <a:ext cx="1571636" cy="121444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If</a:t>
            </a:r>
            <a:r>
              <a:rPr kumimoji="0" lang="fr-FR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fr-FR" sz="1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some</a:t>
            </a:r>
            <a:r>
              <a:rPr kumimoji="0" lang="fr-FR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fr-FR" sz="1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bin</a:t>
            </a:r>
            <a:r>
              <a:rPr kumimoji="0" lang="fr-FR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fr-FR" sz="1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had</a:t>
            </a:r>
            <a:r>
              <a:rPr kumimoji="0" lang="fr-FR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fr-FR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 m – 1</a:t>
            </a:r>
          </a:p>
          <a:p>
            <a:endParaRPr lang="fr-FR" kern="0" dirty="0" smtClean="0">
              <a:solidFill>
                <a:srgbClr val="000000"/>
              </a:solidFill>
              <a:latin typeface="Arial"/>
              <a:sym typeface="Symbol" pitchFamily="18" charset="2"/>
            </a:endParaRPr>
          </a:p>
          <a:p>
            <a:pPr algn="l"/>
            <a:r>
              <a:rPr lang="fr-FR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If s &lt; 1 / m-1</a:t>
            </a:r>
          </a:p>
          <a:p>
            <a:endParaRPr lang="fr-FR" kern="0" dirty="0" smtClean="0">
              <a:solidFill>
                <a:srgbClr val="000000"/>
              </a:solidFill>
              <a:latin typeface="Arial"/>
              <a:sym typeface="Symbol" pitchFamily="18" charset="2"/>
            </a:endParaRPr>
          </a:p>
          <a:p>
            <a:endParaRPr lang="fr-FR" kern="0" dirty="0" smtClean="0">
              <a:solidFill>
                <a:srgbClr val="000000"/>
              </a:solidFill>
              <a:latin typeface="Arial"/>
              <a:sym typeface="Symbol" pitchFamily="18" charset="2"/>
            </a:endParaRPr>
          </a:p>
          <a:p>
            <a:r>
              <a:rPr kumimoji="0" lang="fr-FR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5" name="Text Box 55"/>
          <p:cNvSpPr txBox="1">
            <a:spLocks noChangeArrowheads="1"/>
          </p:cNvSpPr>
          <p:nvPr/>
        </p:nvSpPr>
        <p:spPr bwMode="auto">
          <a:xfrm>
            <a:off x="4051614" y="2050070"/>
            <a:ext cx="107157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dirty="0">
                <a:solidFill>
                  <a:schemeClr val="tx2"/>
                </a:solidFill>
                <a:latin typeface="Arial" charset="0"/>
                <a:cs typeface="Arial" charset="0"/>
              </a:rPr>
              <a:t>      </a:t>
            </a:r>
            <a:r>
              <a:rPr lang="fr-FR" sz="3200" b="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m+1</a:t>
            </a:r>
            <a:endParaRPr lang="en-US" sz="3200" b="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106" name="Text Box 55"/>
          <p:cNvSpPr txBox="1">
            <a:spLocks noChangeArrowheads="1"/>
          </p:cNvSpPr>
          <p:nvPr/>
        </p:nvSpPr>
        <p:spPr bwMode="auto">
          <a:xfrm>
            <a:off x="1622404" y="2606902"/>
            <a:ext cx="10715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b="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2</a:t>
            </a:r>
            <a:endParaRPr lang="en-US" sz="3200" b="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107" name="Text Box 55"/>
          <p:cNvSpPr txBox="1">
            <a:spLocks noChangeArrowheads="1"/>
          </p:cNvSpPr>
          <p:nvPr/>
        </p:nvSpPr>
        <p:spPr bwMode="auto">
          <a:xfrm>
            <a:off x="214282" y="2613951"/>
            <a:ext cx="10715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b="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1</a:t>
            </a:r>
            <a:endParaRPr lang="en-US" sz="3200" b="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108" name="Text Box 55"/>
          <p:cNvSpPr txBox="1">
            <a:spLocks noChangeArrowheads="1"/>
          </p:cNvSpPr>
          <p:nvPr/>
        </p:nvSpPr>
        <p:spPr bwMode="auto">
          <a:xfrm>
            <a:off x="5429256" y="2050070"/>
            <a:ext cx="107157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dirty="0">
                <a:solidFill>
                  <a:schemeClr val="tx2"/>
                </a:solidFill>
                <a:latin typeface="Arial" charset="0"/>
                <a:cs typeface="Arial" charset="0"/>
              </a:rPr>
              <a:t>      </a:t>
            </a:r>
            <a:r>
              <a:rPr lang="fr-FR" sz="3200" b="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m+2</a:t>
            </a:r>
            <a:endParaRPr lang="en-US" sz="3200" b="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137" name="Titre 1"/>
          <p:cNvSpPr txBox="1">
            <a:spLocks/>
          </p:cNvSpPr>
          <p:nvPr/>
        </p:nvSpPr>
        <p:spPr bwMode="auto">
          <a:xfrm>
            <a:off x="107504" y="4229068"/>
            <a:ext cx="914400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/>
            <a:r>
              <a:rPr lang="fr-FR" sz="3200" kern="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Lemma</a:t>
            </a:r>
            <a:r>
              <a:rPr lang="fr-FR" sz="320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 3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: </a:t>
            </a:r>
            <a:r>
              <a:rPr kumimoji="0" lang="fr-FR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m-2 –</a:t>
            </a:r>
            <a:r>
              <a:rPr kumimoji="0" lang="fr-FR" sz="32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bins</a:t>
            </a:r>
            <a:r>
              <a:rPr kumimoji="0" lang="fr-FR" sz="32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are in FFD </a:t>
            </a:r>
            <a:r>
              <a:rPr kumimoji="0" lang="fr-FR" sz="32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order</a:t>
            </a:r>
            <a:r>
              <a:rPr kumimoji="0" lang="fr-FR" sz="32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fr-FR" sz="2400" b="0" kern="0" dirty="0" smtClean="0">
                <a:latin typeface="+mj-lt"/>
                <a:ea typeface="+mj-ea"/>
                <a:cs typeface="+mj-cs"/>
              </a:rPr>
              <a:t> (</a:t>
            </a:r>
            <a:r>
              <a:rPr kumimoji="0" lang="fr-FR" sz="24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else</a:t>
            </a:r>
            <a:r>
              <a:rPr kumimoji="0" lang="fr-FR" sz="2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&gt; 1+ (m-2)s, </a:t>
            </a:r>
          </a:p>
          <a:p>
            <a:pPr lvl="0" algn="l"/>
            <a:r>
              <a:rPr lang="fr-FR" sz="2400" b="0" kern="0" dirty="0" smtClean="0">
                <a:latin typeface="+mj-lt"/>
                <a:ea typeface="+mj-ea"/>
                <a:cs typeface="+mj-cs"/>
              </a:rPr>
              <a:t>                                                                                                  and </a:t>
            </a:r>
            <a:r>
              <a:rPr lang="fr-FR" sz="2400" b="0" kern="0" dirty="0" smtClean="0">
                <a:latin typeface="+mj-lt"/>
                <a:ea typeface="+mj-ea"/>
                <a:cs typeface="+mj-cs"/>
                <a:sym typeface="Symbol"/>
              </a:rPr>
              <a:t> SIZE &gt; m) </a:t>
            </a:r>
            <a:endParaRPr kumimoji="0" lang="fr-FR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61" grpId="0"/>
      <p:bldP spid="69" grpId="0" animBg="1"/>
      <p:bldP spid="69" grpId="1" animBg="1"/>
      <p:bldP spid="35" grpId="0"/>
      <p:bldP spid="37" grpId="0"/>
      <p:bldP spid="84" grpId="0" animBg="1"/>
      <p:bldP spid="94" grpId="0" animBg="1"/>
      <p:bldP spid="101" grpId="0" animBg="1"/>
      <p:bldP spid="102" grpId="0" animBg="1"/>
      <p:bldP spid="103" grpId="0" animBg="1"/>
      <p:bldP spid="104" grpId="0" animBg="1"/>
      <p:bldP spid="105" grpId="0"/>
      <p:bldP spid="106" grpId="0"/>
      <p:bldP spid="107" grpId="0"/>
      <p:bldP spid="108" grpId="0"/>
      <p:bldP spid="13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14330"/>
            <a:ext cx="8229600" cy="1143000"/>
          </a:xfrm>
        </p:spPr>
        <p:txBody>
          <a:bodyPr/>
          <a:lstStyle/>
          <a:p>
            <a:r>
              <a:rPr lang="fr-FR" sz="3600" dirty="0" smtClean="0"/>
              <a:t>GAP</a:t>
            </a:r>
            <a:r>
              <a:rPr lang="fr-FR" sz="3600" kern="0" dirty="0" smtClean="0">
                <a:solidFill>
                  <a:srgbClr val="C00000"/>
                </a:solidFill>
                <a:latin typeface="Arial"/>
              </a:rPr>
              <a:t> ≠0</a:t>
            </a:r>
            <a:r>
              <a:rPr lang="fr-FR" sz="3600" dirty="0" smtClean="0"/>
              <a:t> for </a:t>
            </a:r>
            <a:r>
              <a:rPr lang="fr-FR" sz="3600" dirty="0" err="1" smtClean="0"/>
              <a:t>bin</a:t>
            </a:r>
            <a:r>
              <a:rPr lang="fr-FR" sz="3600" dirty="0" smtClean="0"/>
              <a:t> </a:t>
            </a:r>
            <a:r>
              <a:rPr lang="fr-FR" sz="3600" dirty="0" err="1" smtClean="0"/>
              <a:t>packing</a:t>
            </a:r>
            <a:endParaRPr lang="fr-FR" sz="3600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285720" y="948990"/>
            <a:ext cx="7358114" cy="1714512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2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kern="0" dirty="0" smtClean="0">
                <a:solidFill>
                  <a:srgbClr val="000000"/>
                </a:solidFill>
                <a:latin typeface="Arial"/>
              </a:rPr>
              <a:t>Px </a:t>
            </a:r>
            <a:r>
              <a:rPr lang="fr-FR" sz="2400" kern="0" dirty="0">
                <a:solidFill>
                  <a:srgbClr val="000000"/>
                </a:solidFill>
                <a:latin typeface="Arial"/>
                <a:cs typeface="Arial" charset="0"/>
              </a:rPr>
              <a:t>≤ </a:t>
            </a:r>
            <a:r>
              <a:rPr lang="fr-FR" sz="240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1</a:t>
            </a:r>
            <a:r>
              <a:rPr lang="fr-FR" sz="2400" b="0" kern="0" dirty="0" smtClean="0">
                <a:solidFill>
                  <a:srgbClr val="000000"/>
                </a:solidFill>
                <a:latin typeface="Arial"/>
              </a:rPr>
              <a:t>     (P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  <a:sym typeface="Symbol"/>
              </a:rPr>
              <a:t> </a:t>
            </a:r>
            <a:r>
              <a:rPr lang="fr-FR" sz="2400" b="0" kern="0" dirty="0" smtClean="0">
                <a:latin typeface="Arial"/>
                <a:sym typeface="Symbol"/>
              </a:rPr>
              <a:t>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  <a:sym typeface="Symbol"/>
              </a:rPr>
              <a:t> 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  <a:sym typeface="Mathematica7"/>
              </a:rPr>
              <a:t></a:t>
            </a:r>
            <a:r>
              <a:rPr lang="fr-FR" sz="2400" b="0" kern="0" baseline="-25000" dirty="0" smtClean="0">
                <a:solidFill>
                  <a:srgbClr val="C00000"/>
                </a:solidFill>
                <a:latin typeface="Arial"/>
                <a:sym typeface="Mathematica7"/>
              </a:rPr>
              <a:t>+</a:t>
            </a:r>
            <a:r>
              <a:rPr lang="fr-FR" sz="2400" b="0" kern="0" baseline="52000" dirty="0" smtClean="0">
                <a:solidFill>
                  <a:srgbClr val="C00000"/>
                </a:solidFill>
                <a:latin typeface="Arial"/>
                <a:sym typeface="Mathematica7"/>
              </a:rPr>
              <a:t>m x d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  <a:sym typeface="Symbol"/>
              </a:rPr>
              <a:t> </a:t>
            </a:r>
            <a:r>
              <a:rPr lang="fr-FR" sz="2400" b="0" kern="0" dirty="0" smtClean="0">
                <a:solidFill>
                  <a:srgbClr val="000000"/>
                </a:solidFill>
                <a:latin typeface="Arial"/>
              </a:rPr>
              <a:t>)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</a:t>
            </a:r>
            <a:r>
              <a:rPr lang="fr-FR" sz="2400" kern="0" dirty="0" smtClean="0">
                <a:solidFill>
                  <a:srgbClr val="000000"/>
                </a:solidFill>
                <a:latin typeface="Arial"/>
              </a:rPr>
              <a:t>x </a:t>
            </a:r>
            <a:r>
              <a:rPr lang="fr-FR" sz="2400" kern="0" dirty="0">
                <a:solidFill>
                  <a:srgbClr val="000000"/>
                </a:solidFill>
                <a:latin typeface="Arial"/>
                <a:sym typeface="Symbol" pitchFamily="18" charset="2"/>
              </a:rPr>
              <a:t> 0</a:t>
            </a: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max  </a:t>
            </a:r>
            <a:r>
              <a:rPr kumimoji="0" lang="fr-F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</a:t>
            </a:r>
            <a:r>
              <a:rPr kumimoji="0" lang="fr-FR" sz="2400" b="0" i="0" u="none" strike="noStrike" kern="0" cap="none" spc="0" normalizeH="0" baseline="3000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</a:t>
            </a:r>
            <a:r>
              <a:rPr kumimoji="0" lang="fr-F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lang="fr-FR" sz="2400" b="0" kern="0" dirty="0" smtClean="0">
                <a:solidFill>
                  <a:srgbClr val="000000"/>
                </a:solidFill>
                <a:latin typeface="Arial"/>
              </a:rPr>
              <a:t>b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  <a:sym typeface="Symbol"/>
              </a:rPr>
              <a:t> </a:t>
            </a:r>
            <a:r>
              <a:rPr lang="fr-FR" sz="2400" b="0" kern="0" dirty="0" smtClean="0">
                <a:latin typeface="Arial"/>
                <a:sym typeface="Symbol"/>
              </a:rPr>
              <a:t> 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  <a:sym typeface="Mathematica7"/>
              </a:rPr>
              <a:t></a:t>
            </a:r>
            <a:r>
              <a:rPr lang="fr-FR" sz="2400" b="0" kern="0" baseline="-25000" dirty="0" smtClean="0">
                <a:solidFill>
                  <a:srgbClr val="C00000"/>
                </a:solidFill>
                <a:latin typeface="Arial"/>
                <a:sym typeface="Mathematica7"/>
              </a:rPr>
              <a:t>+</a:t>
            </a:r>
            <a:r>
              <a:rPr lang="fr-FR" sz="2400" b="0" kern="0" baseline="52000" dirty="0" smtClean="0">
                <a:solidFill>
                  <a:srgbClr val="C00000"/>
                </a:solidFill>
                <a:latin typeface="Arial"/>
                <a:sym typeface="Mathematica7"/>
              </a:rPr>
              <a:t>d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  <a:sym typeface="Symbol"/>
              </a:rPr>
              <a:t> </a:t>
            </a:r>
            <a:r>
              <a:rPr lang="fr-FR" sz="2400" b="0" kern="0" dirty="0" smtClean="0">
                <a:latin typeface="Arial"/>
                <a:sym typeface="Symbol"/>
              </a:rPr>
              <a:t>)</a:t>
            </a: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b="0" kern="0" dirty="0" smtClean="0">
                <a:solidFill>
                  <a:srgbClr val="000000"/>
                </a:solidFill>
                <a:latin typeface="Arial"/>
              </a:rPr>
              <a:t>    </a:t>
            </a:r>
            <a:r>
              <a:rPr lang="fr-FR" sz="2400" kern="0" dirty="0" err="1" smtClean="0">
                <a:solidFill>
                  <a:srgbClr val="000000"/>
                </a:solidFill>
                <a:latin typeface="Arial"/>
              </a:rPr>
              <a:t>yP</a:t>
            </a:r>
            <a:r>
              <a:rPr lang="fr-FR" sz="24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2400" kern="0" dirty="0">
                <a:solidFill>
                  <a:srgbClr val="000000"/>
                </a:solidFill>
                <a:latin typeface="Arial"/>
                <a:sym typeface="Symbol" pitchFamily="18" charset="2"/>
              </a:rPr>
              <a:t></a:t>
            </a:r>
            <a:r>
              <a:rPr lang="fr-FR" sz="24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2400" kern="0" dirty="0" smtClean="0">
                <a:solidFill>
                  <a:srgbClr val="000000"/>
                </a:solidFill>
                <a:latin typeface="Arial"/>
              </a:rPr>
              <a:t>b </a:t>
            </a:r>
            <a:endParaRPr lang="en-GB" sz="2400" kern="0" dirty="0" smtClean="0">
              <a:solidFill>
                <a:srgbClr val="000000"/>
              </a:solidFill>
              <a:latin typeface="Arial"/>
              <a:sym typeface="Symbol" pitchFamily="18" charset="2"/>
            </a:endParaRPr>
          </a:p>
          <a:p>
            <a:pPr marL="342900" lvl="0" indent="-342900" algn="l">
              <a:lnSpc>
                <a:spcPct val="90000"/>
              </a:lnSpc>
              <a:spcBef>
                <a:spcPct val="20000"/>
              </a:spcBef>
            </a:pPr>
            <a:r>
              <a:rPr kumimoji="0" lang="fr-FR" sz="24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  <a:r>
              <a:rPr lang="fr-FR" sz="2400" kern="0" dirty="0" smtClean="0">
                <a:solidFill>
                  <a:srgbClr val="000000"/>
                </a:solidFill>
                <a:latin typeface="Arial"/>
              </a:rPr>
              <a:t>y </a:t>
            </a:r>
            <a:r>
              <a:rPr lang="fr-FR" sz="2400" kern="0" dirty="0">
                <a:solidFill>
                  <a:srgbClr val="000000"/>
                </a:solidFill>
                <a:latin typeface="Arial"/>
                <a:sym typeface="Symbol" pitchFamily="18" charset="2"/>
              </a:rPr>
              <a:t> </a:t>
            </a:r>
            <a:r>
              <a:rPr lang="fr-FR" sz="240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0</a:t>
            </a:r>
            <a:endParaRPr lang="fr-FR" sz="2400" kern="0" dirty="0" smtClean="0">
              <a:solidFill>
                <a:srgbClr val="FF0000"/>
              </a:solidFill>
              <a:latin typeface="Arial"/>
              <a:sym typeface="Symbol" pitchFamily="18" charset="2"/>
            </a:endParaRPr>
          </a:p>
          <a:p>
            <a:pPr marL="342900" lvl="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b="0" kern="0" dirty="0" smtClean="0">
                <a:solidFill>
                  <a:srgbClr val="C00000"/>
                </a:solidFill>
                <a:latin typeface="Arial"/>
                <a:sym typeface="Symbol" pitchFamily="18" charset="2"/>
              </a:rPr>
              <a:t>=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</a:rPr>
              <a:t>   min y</a:t>
            </a:r>
            <a:r>
              <a:rPr kumimoji="0" lang="fr-FR" sz="24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</a:rPr>
              <a:t>b</a:t>
            </a:r>
            <a:endParaRPr lang="fr-FR" sz="2400" b="0" kern="0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30830" y="4326896"/>
            <a:ext cx="914400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Scheithauer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&amp;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Terno’s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(1997) conjecture :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</a:rPr>
              <a:t>gap=1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‘MIRUP’ </a:t>
            </a:r>
          </a:p>
          <a:p>
            <a:pPr algn="l"/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fr-FR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Modified</a:t>
            </a: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integer</a:t>
            </a: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rounding</a:t>
            </a: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property</a:t>
            </a: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,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proved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for   d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cs typeface="Arial" charset="0"/>
              </a:rPr>
              <a:t> </a:t>
            </a:r>
            <a:r>
              <a:rPr lang="fr-FR" sz="2800" b="0" kern="0" dirty="0" smtClean="0">
                <a:latin typeface="Arial"/>
                <a:cs typeface="Arial" charset="0"/>
              </a:rPr>
              <a:t>≤ 6</a:t>
            </a:r>
            <a:r>
              <a:rPr lang="fr-FR" sz="2800" b="0" kern="0" dirty="0" smtClean="0">
                <a:latin typeface="Arial"/>
              </a:rPr>
              <a:t> </a:t>
            </a:r>
          </a:p>
          <a:p>
            <a:pPr algn="l"/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-32" y="5541660"/>
            <a:ext cx="9144032" cy="2183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/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Shmonin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, S. (2006 - …)    </a:t>
            </a:r>
            <a:r>
              <a:rPr lang="fr-FR" sz="2800" b="0" kern="0" dirty="0" err="1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Combinatorial</a:t>
            </a:r>
            <a:r>
              <a:rPr lang="fr-FR" sz="2800" b="0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2800" b="0" kern="0" dirty="0" err="1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properties</a:t>
            </a:r>
            <a:r>
              <a:rPr lang="fr-FR" sz="2800" b="0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lvl="0" algn="l"/>
            <a:r>
              <a:rPr lang="fr-FR" sz="2800" b="0" kern="0" dirty="0" smtClean="0">
                <a:latin typeface="+mj-lt"/>
                <a:ea typeface="+mj-ea"/>
                <a:cs typeface="+mj-cs"/>
              </a:rPr>
              <a:t>of </a:t>
            </a:r>
            <a:r>
              <a:rPr lang="fr-FR" sz="2800" b="0" kern="0" dirty="0" err="1" smtClean="0">
                <a:latin typeface="+mj-lt"/>
                <a:ea typeface="+mj-ea"/>
                <a:cs typeface="+mj-cs"/>
              </a:rPr>
              <a:t>critical</a:t>
            </a:r>
            <a:r>
              <a:rPr lang="fr-FR" sz="2800" b="0" kern="0" dirty="0" smtClean="0">
                <a:latin typeface="+mj-lt"/>
                <a:ea typeface="+mj-ea"/>
                <a:cs typeface="+mj-cs"/>
              </a:rPr>
              <a:t> instances,</a:t>
            </a:r>
            <a:r>
              <a:rPr lang="fr-FR" sz="2800" b="0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implies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</a:rPr>
              <a:t>MIRUP  for d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cs typeface="Arial" charset="0"/>
              </a:rPr>
              <a:t> ≤ 7, </a:t>
            </a:r>
            <a:r>
              <a:rPr lang="fr-FR" sz="2800" b="0" kern="0" dirty="0" err="1" smtClean="0">
                <a:latin typeface="Arial"/>
                <a:cs typeface="Arial" charset="0"/>
              </a:rPr>
              <a:t>simpler</a:t>
            </a:r>
            <a:r>
              <a:rPr lang="fr-FR" sz="2800" b="0" kern="0" dirty="0" smtClean="0">
                <a:latin typeface="Arial"/>
                <a:cs typeface="Arial" charset="0"/>
              </a:rPr>
              <a:t> for </a:t>
            </a:r>
          </a:p>
          <a:p>
            <a:pPr algn="l"/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Karmarkar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, 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Karp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(’82)  additive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error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</a:rPr>
              <a:t>log</a:t>
            </a:r>
            <a:r>
              <a:rPr lang="fr-FR" sz="2800" b="0" kern="0" baseline="30000" dirty="0" smtClean="0">
                <a:solidFill>
                  <a:srgbClr val="C00000"/>
                </a:solidFill>
                <a:latin typeface="Arial"/>
              </a:rPr>
              <a:t>2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</a:rPr>
              <a:t> d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</a:rPr>
              <a:t>(AFPTAS)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</a:t>
            </a:r>
          </a:p>
          <a:p>
            <a:pPr lvl="0" algn="l"/>
            <a:r>
              <a:rPr lang="fr-FR" sz="2800" b="0" kern="0" dirty="0" smtClean="0">
                <a:solidFill>
                  <a:srgbClr val="C00000"/>
                </a:solidFill>
                <a:latin typeface="Arial"/>
              </a:rPr>
              <a:t> </a:t>
            </a: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71406" y="3071810"/>
            <a:ext cx="914400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Marcotte (1985) ,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Rizzi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(1997) : </a:t>
            </a:r>
            <a:r>
              <a:rPr lang="fr-FR" sz="2800" b="0" kern="0" dirty="0" smtClean="0">
                <a:latin typeface="Arial"/>
              </a:rPr>
              <a:t>gap≠0</a:t>
            </a: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" name="Groupe 33"/>
          <p:cNvGrpSpPr/>
          <p:nvPr/>
        </p:nvGrpSpPr>
        <p:grpSpPr>
          <a:xfrm>
            <a:off x="7072330" y="2204864"/>
            <a:ext cx="2163460" cy="1869530"/>
            <a:chOff x="7072330" y="2702478"/>
            <a:chExt cx="2163460" cy="1869530"/>
          </a:xfrm>
        </p:grpSpPr>
        <p:grpSp>
          <p:nvGrpSpPr>
            <p:cNvPr id="8" name="Groupe 40"/>
            <p:cNvGrpSpPr/>
            <p:nvPr/>
          </p:nvGrpSpPr>
          <p:grpSpPr>
            <a:xfrm>
              <a:off x="7072330" y="3000372"/>
              <a:ext cx="1908188" cy="1571636"/>
              <a:chOff x="4214810" y="285728"/>
              <a:chExt cx="4908584" cy="4286280"/>
            </a:xfrm>
          </p:grpSpPr>
          <p:sp>
            <p:nvSpPr>
              <p:cNvPr id="9" name="Pentagone régulier 8"/>
              <p:cNvSpPr/>
              <p:nvPr/>
            </p:nvSpPr>
            <p:spPr bwMode="auto">
              <a:xfrm>
                <a:off x="4286248" y="357166"/>
                <a:ext cx="4786346" cy="4143404"/>
              </a:xfrm>
              <a:prstGeom prst="pentagon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onotype Corsiva" pitchFamily="66" charset="0"/>
                </a:endParaRPr>
              </a:p>
            </p:txBody>
          </p:sp>
          <p:sp>
            <p:nvSpPr>
              <p:cNvPr id="10" name="Étoile à 5 branches 9"/>
              <p:cNvSpPr/>
              <p:nvPr/>
            </p:nvSpPr>
            <p:spPr bwMode="auto">
              <a:xfrm>
                <a:off x="5233098" y="1167858"/>
                <a:ext cx="2871808" cy="2488944"/>
              </a:xfrm>
              <a:prstGeom prst="star5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onotype Corsiva" pitchFamily="66" charset="0"/>
                </a:endParaRPr>
              </a:p>
            </p:txBody>
          </p:sp>
          <p:cxnSp>
            <p:nvCxnSpPr>
              <p:cNvPr id="11" name="Connecteur droit 10"/>
              <p:cNvCxnSpPr/>
              <p:nvPr/>
            </p:nvCxnSpPr>
            <p:spPr bwMode="auto">
              <a:xfrm rot="5400000">
                <a:off x="5728066" y="2257927"/>
                <a:ext cx="974919" cy="341882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Connecteur droit 11"/>
              <p:cNvCxnSpPr/>
              <p:nvPr/>
            </p:nvCxnSpPr>
            <p:spPr bwMode="auto">
              <a:xfrm rot="10800000">
                <a:off x="6021661" y="2631110"/>
                <a:ext cx="804237" cy="548392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Connecteur droit 12"/>
              <p:cNvCxnSpPr/>
              <p:nvPr/>
            </p:nvCxnSpPr>
            <p:spPr bwMode="auto">
              <a:xfrm flipV="1">
                <a:off x="6542668" y="2602999"/>
                <a:ext cx="820516" cy="548392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Connecteur droit 13"/>
              <p:cNvCxnSpPr/>
              <p:nvPr/>
            </p:nvCxnSpPr>
            <p:spPr bwMode="auto">
              <a:xfrm rot="16200000" flipH="1">
                <a:off x="6636844" y="2257927"/>
                <a:ext cx="974919" cy="341882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Connecteur droit 14"/>
              <p:cNvCxnSpPr/>
              <p:nvPr/>
            </p:nvCxnSpPr>
            <p:spPr bwMode="auto">
              <a:xfrm>
                <a:off x="6064034" y="2114046"/>
                <a:ext cx="1162398" cy="1354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Connecteur droit 15"/>
              <p:cNvCxnSpPr>
                <a:stCxn id="9" idx="2"/>
                <a:endCxn id="10" idx="2"/>
              </p:cNvCxnSpPr>
              <p:nvPr/>
            </p:nvCxnSpPr>
            <p:spPr bwMode="auto">
              <a:xfrm rot="5400000" flipH="1" flipV="1">
                <a:off x="5069079" y="3788071"/>
                <a:ext cx="843762" cy="581207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Connecteur droit 16"/>
              <p:cNvCxnSpPr>
                <a:stCxn id="9" idx="4"/>
              </p:cNvCxnSpPr>
              <p:nvPr/>
            </p:nvCxnSpPr>
            <p:spPr bwMode="auto">
              <a:xfrm rot="5400000" flipH="1">
                <a:off x="7405952" y="3748023"/>
                <a:ext cx="857242" cy="647824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Connecteur droit 17"/>
              <p:cNvCxnSpPr>
                <a:stCxn id="9" idx="1"/>
                <a:endCxn id="10" idx="1"/>
              </p:cNvCxnSpPr>
              <p:nvPr/>
            </p:nvCxnSpPr>
            <p:spPr bwMode="auto">
              <a:xfrm rot="10800000" flipH="1" flipV="1">
                <a:off x="4286253" y="1939801"/>
                <a:ext cx="946848" cy="178746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Connecteur droit 18"/>
              <p:cNvCxnSpPr>
                <a:endCxn id="9" idx="5"/>
              </p:cNvCxnSpPr>
              <p:nvPr/>
            </p:nvCxnSpPr>
            <p:spPr bwMode="auto">
              <a:xfrm flipV="1">
                <a:off x="8072462" y="1939801"/>
                <a:ext cx="1000127" cy="203315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" name="Connecteur droit 19"/>
              <p:cNvCxnSpPr/>
              <p:nvPr/>
            </p:nvCxnSpPr>
            <p:spPr bwMode="auto">
              <a:xfrm rot="5400000" flipH="1" flipV="1">
                <a:off x="6289185" y="767463"/>
                <a:ext cx="810692" cy="10419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1" name="Ellipse 20"/>
              <p:cNvSpPr/>
              <p:nvPr/>
            </p:nvSpPr>
            <p:spPr bwMode="auto">
              <a:xfrm>
                <a:off x="4214810" y="1857364"/>
                <a:ext cx="142876" cy="142876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onotype Corsiva" pitchFamily="66" charset="0"/>
                </a:endParaRPr>
              </a:p>
            </p:txBody>
          </p:sp>
          <p:sp>
            <p:nvSpPr>
              <p:cNvPr id="22" name="Ellipse 21"/>
              <p:cNvSpPr/>
              <p:nvPr/>
            </p:nvSpPr>
            <p:spPr bwMode="auto">
              <a:xfrm>
                <a:off x="5153664" y="4388174"/>
                <a:ext cx="142876" cy="142876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onotype Corsiva" pitchFamily="66" charset="0"/>
                </a:endParaRPr>
              </a:p>
            </p:txBody>
          </p:sp>
          <p:sp>
            <p:nvSpPr>
              <p:cNvPr id="23" name="Ellipse 22"/>
              <p:cNvSpPr/>
              <p:nvPr/>
            </p:nvSpPr>
            <p:spPr bwMode="auto">
              <a:xfrm>
                <a:off x="8082622" y="4429132"/>
                <a:ext cx="142876" cy="142876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onotype Corsiva" pitchFamily="66" charset="0"/>
                </a:endParaRPr>
              </a:p>
            </p:txBody>
          </p:sp>
          <p:sp>
            <p:nvSpPr>
              <p:cNvPr id="24" name="Ellipse 23"/>
              <p:cNvSpPr/>
              <p:nvPr/>
            </p:nvSpPr>
            <p:spPr bwMode="auto">
              <a:xfrm>
                <a:off x="7470160" y="3592196"/>
                <a:ext cx="142876" cy="142876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onotype Corsiva" pitchFamily="66" charset="0"/>
                </a:endParaRPr>
              </a:p>
            </p:txBody>
          </p:sp>
          <p:sp>
            <p:nvSpPr>
              <p:cNvPr id="25" name="Ellipse 24"/>
              <p:cNvSpPr/>
              <p:nvPr/>
            </p:nvSpPr>
            <p:spPr bwMode="auto">
              <a:xfrm>
                <a:off x="8052142" y="2061518"/>
                <a:ext cx="142876" cy="142876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onotype Corsiva" pitchFamily="66" charset="0"/>
                </a:endParaRPr>
              </a:p>
            </p:txBody>
          </p:sp>
          <p:sp>
            <p:nvSpPr>
              <p:cNvPr id="26" name="Ellipse 25"/>
              <p:cNvSpPr/>
              <p:nvPr/>
            </p:nvSpPr>
            <p:spPr bwMode="auto">
              <a:xfrm>
                <a:off x="8980518" y="1887844"/>
                <a:ext cx="142876" cy="142876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onotype Corsiva" pitchFamily="66" charset="0"/>
                </a:endParaRPr>
              </a:p>
            </p:txBody>
          </p:sp>
          <p:sp>
            <p:nvSpPr>
              <p:cNvPr id="27" name="Ellipse 26"/>
              <p:cNvSpPr/>
              <p:nvPr/>
            </p:nvSpPr>
            <p:spPr bwMode="auto">
              <a:xfrm>
                <a:off x="5214942" y="2071678"/>
                <a:ext cx="142876" cy="142876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onotype Corsiva" pitchFamily="66" charset="0"/>
                </a:endParaRPr>
              </a:p>
            </p:txBody>
          </p:sp>
          <p:sp>
            <p:nvSpPr>
              <p:cNvPr id="28" name="Ellipse 27"/>
              <p:cNvSpPr/>
              <p:nvPr/>
            </p:nvSpPr>
            <p:spPr bwMode="auto">
              <a:xfrm>
                <a:off x="5715008" y="3571876"/>
                <a:ext cx="142876" cy="142876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onotype Corsiva" pitchFamily="66" charset="0"/>
                </a:endParaRPr>
              </a:p>
            </p:txBody>
          </p:sp>
          <p:sp>
            <p:nvSpPr>
              <p:cNvPr id="29" name="Ellipse 28"/>
              <p:cNvSpPr/>
              <p:nvPr/>
            </p:nvSpPr>
            <p:spPr bwMode="auto">
              <a:xfrm>
                <a:off x="6612904" y="1071546"/>
                <a:ext cx="142876" cy="142876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onotype Corsiva" pitchFamily="66" charset="0"/>
                </a:endParaRPr>
              </a:p>
            </p:txBody>
          </p:sp>
          <p:sp>
            <p:nvSpPr>
              <p:cNvPr id="30" name="Ellipse 29"/>
              <p:cNvSpPr/>
              <p:nvPr/>
            </p:nvSpPr>
            <p:spPr bwMode="auto">
              <a:xfrm>
                <a:off x="6633542" y="285728"/>
                <a:ext cx="142876" cy="142876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onotype Corsiva" pitchFamily="66" charset="0"/>
                </a:endParaRPr>
              </a:p>
            </p:txBody>
          </p:sp>
        </p:grpSp>
        <p:sp>
          <p:nvSpPr>
            <p:cNvPr id="31" name="ZoneTexte 30"/>
            <p:cNvSpPr txBox="1"/>
            <p:nvPr/>
          </p:nvSpPr>
          <p:spPr>
            <a:xfrm>
              <a:off x="7929586" y="270247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0" dirty="0" smtClean="0">
                  <a:latin typeface="+mj-lt"/>
                </a:rPr>
                <a:t>2</a:t>
              </a:r>
              <a:r>
                <a:rPr lang="fr-FR" b="0" baseline="30000" dirty="0" smtClean="0">
                  <a:latin typeface="+mj-lt"/>
                </a:rPr>
                <a:t>i</a:t>
              </a:r>
              <a:endParaRPr lang="fr-FR" b="0" baseline="30000" dirty="0">
                <a:latin typeface="+mj-lt"/>
              </a:endParaRP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8807162" y="3286124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0" dirty="0" smtClean="0">
                  <a:latin typeface="+mj-lt"/>
                </a:rPr>
                <a:t>2</a:t>
              </a:r>
              <a:r>
                <a:rPr lang="fr-FR" b="0" baseline="30000" dirty="0" smtClean="0">
                  <a:latin typeface="+mj-lt"/>
                </a:rPr>
                <a:t>j</a:t>
              </a:r>
              <a:endParaRPr lang="fr-FR" b="0" baseline="30000" dirty="0">
                <a:latin typeface="+mj-lt"/>
              </a:endParaRPr>
            </a:p>
          </p:txBody>
        </p:sp>
        <p:sp>
          <p:nvSpPr>
            <p:cNvPr id="33" name="AutoShape 7"/>
            <p:cNvSpPr>
              <a:spLocks noChangeArrowheads="1"/>
            </p:cNvSpPr>
            <p:nvPr/>
          </p:nvSpPr>
          <p:spPr bwMode="auto">
            <a:xfrm rot="2036885">
              <a:off x="8289954" y="2899641"/>
              <a:ext cx="672215" cy="417586"/>
            </a:xfrm>
            <a:prstGeom prst="roundRect">
              <a:avLst>
                <a:gd name="adj" fmla="val 16667"/>
              </a:avLst>
            </a:prstGeom>
            <a:solidFill>
              <a:srgbClr val="E5FAFF"/>
            </a:solidFill>
            <a:ln w="9525">
              <a:noFill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numCol="1" spcCol="360000" anchor="ctr"/>
            <a:lstStyle/>
            <a:p>
              <a:endParaRPr lang="fr-FR" sz="1600" b="0" dirty="0" smtClean="0">
                <a:solidFill>
                  <a:srgbClr val="000000"/>
                </a:solidFill>
                <a:latin typeface="Arial"/>
              </a:endParaRPr>
            </a:p>
            <a:p>
              <a:r>
                <a:rPr lang="fr-FR" sz="1600" b="0" dirty="0" smtClean="0">
                  <a:solidFill>
                    <a:srgbClr val="000000"/>
                  </a:solidFill>
                  <a:latin typeface="Arial"/>
                </a:rPr>
                <a:t>2</a:t>
              </a:r>
              <a:r>
                <a:rPr lang="fr-FR" sz="1600" b="0" baseline="30000" dirty="0" smtClean="0">
                  <a:solidFill>
                    <a:srgbClr val="000000"/>
                  </a:solidFill>
                  <a:latin typeface="Arial"/>
                </a:rPr>
                <a:t>i </a:t>
              </a:r>
              <a:r>
                <a:rPr lang="fr-FR" sz="1600" b="0" dirty="0" smtClean="0">
                  <a:solidFill>
                    <a:srgbClr val="000000"/>
                  </a:solidFill>
                  <a:latin typeface="Arial"/>
                </a:rPr>
                <a:t>+ 2</a:t>
              </a:r>
              <a:r>
                <a:rPr lang="fr-FR" sz="1600" b="0" baseline="30000" dirty="0" smtClean="0">
                  <a:solidFill>
                    <a:srgbClr val="000000"/>
                  </a:solidFill>
                  <a:latin typeface="Arial"/>
                </a:rPr>
                <a:t>i</a:t>
              </a:r>
            </a:p>
            <a:p>
              <a:pPr lvl="0"/>
              <a:endParaRPr lang="fr-FR" sz="2400" b="0" baseline="30000" dirty="0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8864" y="-243408"/>
            <a:ext cx="8229600" cy="1143000"/>
          </a:xfrm>
        </p:spPr>
        <p:txBody>
          <a:bodyPr/>
          <a:lstStyle/>
          <a:p>
            <a:r>
              <a:rPr lang="fr-FR" dirty="0" err="1" smtClean="0"/>
              <a:t>Nothing</a:t>
            </a:r>
            <a:r>
              <a:rPr lang="fr-FR" dirty="0" smtClean="0"/>
              <a:t> to round : TDI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-108520" y="1052736"/>
            <a:ext cx="96490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600" b="0" dirty="0" smtClean="0">
                <a:latin typeface="+mj-lt"/>
              </a:rPr>
              <a:t>The </a:t>
            </a:r>
            <a:r>
              <a:rPr lang="fr-FR" sz="3600" b="0" dirty="0" smtClean="0">
                <a:solidFill>
                  <a:schemeClr val="tx2"/>
                </a:solidFill>
                <a:latin typeface="+mj-lt"/>
              </a:rPr>
              <a:t>system</a:t>
            </a:r>
            <a:r>
              <a:rPr lang="fr-FR" sz="800" b="0" dirty="0" smtClean="0">
                <a:latin typeface="+mj-lt"/>
              </a:rPr>
              <a:t>    </a:t>
            </a:r>
            <a:r>
              <a:rPr lang="fr-FR" sz="3600" kern="0" dirty="0" err="1" smtClean="0">
                <a:solidFill>
                  <a:srgbClr val="000000"/>
                </a:solidFill>
                <a:latin typeface="Arial"/>
              </a:rPr>
              <a:t>Ax</a:t>
            </a:r>
            <a:r>
              <a:rPr lang="fr-FR" sz="105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360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≤</a:t>
            </a:r>
            <a:r>
              <a:rPr lang="fr-FR" sz="105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 </a:t>
            </a:r>
            <a:r>
              <a:rPr lang="fr-FR" sz="360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b</a:t>
            </a:r>
            <a:r>
              <a:rPr lang="fr-FR" sz="800" b="0" kern="0" dirty="0" smtClean="0">
                <a:solidFill>
                  <a:srgbClr val="000000"/>
                </a:solidFill>
                <a:latin typeface="Arial"/>
              </a:rPr>
              <a:t> 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–</a:t>
            </a:r>
            <a:r>
              <a:rPr lang="fr-FR" sz="800" b="0" kern="0" dirty="0" smtClean="0">
                <a:solidFill>
                  <a:srgbClr val="000000"/>
                </a:solidFill>
                <a:latin typeface="Arial"/>
              </a:rPr>
              <a:t> 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or (</a:t>
            </a:r>
            <a:r>
              <a:rPr lang="fr-FR" sz="3200" b="0" kern="0" dirty="0" err="1" smtClean="0">
                <a:solidFill>
                  <a:srgbClr val="000000"/>
                </a:solidFill>
                <a:latin typeface="Arial"/>
              </a:rPr>
              <a:t>A,b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) – </a:t>
            </a:r>
            <a:r>
              <a:rPr lang="fr-FR" sz="3600" b="0" i="1" dirty="0" err="1" smtClean="0">
                <a:latin typeface="+mj-lt"/>
              </a:rPr>
              <a:t>integer</a:t>
            </a:r>
            <a:r>
              <a:rPr lang="fr-FR" sz="3600" b="0" i="1" dirty="0" smtClean="0">
                <a:latin typeface="+mj-lt"/>
              </a:rPr>
              <a:t> </a:t>
            </a:r>
            <a:r>
              <a:rPr lang="fr-FR" sz="3600" b="0" i="1" dirty="0" err="1" smtClean="0">
                <a:latin typeface="+mj-lt"/>
              </a:rPr>
              <a:t>rounding</a:t>
            </a:r>
            <a:r>
              <a:rPr lang="fr-FR" sz="3600" b="0" i="1" dirty="0" smtClean="0">
                <a:latin typeface="+mj-lt"/>
              </a:rPr>
              <a:t>, </a:t>
            </a:r>
            <a:r>
              <a:rPr lang="fr-FR" sz="3600" b="0" dirty="0" smtClean="0">
                <a:latin typeface="+mj-lt"/>
              </a:rPr>
              <a:t>if </a:t>
            </a:r>
            <a:r>
              <a:rPr lang="fr-FR" sz="3600" b="0" dirty="0" smtClean="0">
                <a:latin typeface="+mj-lt"/>
                <a:sym typeface="Symbol"/>
              </a:rPr>
              <a:t></a:t>
            </a:r>
            <a:r>
              <a:rPr lang="fr-FR" sz="3600" b="0" dirty="0" smtClean="0">
                <a:latin typeface="+mj-lt"/>
              </a:rPr>
              <a:t>c</a:t>
            </a:r>
            <a:r>
              <a:rPr lang="fr-FR" sz="3600" b="0" kern="0" dirty="0" smtClean="0">
                <a:solidFill>
                  <a:srgbClr val="000000"/>
                </a:solidFill>
                <a:latin typeface="Arial"/>
                <a:sym typeface="Symbol"/>
              </a:rPr>
              <a:t></a:t>
            </a:r>
            <a:r>
              <a:rPr lang="fr-FR" sz="3600" b="0" kern="0" dirty="0" smtClean="0">
                <a:solidFill>
                  <a:srgbClr val="000000"/>
                </a:solidFill>
                <a:latin typeface="Arial"/>
                <a:sym typeface="Mathematica7"/>
              </a:rPr>
              <a:t></a:t>
            </a:r>
            <a:r>
              <a:rPr lang="fr-FR" sz="3600" b="0" kern="0" baseline="30000" dirty="0" smtClean="0">
                <a:solidFill>
                  <a:srgbClr val="000000"/>
                </a:solidFill>
                <a:latin typeface="Arial"/>
              </a:rPr>
              <a:t>n </a:t>
            </a:r>
            <a:r>
              <a:rPr lang="fr-FR" sz="3600" b="0" dirty="0" smtClean="0">
                <a:latin typeface="+mj-lt"/>
              </a:rPr>
              <a:t>: {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</a:rPr>
              <a:t>min  </a:t>
            </a:r>
            <a:r>
              <a:rPr lang="fr-FR" sz="3200" b="0" kern="0" dirty="0" err="1" smtClean="0">
                <a:solidFill>
                  <a:srgbClr val="C00000"/>
                </a:solidFill>
                <a:latin typeface="Arial"/>
              </a:rPr>
              <a:t>y</a:t>
            </a:r>
            <a:r>
              <a:rPr lang="fr-FR" sz="3200" b="0" kern="0" baseline="30000" dirty="0" err="1" smtClean="0">
                <a:solidFill>
                  <a:srgbClr val="C00000"/>
                </a:solidFill>
                <a:latin typeface="Arial"/>
              </a:rPr>
              <a:t>T</a:t>
            </a:r>
            <a:r>
              <a:rPr lang="fr-FR" sz="3200" b="0" kern="0" dirty="0" err="1" smtClean="0">
                <a:solidFill>
                  <a:srgbClr val="C00000"/>
                </a:solidFill>
                <a:latin typeface="Arial"/>
              </a:rPr>
              <a:t>b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</a:rPr>
              <a:t>, </a:t>
            </a:r>
            <a:r>
              <a:rPr lang="fr-FR" sz="3200" b="0" kern="0" dirty="0" err="1" smtClean="0">
                <a:solidFill>
                  <a:srgbClr val="000000"/>
                </a:solidFill>
                <a:latin typeface="Arial"/>
              </a:rPr>
              <a:t>yA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=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 c, y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 0,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y </a:t>
            </a:r>
            <a:r>
              <a:rPr lang="fr-FR" sz="3200" b="0" kern="0" dirty="0" err="1" smtClean="0">
                <a:solidFill>
                  <a:srgbClr val="000000"/>
                </a:solidFill>
                <a:latin typeface="Arial"/>
              </a:rPr>
              <a:t>integer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}</a:t>
            </a:r>
            <a:r>
              <a:rPr lang="fr-FR" sz="3200" b="0" dirty="0" smtClean="0">
                <a:solidFill>
                  <a:srgbClr val="C00000"/>
                </a:solidFill>
                <a:latin typeface="+mj-lt"/>
              </a:rPr>
              <a:t>= </a:t>
            </a:r>
            <a:r>
              <a:rPr lang="fr-FR" sz="3200" b="0" dirty="0" smtClean="0">
                <a:solidFill>
                  <a:srgbClr val="C00000"/>
                </a:solidFill>
                <a:latin typeface="+mj-lt"/>
                <a:sym typeface="Symbol"/>
              </a:rPr>
              <a:t>LIN(c)</a:t>
            </a:r>
          </a:p>
          <a:p>
            <a:pPr lvl="0" algn="l"/>
            <a:endParaRPr lang="fr-FR" sz="2800" b="0" dirty="0" smtClean="0">
              <a:latin typeface="+mj-lt"/>
              <a:sym typeface="Symbol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-26352" y="3043709"/>
            <a:ext cx="936104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600" b="0" dirty="0" smtClean="0">
                <a:latin typeface="+mj-lt"/>
              </a:rPr>
              <a:t>The </a:t>
            </a:r>
            <a:r>
              <a:rPr lang="fr-FR" sz="3600" b="0" dirty="0" smtClean="0">
                <a:solidFill>
                  <a:schemeClr val="tx2"/>
                </a:solidFill>
                <a:latin typeface="+mj-lt"/>
              </a:rPr>
              <a:t>system </a:t>
            </a:r>
            <a:r>
              <a:rPr lang="fr-FR" sz="800" b="0" dirty="0" smtClean="0">
                <a:latin typeface="+mj-lt"/>
              </a:rPr>
              <a:t> </a:t>
            </a:r>
            <a:r>
              <a:rPr lang="fr-FR" sz="3600" kern="0" dirty="0" err="1" smtClean="0">
                <a:solidFill>
                  <a:srgbClr val="000000"/>
                </a:solidFill>
                <a:latin typeface="Arial"/>
              </a:rPr>
              <a:t>Ax</a:t>
            </a:r>
            <a:r>
              <a:rPr lang="fr-FR" sz="105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360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≤</a:t>
            </a:r>
            <a:r>
              <a:rPr lang="fr-FR" sz="105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 </a:t>
            </a:r>
            <a:r>
              <a:rPr lang="fr-FR" sz="3600" kern="0" dirty="0" smtClean="0">
                <a:solidFill>
                  <a:srgbClr val="000000"/>
                </a:solidFill>
                <a:latin typeface="Arial"/>
                <a:cs typeface="Arial" charset="0"/>
              </a:rPr>
              <a:t>b</a:t>
            </a:r>
            <a:r>
              <a:rPr lang="fr-FR" sz="800" b="0" kern="0" dirty="0" smtClean="0">
                <a:solidFill>
                  <a:srgbClr val="000000"/>
                </a:solidFill>
                <a:latin typeface="Arial"/>
              </a:rPr>
              <a:t> 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  </a:t>
            </a:r>
            <a:r>
              <a:rPr lang="fr-FR" sz="3600" b="0" i="1" dirty="0" err="1" smtClean="0">
                <a:latin typeface="+mj-lt"/>
              </a:rPr>
              <a:t>totally</a:t>
            </a:r>
            <a:r>
              <a:rPr lang="fr-FR" sz="3600" b="0" i="1" dirty="0" smtClean="0">
                <a:latin typeface="+mj-lt"/>
              </a:rPr>
              <a:t> dual </a:t>
            </a:r>
            <a:r>
              <a:rPr lang="fr-FR" sz="3600" b="0" i="1" dirty="0" err="1" smtClean="0">
                <a:latin typeface="+mj-lt"/>
              </a:rPr>
              <a:t>integral</a:t>
            </a:r>
            <a:r>
              <a:rPr lang="fr-FR" sz="3600" b="0" i="1" dirty="0" smtClean="0">
                <a:latin typeface="+mj-lt"/>
              </a:rPr>
              <a:t> (TDI), </a:t>
            </a:r>
            <a:r>
              <a:rPr lang="fr-FR" sz="3600" b="0" dirty="0" smtClean="0">
                <a:latin typeface="+mj-lt"/>
              </a:rPr>
              <a:t>if</a:t>
            </a:r>
          </a:p>
          <a:p>
            <a:r>
              <a:rPr lang="fr-FR" sz="1400" b="0" i="1" dirty="0" smtClean="0">
                <a:latin typeface="+mj-lt"/>
              </a:rPr>
              <a:t> </a:t>
            </a:r>
          </a:p>
          <a:p>
            <a:pPr algn="l"/>
            <a:r>
              <a:rPr lang="fr-FR" sz="3200" b="0" dirty="0" smtClean="0">
                <a:sym typeface="Symbol"/>
              </a:rPr>
              <a:t>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c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Symbol"/>
              </a:rPr>
              <a:t>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Mathematica7"/>
              </a:rPr>
              <a:t></a:t>
            </a:r>
            <a:r>
              <a:rPr lang="fr-FR" sz="3200" b="0" kern="0" baseline="30000" dirty="0" smtClean="0">
                <a:solidFill>
                  <a:srgbClr val="000000"/>
                </a:solidFill>
                <a:latin typeface="Arial"/>
              </a:rPr>
              <a:t>n </a:t>
            </a:r>
            <a:r>
              <a:rPr lang="fr-FR" sz="3600" b="0" dirty="0" smtClean="0">
                <a:solidFill>
                  <a:prstClr val="black"/>
                </a:solidFill>
                <a:latin typeface="Calibri"/>
              </a:rPr>
              <a:t>: {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</a:rPr>
              <a:t>min  </a:t>
            </a:r>
            <a:r>
              <a:rPr lang="fr-FR" sz="3200" b="0" kern="0" dirty="0" err="1" smtClean="0">
                <a:solidFill>
                  <a:srgbClr val="C00000"/>
                </a:solidFill>
                <a:latin typeface="Arial"/>
              </a:rPr>
              <a:t>y</a:t>
            </a:r>
            <a:r>
              <a:rPr lang="fr-FR" sz="3200" b="0" kern="0" baseline="30000" dirty="0" err="1" smtClean="0">
                <a:solidFill>
                  <a:srgbClr val="C00000"/>
                </a:solidFill>
                <a:latin typeface="Arial"/>
              </a:rPr>
              <a:t>T</a:t>
            </a:r>
            <a:r>
              <a:rPr lang="fr-FR" sz="3200" b="0" kern="0" dirty="0" err="1" smtClean="0">
                <a:solidFill>
                  <a:srgbClr val="C00000"/>
                </a:solidFill>
                <a:latin typeface="Arial"/>
              </a:rPr>
              <a:t>b</a:t>
            </a:r>
            <a:r>
              <a:rPr lang="fr-FR" sz="3200" b="0" kern="0" dirty="0" smtClean="0">
                <a:solidFill>
                  <a:srgbClr val="C00000"/>
                </a:solidFill>
                <a:latin typeface="Arial"/>
              </a:rPr>
              <a:t>, </a:t>
            </a:r>
            <a:r>
              <a:rPr lang="fr-FR" sz="3200" b="0" kern="0" dirty="0" err="1" smtClean="0">
                <a:solidFill>
                  <a:srgbClr val="000000"/>
                </a:solidFill>
                <a:latin typeface="Arial"/>
              </a:rPr>
              <a:t>yA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=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 c, y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 0, 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y </a:t>
            </a:r>
            <a:r>
              <a:rPr lang="fr-FR" sz="3200" b="0" kern="0" dirty="0" err="1" smtClean="0">
                <a:solidFill>
                  <a:srgbClr val="000000"/>
                </a:solidFill>
                <a:latin typeface="Arial"/>
              </a:rPr>
              <a:t>integer</a:t>
            </a:r>
            <a:r>
              <a:rPr lang="fr-FR" sz="3200" b="0" kern="0" dirty="0" smtClean="0">
                <a:solidFill>
                  <a:srgbClr val="000000"/>
                </a:solidFill>
                <a:latin typeface="Arial"/>
              </a:rPr>
              <a:t>} </a:t>
            </a:r>
            <a:r>
              <a:rPr lang="fr-FR" sz="3200" b="0" dirty="0" smtClean="0">
                <a:solidFill>
                  <a:srgbClr val="C00000"/>
                </a:solidFill>
                <a:latin typeface="+mn-lt"/>
              </a:rPr>
              <a:t>= </a:t>
            </a:r>
            <a:r>
              <a:rPr lang="fr-FR" sz="3200" b="0" dirty="0" smtClean="0">
                <a:solidFill>
                  <a:srgbClr val="C00000"/>
                </a:solidFill>
                <a:latin typeface="+mn-lt"/>
                <a:cs typeface="Arial" pitchFamily="34" charset="0"/>
                <a:sym typeface="Symbol"/>
              </a:rPr>
              <a:t>LIN(c) </a:t>
            </a:r>
            <a:endParaRPr lang="fr-FR" sz="3200" b="0" dirty="0" smtClean="0">
              <a:solidFill>
                <a:schemeClr val="tx2"/>
              </a:solidFill>
              <a:latin typeface="+mn-lt"/>
              <a:cs typeface="Arial" pitchFamily="34" charset="0"/>
              <a:sym typeface="Symbol"/>
            </a:endParaRPr>
          </a:p>
          <a:p>
            <a:endParaRPr lang="fr-FR" sz="3200" b="0" dirty="0" smtClean="0">
              <a:solidFill>
                <a:schemeClr val="tx2"/>
              </a:solidFill>
              <a:latin typeface="+mj-lt"/>
              <a:sym typeface="Symbol"/>
            </a:endParaRPr>
          </a:p>
          <a:p>
            <a:r>
              <a:rPr lang="fr-FR" sz="3200" b="0" dirty="0" smtClean="0">
                <a:solidFill>
                  <a:schemeClr val="tx2"/>
                </a:solidFill>
                <a:latin typeface="+mj-lt"/>
                <a:sym typeface="Symbol"/>
              </a:rPr>
              <a:t>So:  </a:t>
            </a:r>
            <a:r>
              <a:rPr lang="fr-FR" sz="3200" b="0" dirty="0" err="1" smtClean="0">
                <a:solidFill>
                  <a:schemeClr val="tx2"/>
                </a:solidFill>
                <a:latin typeface="+mj-lt"/>
                <a:sym typeface="Symbol"/>
              </a:rPr>
              <a:t>integer</a:t>
            </a:r>
            <a:r>
              <a:rPr lang="fr-FR" sz="3200" b="0" dirty="0" smtClean="0">
                <a:solidFill>
                  <a:schemeClr val="tx2"/>
                </a:solidFill>
                <a:latin typeface="+mj-lt"/>
                <a:sym typeface="Symbol"/>
              </a:rPr>
              <a:t> </a:t>
            </a:r>
            <a:r>
              <a:rPr lang="fr-FR" sz="3200" b="0" dirty="0" err="1" smtClean="0">
                <a:solidFill>
                  <a:schemeClr val="tx2"/>
                </a:solidFill>
                <a:latin typeface="+mj-lt"/>
                <a:sym typeface="Symbol"/>
              </a:rPr>
              <a:t>rounding</a:t>
            </a:r>
            <a:r>
              <a:rPr lang="fr-FR" sz="3200" b="0" dirty="0" smtClean="0">
                <a:solidFill>
                  <a:schemeClr val="tx2"/>
                </a:solidFill>
                <a:latin typeface="+mj-lt"/>
                <a:sym typeface="Symbol"/>
              </a:rPr>
              <a:t> &amp; LIN(c) </a:t>
            </a:r>
            <a:r>
              <a:rPr lang="fr-FR" sz="3200" b="0" dirty="0" err="1" smtClean="0">
                <a:solidFill>
                  <a:schemeClr val="tx2"/>
                </a:solidFill>
                <a:latin typeface="+mj-lt"/>
                <a:sym typeface="Symbol"/>
              </a:rPr>
              <a:t>is</a:t>
            </a:r>
            <a:r>
              <a:rPr lang="fr-FR" sz="3200" b="0" dirty="0" smtClean="0">
                <a:solidFill>
                  <a:schemeClr val="tx2"/>
                </a:solidFill>
                <a:latin typeface="+mj-lt"/>
                <a:sym typeface="Symbol"/>
              </a:rPr>
              <a:t> </a:t>
            </a:r>
            <a:r>
              <a:rPr lang="fr-FR" sz="3200" b="0" dirty="0" err="1" smtClean="0">
                <a:solidFill>
                  <a:schemeClr val="tx2"/>
                </a:solidFill>
                <a:latin typeface="+mj-lt"/>
                <a:sym typeface="Symbol"/>
              </a:rPr>
              <a:t>integer</a:t>
            </a:r>
            <a:r>
              <a:rPr lang="fr-FR" sz="3200" b="0" dirty="0" smtClean="0">
                <a:solidFill>
                  <a:schemeClr val="tx2"/>
                </a:solidFill>
                <a:latin typeface="+mj-lt"/>
                <a:sym typeface="Symbol"/>
              </a:rPr>
              <a:t> c = TDI</a:t>
            </a:r>
          </a:p>
          <a:p>
            <a:pPr lvl="0" algn="l"/>
            <a:endParaRPr lang="fr-FR" sz="2800" b="0" dirty="0" smtClean="0">
              <a:latin typeface="+mj-lt"/>
              <a:sym typeface="Symbol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990144" y="6021288"/>
            <a:ext cx="7604144" cy="692696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TDI </a:t>
            </a:r>
            <a:r>
              <a:rPr lang="fr-FR" sz="2800" b="0" kern="0" dirty="0" smtClean="0">
                <a:solidFill>
                  <a:srgbClr val="0070C0"/>
                </a:solidFill>
                <a:latin typeface="Arial"/>
                <a:sym typeface="Symbol"/>
              </a:rPr>
              <a:t>system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 = IR </a:t>
            </a:r>
            <a:r>
              <a:rPr lang="fr-FR" sz="2800" b="0" kern="0" dirty="0" smtClean="0">
                <a:solidFill>
                  <a:srgbClr val="0070C0"/>
                </a:solidFill>
                <a:latin typeface="Arial"/>
                <a:sym typeface="Symbol"/>
              </a:rPr>
              <a:t>system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</a:t>
            </a:r>
            <a:r>
              <a:rPr lang="fr-FR" sz="3200" b="0" dirty="0" smtClean="0">
                <a:solidFill>
                  <a:srgbClr val="1F497D"/>
                </a:solidFill>
                <a:latin typeface="Calibri"/>
                <a:sym typeface="Symbol"/>
              </a:rPr>
              <a:t>&amp;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integer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</a:t>
            </a:r>
            <a:r>
              <a:rPr lang="fr-FR" sz="2800" b="0" kern="0" dirty="0" err="1" smtClean="0">
                <a:solidFill>
                  <a:srgbClr val="0070C0"/>
                </a:solidFill>
                <a:latin typeface="Arial"/>
                <a:sym typeface="Symbol"/>
              </a:rPr>
              <a:t>polyhedron</a:t>
            </a:r>
            <a:endParaRPr lang="fr-FR" sz="2800" b="0" kern="0" dirty="0" smtClean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366682" y="-214338"/>
            <a:ext cx="82296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</a:t>
            </a:r>
            <a:r>
              <a:rPr kumimoji="0" lang="fr-FR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on </a:t>
            </a:r>
            <a:r>
              <a:rPr kumimoji="0" lang="fr-FR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cutting</a:t>
            </a:r>
            <a:r>
              <a:rPr kumimoji="0" lang="fr-FR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stock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214282" y="1214422"/>
            <a:ext cx="907259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 algn="l">
              <a:spcBef>
                <a:spcPct val="20000"/>
              </a:spcBef>
            </a:pP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</a:t>
            </a:r>
            <a:r>
              <a:rPr kumimoji="0" lang="fr-FR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	      </a:t>
            </a:r>
            <a:r>
              <a:rPr lang="fr-FR" sz="2800" b="0" kern="0" dirty="0" smtClean="0">
                <a:latin typeface="+mn-lt"/>
              </a:rPr>
              <a:t>: ~</a:t>
            </a:r>
            <a:r>
              <a:rPr lang="fr-FR" sz="2800" b="0" kern="0" dirty="0" smtClean="0">
                <a:solidFill>
                  <a:srgbClr val="000000"/>
                </a:solidFill>
                <a:sym typeface="Symbol"/>
              </a:rPr>
              <a:t>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P 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ellipsoid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method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;  </a:t>
            </a:r>
            <a:r>
              <a:rPr lang="fr-FR" sz="2800" b="0" kern="0" dirty="0" err="1" smtClean="0">
                <a:solidFill>
                  <a:srgbClr val="0070C0"/>
                </a:solidFill>
                <a:latin typeface="Arial"/>
                <a:sym typeface="Symbol"/>
              </a:rPr>
              <a:t>knapsack</a:t>
            </a:r>
            <a:r>
              <a:rPr lang="fr-FR" sz="2800" b="0" kern="0" dirty="0" smtClean="0">
                <a:solidFill>
                  <a:srgbClr val="0070C0"/>
                </a:solidFill>
                <a:latin typeface="Arial"/>
                <a:sym typeface="Symbol"/>
              </a:rPr>
              <a:t> </a:t>
            </a:r>
            <a:r>
              <a:rPr lang="fr-FR" sz="2800" b="0" kern="0" dirty="0" err="1" smtClean="0">
                <a:solidFill>
                  <a:srgbClr val="0070C0"/>
                </a:solidFill>
                <a:latin typeface="Arial"/>
                <a:sym typeface="Symbol"/>
              </a:rPr>
              <a:t>separation</a:t>
            </a:r>
            <a:endParaRPr lang="fr-FR" sz="2800" b="0" kern="0" dirty="0" smtClean="0">
              <a:solidFill>
                <a:srgbClr val="0070C0"/>
              </a:solidFill>
              <a:latin typeface="Arial"/>
              <a:sym typeface="Symbol"/>
            </a:endParaRPr>
          </a:p>
          <a:p>
            <a:pPr marL="533400" indent="-533400" algn="l">
              <a:spcBef>
                <a:spcPct val="20000"/>
              </a:spcBef>
            </a:pPr>
            <a:endParaRPr kumimoji="0" lang="fr-FR" sz="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lvl="0" indent="-533400" algn="l">
              <a:spcBef>
                <a:spcPct val="20000"/>
              </a:spcBef>
            </a:pP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d=</a:t>
            </a:r>
            <a:r>
              <a:rPr kumimoji="0" lang="fr-FR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fr-FR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      </a:t>
            </a: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lang="fr-FR" sz="2800" b="0" kern="0" dirty="0" smtClean="0">
                <a:sym typeface="Symbol"/>
              </a:rPr>
              <a:t> </a:t>
            </a:r>
            <a:r>
              <a:rPr lang="fr-FR" sz="2800" b="0" kern="0" dirty="0" smtClean="0">
                <a:latin typeface="+mj-lt"/>
                <a:sym typeface="Symbol"/>
              </a:rPr>
              <a:t>P</a:t>
            </a:r>
            <a:r>
              <a:rPr lang="fr-FR" sz="2800" b="0" kern="0" dirty="0" smtClean="0">
                <a:sym typeface="Symbol"/>
              </a:rPr>
              <a:t>  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McCormick,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Smallwood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Spieksma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(’93)</a:t>
            </a: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lvl="0" indent="-533400" algn="l">
              <a:spcBef>
                <a:spcPct val="20000"/>
              </a:spcBef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d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 = fix    :   OPT +1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 P        Jansen,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Solis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-Oba,  (‘10)</a:t>
            </a:r>
          </a:p>
          <a:p>
            <a:pPr marL="533400" lvl="0" indent="-533400" algn="l">
              <a:spcBef>
                <a:spcPct val="20000"/>
              </a:spcBef>
            </a:pP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                   </a:t>
            </a:r>
          </a:p>
          <a:p>
            <a:pPr marL="533400" indent="-533400" algn="l">
              <a:spcBef>
                <a:spcPct val="20000"/>
              </a:spcBef>
              <a:defRPr/>
            </a:pPr>
            <a:endParaRPr lang="fr-FR" sz="2800" b="0" kern="0" dirty="0" smtClean="0">
              <a:solidFill>
                <a:srgbClr val="000000"/>
              </a:solidFill>
              <a:latin typeface="Arial"/>
            </a:endParaRPr>
          </a:p>
          <a:p>
            <a:pPr marL="533400" indent="-533400" algn="l">
              <a:spcBef>
                <a:spcPct val="20000"/>
              </a:spcBef>
              <a:defRPr/>
            </a:pPr>
            <a:r>
              <a:rPr lang="fr-FR" sz="2800" b="0" kern="0" dirty="0" smtClean="0">
                <a:solidFill>
                  <a:srgbClr val="C00000"/>
                </a:solidFill>
                <a:latin typeface="Arial"/>
              </a:rPr>
              <a:t>AFPTAS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:  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Karmarkar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, 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Karp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 additive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error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</a:rPr>
              <a:t>log</a:t>
            </a:r>
            <a:r>
              <a:rPr lang="fr-FR" sz="2800" b="0" kern="0" baseline="30000" dirty="0" smtClean="0">
                <a:solidFill>
                  <a:srgbClr val="C00000"/>
                </a:solidFill>
                <a:latin typeface="Arial"/>
              </a:rPr>
              <a:t>2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</a:rPr>
              <a:t> d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 (’82)</a:t>
            </a:r>
          </a:p>
          <a:p>
            <a:pPr marL="533400" lvl="0" indent="-533400" algn="l">
              <a:spcBef>
                <a:spcPct val="20000"/>
              </a:spcBef>
            </a:pP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       </a:t>
            </a: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285720" y="4857760"/>
            <a:ext cx="8858280" cy="1643074"/>
          </a:xfrm>
        </p:spPr>
        <p:txBody>
          <a:bodyPr/>
          <a:lstStyle/>
          <a:p>
            <a:pPr algn="l"/>
            <a:r>
              <a:rPr lang="fr-FR" sz="2800" dirty="0" err="1" smtClean="0"/>
              <a:t>These</a:t>
            </a:r>
            <a:r>
              <a:rPr lang="fr-FR" sz="2800" dirty="0" smtClean="0"/>
              <a:t> and </a:t>
            </a:r>
            <a:r>
              <a:rPr lang="fr-FR" sz="2800" dirty="0" err="1" smtClean="0"/>
              <a:t>Marcotte’s</a:t>
            </a:r>
            <a:r>
              <a:rPr lang="fr-FR" sz="2800" dirty="0" smtClean="0"/>
              <a:t> </a:t>
            </a:r>
            <a:r>
              <a:rPr lang="fr-FR" sz="2800" dirty="0" err="1" smtClean="0"/>
              <a:t>examples</a:t>
            </a:r>
            <a:r>
              <a:rPr lang="fr-FR" sz="2800" dirty="0" smtClean="0"/>
              <a:t> support </a:t>
            </a:r>
            <a:br>
              <a:rPr lang="fr-FR" sz="2800" dirty="0" smtClean="0"/>
            </a:br>
            <a:r>
              <a:rPr lang="fr-FR" sz="2800" dirty="0" smtClean="0">
                <a:solidFill>
                  <a:srgbClr val="C00000"/>
                </a:solidFill>
              </a:rPr>
              <a:t>‘MIRUP’’ </a:t>
            </a:r>
            <a:r>
              <a:rPr lang="fr-FR" sz="2800" dirty="0" smtClean="0"/>
              <a:t>(</a:t>
            </a:r>
            <a:r>
              <a:rPr lang="fr-FR" sz="2800" dirty="0" err="1" smtClean="0"/>
              <a:t>Modified</a:t>
            </a:r>
            <a:r>
              <a:rPr lang="fr-FR" sz="2800" dirty="0" smtClean="0"/>
              <a:t> </a:t>
            </a:r>
            <a:r>
              <a:rPr lang="fr-FR" sz="2800" dirty="0" err="1" smtClean="0"/>
              <a:t>integer</a:t>
            </a:r>
            <a:r>
              <a:rPr lang="fr-FR" sz="2800" dirty="0" smtClean="0"/>
              <a:t> </a:t>
            </a:r>
            <a:r>
              <a:rPr lang="fr-FR" sz="2800" dirty="0" err="1" smtClean="0"/>
              <a:t>rounding</a:t>
            </a:r>
            <a:r>
              <a:rPr lang="fr-FR" sz="2800" dirty="0" smtClean="0"/>
              <a:t> </a:t>
            </a:r>
            <a:r>
              <a:rPr lang="fr-FR" sz="2800" dirty="0" err="1" smtClean="0"/>
              <a:t>property</a:t>
            </a:r>
            <a:r>
              <a:rPr lang="fr-FR" sz="2800" dirty="0" smtClean="0"/>
              <a:t>) , </a:t>
            </a:r>
            <a:br>
              <a:rPr lang="fr-FR" sz="2800" dirty="0" smtClean="0"/>
            </a:br>
            <a:r>
              <a:rPr lang="fr-FR" sz="2800" dirty="0" err="1" smtClean="0"/>
              <a:t>stated</a:t>
            </a:r>
            <a:r>
              <a:rPr lang="fr-FR" sz="2800" dirty="0" smtClean="0"/>
              <a:t> by </a:t>
            </a:r>
            <a:r>
              <a:rPr lang="fr-FR" sz="2800" dirty="0" err="1" smtClean="0"/>
              <a:t>Scheithauer</a:t>
            </a:r>
            <a:r>
              <a:rPr lang="fr-FR" sz="2800" dirty="0" smtClean="0"/>
              <a:t> </a:t>
            </a:r>
            <a:r>
              <a:rPr lang="fr-FR" sz="2800" dirty="0" err="1" smtClean="0"/>
              <a:t>Terno</a:t>
            </a:r>
            <a:r>
              <a:rPr lang="fr-FR" sz="2800" dirty="0" smtClean="0"/>
              <a:t> (1997) :   </a:t>
            </a:r>
            <a:r>
              <a:rPr lang="fr-FR" sz="2800" dirty="0" smtClean="0">
                <a:solidFill>
                  <a:srgbClr val="C00000"/>
                </a:solidFill>
              </a:rPr>
              <a:t>gap=1</a:t>
            </a:r>
            <a:endParaRPr lang="fr-FR" sz="2800" dirty="0">
              <a:solidFill>
                <a:srgbClr val="C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0" y="34290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b="0" dirty="0" smtClean="0">
                <a:solidFill>
                  <a:srgbClr val="0070C0"/>
                </a:solidFill>
                <a:latin typeface="+mj-lt"/>
              </a:rPr>
              <a:t>d=</a:t>
            </a:r>
            <a:r>
              <a:rPr lang="fr-FR" b="0" dirty="0" err="1" smtClean="0">
                <a:solidFill>
                  <a:srgbClr val="0070C0"/>
                </a:solidFill>
                <a:latin typeface="+mj-lt"/>
              </a:rPr>
              <a:t>fix</a:t>
            </a:r>
            <a:r>
              <a:rPr lang="fr-FR" b="0" dirty="0" smtClean="0">
                <a:solidFill>
                  <a:srgbClr val="0070C0"/>
                </a:solidFill>
                <a:latin typeface="+mj-lt"/>
              </a:rPr>
              <a:t> not </a:t>
            </a:r>
            <a:r>
              <a:rPr lang="fr-FR" b="0" dirty="0" err="1" smtClean="0">
                <a:solidFill>
                  <a:srgbClr val="0070C0"/>
                </a:solidFill>
                <a:latin typeface="+mj-lt"/>
              </a:rPr>
              <a:t>necessary</a:t>
            </a:r>
            <a:r>
              <a:rPr lang="fr-FR" b="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fr-FR" b="0" dirty="0" smtClean="0">
                <a:solidFill>
                  <a:srgbClr val="C00000"/>
                </a:solidFill>
                <a:latin typeface="+mj-lt"/>
              </a:rPr>
              <a:t>: If GAP </a:t>
            </a:r>
            <a:r>
              <a:rPr lang="fr-FR" b="0" kern="0" dirty="0" smtClean="0">
                <a:solidFill>
                  <a:srgbClr val="C00000"/>
                </a:solidFill>
                <a:latin typeface="Arial"/>
                <a:cs typeface="Arial" charset="0"/>
              </a:rPr>
              <a:t>≤  </a:t>
            </a:r>
            <a:r>
              <a:rPr lang="fr-FR" b="0" dirty="0" smtClean="0">
                <a:solidFill>
                  <a:srgbClr val="C00000"/>
                </a:solidFill>
                <a:latin typeface="+mj-lt"/>
              </a:rPr>
              <a:t>1, </a:t>
            </a:r>
            <a:r>
              <a:rPr lang="fr-FR" b="0" dirty="0" err="1" smtClean="0">
                <a:solidFill>
                  <a:srgbClr val="C00000"/>
                </a:solidFill>
                <a:latin typeface="+mj-lt"/>
              </a:rPr>
              <a:t>then</a:t>
            </a:r>
            <a:r>
              <a:rPr lang="fr-FR" b="0" dirty="0" smtClean="0">
                <a:solidFill>
                  <a:srgbClr val="C00000"/>
                </a:solidFill>
                <a:latin typeface="+mj-lt"/>
              </a:rPr>
              <a:t>   OPT</a:t>
            </a:r>
            <a:r>
              <a:rPr lang="fr-FR" b="0" kern="0" dirty="0" smtClean="0">
                <a:solidFill>
                  <a:srgbClr val="C00000"/>
                </a:solidFill>
                <a:latin typeface="Arial"/>
                <a:cs typeface="Arial" charset="0"/>
              </a:rPr>
              <a:t> ≤ LIN +1 </a:t>
            </a:r>
            <a:r>
              <a:rPr lang="fr-FR" b="0" kern="0" dirty="0" err="1" smtClean="0">
                <a:solidFill>
                  <a:srgbClr val="C00000"/>
                </a:solidFill>
                <a:latin typeface="Arial"/>
                <a:cs typeface="Arial" charset="0"/>
              </a:rPr>
              <a:t>always</a:t>
            </a:r>
            <a:r>
              <a:rPr lang="fr-FR" b="0" kern="0" dirty="0" smtClean="0">
                <a:solidFill>
                  <a:srgbClr val="C00000"/>
                </a:solidFill>
                <a:latin typeface="Arial"/>
                <a:cs typeface="Arial" charset="0"/>
              </a:rPr>
              <a:t>, and   </a:t>
            </a:r>
            <a:r>
              <a:rPr lang="en-US" b="0" kern="0" dirty="0" smtClean="0">
                <a:latin typeface="+mj-lt"/>
                <a:sym typeface="Symbol" pitchFamily="18" charset="2"/>
              </a:rPr>
              <a:t>LIN+1 </a:t>
            </a:r>
            <a:r>
              <a:rPr lang="fr-FR" b="0" kern="0" dirty="0" smtClean="0">
                <a:solidFill>
                  <a:srgbClr val="000000"/>
                </a:solidFill>
                <a:latin typeface="+mj-lt"/>
                <a:sym typeface="Symbol"/>
              </a:rPr>
              <a:t> P</a:t>
            </a:r>
            <a:endParaRPr lang="fr-FR" b="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allAtOnce"/>
      <p:bldP spid="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75316"/>
            <a:ext cx="9144000" cy="6143644"/>
          </a:xfrm>
        </p:spPr>
        <p:txBody>
          <a:bodyPr>
            <a:normAutofit lnSpcReduction="10000"/>
          </a:bodyPr>
          <a:lstStyle/>
          <a:p>
            <a:pPr marL="533400" indent="-533400">
              <a:buFontTx/>
              <a:buNone/>
            </a:pPr>
            <a:r>
              <a:rPr lang="fr-FR" sz="2800" dirty="0"/>
              <a:t>d=2 </a:t>
            </a:r>
            <a:r>
              <a:rPr lang="fr-FR" sz="2800" dirty="0" smtClean="0"/>
              <a:t>&amp;   :  </a:t>
            </a:r>
            <a:r>
              <a:rPr lang="fr-FR" sz="2800" dirty="0"/>
              <a:t>McCormick, </a:t>
            </a:r>
            <a:r>
              <a:rPr lang="fr-FR" sz="2800" dirty="0" err="1"/>
              <a:t>Smallwood</a:t>
            </a:r>
            <a:r>
              <a:rPr lang="fr-FR" sz="2800" dirty="0"/>
              <a:t>, </a:t>
            </a:r>
            <a:r>
              <a:rPr lang="fr-FR" sz="2800" dirty="0" err="1"/>
              <a:t>Spieksma</a:t>
            </a:r>
            <a:r>
              <a:rPr lang="fr-FR" sz="2800" dirty="0"/>
              <a:t> (’93</a:t>
            </a:r>
            <a:r>
              <a:rPr lang="fr-FR" sz="2800" dirty="0" smtClean="0"/>
              <a:t>)</a:t>
            </a:r>
          </a:p>
          <a:p>
            <a:pPr marL="533400" indent="-533400">
              <a:buFontTx/>
              <a:buNone/>
            </a:pPr>
            <a:endParaRPr lang="fr-FR" sz="800" dirty="0"/>
          </a:p>
          <a:p>
            <a:pPr marL="533400" indent="-533400">
              <a:buFontTx/>
              <a:buNone/>
            </a:pPr>
            <a:r>
              <a:rPr lang="fr-FR" sz="2800" dirty="0" smtClean="0"/>
              <a:t>d=3,4,5,6  </a:t>
            </a:r>
            <a:r>
              <a:rPr lang="fr-FR" sz="2800" dirty="0"/>
              <a:t>: </a:t>
            </a:r>
            <a:r>
              <a:rPr lang="fr-FR" sz="2400" dirty="0"/>
              <a:t>MIRUP</a:t>
            </a:r>
            <a:r>
              <a:rPr lang="fr-FR" sz="2800" dirty="0"/>
              <a:t>   </a:t>
            </a:r>
            <a:r>
              <a:rPr lang="fr-FR" sz="2800" dirty="0" err="1"/>
              <a:t>Scheithauer</a:t>
            </a:r>
            <a:r>
              <a:rPr lang="fr-FR" sz="2800" dirty="0"/>
              <a:t> and </a:t>
            </a:r>
            <a:r>
              <a:rPr lang="fr-FR" sz="2800" dirty="0" err="1"/>
              <a:t>Terno</a:t>
            </a:r>
            <a:r>
              <a:rPr lang="fr-FR" sz="2800" dirty="0"/>
              <a:t> (</a:t>
            </a:r>
            <a:r>
              <a:rPr lang="fr-FR" sz="2800" dirty="0" smtClean="0"/>
              <a:t>’97)</a:t>
            </a:r>
            <a:endParaRPr lang="fr-FR" sz="800" dirty="0" smtClean="0"/>
          </a:p>
          <a:p>
            <a:pPr marL="533400" indent="-533400">
              <a:buFontTx/>
              <a:buNone/>
            </a:pPr>
            <a:endParaRPr lang="fr-FR" sz="1050" dirty="0" smtClean="0">
              <a:solidFill>
                <a:srgbClr val="0070C0"/>
              </a:solidFill>
            </a:endParaRPr>
          </a:p>
          <a:p>
            <a:pPr marL="533400" indent="-533400">
              <a:buFontTx/>
              <a:buNone/>
            </a:pPr>
            <a:endParaRPr lang="fr-FR" sz="1050" b="1" dirty="0" smtClean="0">
              <a:solidFill>
                <a:srgbClr val="0070C0"/>
              </a:solidFill>
              <a:sym typeface="Symbol" pitchFamily="18" charset="2"/>
            </a:endParaRPr>
          </a:p>
          <a:p>
            <a:pPr marL="533400" indent="-533400">
              <a:buFontTx/>
              <a:buNone/>
            </a:pPr>
            <a:r>
              <a:rPr lang="en-US" sz="2800" b="1" dirty="0" smtClean="0">
                <a:solidFill>
                  <a:srgbClr val="0070C0"/>
                </a:solidFill>
                <a:sym typeface="Symbol" pitchFamily="18" charset="2"/>
              </a:rPr>
              <a:t>Towards a critical combinatorial structure  implying </a:t>
            </a:r>
            <a:r>
              <a:rPr lang="fr-FR" sz="2800" b="1" dirty="0" smtClean="0">
                <a:solidFill>
                  <a:srgbClr val="0070C0"/>
                </a:solidFill>
              </a:rPr>
              <a:t>:</a:t>
            </a:r>
          </a:p>
          <a:p>
            <a:pPr marL="533400" indent="-533400">
              <a:buFontTx/>
              <a:buNone/>
            </a:pPr>
            <a:endParaRPr lang="fr-FR" sz="1000" dirty="0" smtClean="0">
              <a:solidFill>
                <a:srgbClr val="0070C0"/>
              </a:solidFill>
            </a:endParaRPr>
          </a:p>
          <a:p>
            <a:pPr marL="533400" indent="-533400">
              <a:buFontTx/>
              <a:buNone/>
            </a:pPr>
            <a:endParaRPr lang="fr-FR" sz="1000" dirty="0" smtClean="0">
              <a:solidFill>
                <a:srgbClr val="0070C0"/>
              </a:solidFill>
            </a:endParaRPr>
          </a:p>
          <a:p>
            <a:pPr marL="533400" indent="-533400">
              <a:buFontTx/>
              <a:buNone/>
            </a:pPr>
            <a:r>
              <a:rPr lang="fr-FR" sz="2800" dirty="0" smtClean="0">
                <a:solidFill>
                  <a:srgbClr val="0070C0"/>
                </a:solidFill>
              </a:rPr>
              <a:t>d </a:t>
            </a:r>
            <a:r>
              <a:rPr lang="en-US" b="1" dirty="0">
                <a:solidFill>
                  <a:srgbClr val="0070C0"/>
                </a:solidFill>
                <a:sym typeface="Symbol" pitchFamily="18" charset="2"/>
              </a:rPr>
              <a:t></a:t>
            </a:r>
            <a:r>
              <a:rPr lang="fr-FR" sz="2800" dirty="0">
                <a:solidFill>
                  <a:srgbClr val="0070C0"/>
                </a:solidFill>
              </a:rPr>
              <a:t> 7: MIRUP </a:t>
            </a:r>
            <a:r>
              <a:rPr lang="fr-FR" sz="2800" dirty="0" err="1" smtClean="0">
                <a:solidFill>
                  <a:srgbClr val="0070C0"/>
                </a:solidFill>
              </a:rPr>
              <a:t>with</a:t>
            </a:r>
            <a:r>
              <a:rPr lang="fr-FR" sz="2800" dirty="0" smtClean="0">
                <a:solidFill>
                  <a:srgbClr val="0070C0"/>
                </a:solidFill>
              </a:rPr>
              <a:t> </a:t>
            </a:r>
            <a:r>
              <a:rPr lang="fr-FR" sz="2800" dirty="0">
                <a:solidFill>
                  <a:srgbClr val="0070C0"/>
                </a:solidFill>
              </a:rPr>
              <a:t>polynomial </a:t>
            </a:r>
            <a:r>
              <a:rPr lang="fr-FR" sz="2800" dirty="0" err="1">
                <a:solidFill>
                  <a:srgbClr val="0070C0"/>
                </a:solidFill>
              </a:rPr>
              <a:t>algorithm</a:t>
            </a:r>
            <a:r>
              <a:rPr lang="fr-FR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sym typeface="Symbol" pitchFamily="18" charset="2"/>
              </a:rPr>
              <a:t>(</a:t>
            </a:r>
            <a:r>
              <a:rPr lang="en-US" sz="2800" dirty="0">
                <a:solidFill>
                  <a:srgbClr val="0070C0"/>
                </a:solidFill>
                <a:sym typeface="Symbol" pitchFamily="18" charset="2"/>
              </a:rPr>
              <a:t>Shmonin,S.’06</a:t>
            </a:r>
            <a:r>
              <a:rPr lang="en-US" sz="2800" dirty="0" smtClean="0">
                <a:solidFill>
                  <a:srgbClr val="0070C0"/>
                </a:solidFill>
                <a:sym typeface="Symbol" pitchFamily="18" charset="2"/>
              </a:rPr>
              <a:t>)</a:t>
            </a:r>
          </a:p>
          <a:p>
            <a:pPr marL="533400" indent="-533400">
              <a:buFontTx/>
              <a:buNone/>
            </a:pPr>
            <a:r>
              <a:rPr lang="en-US" sz="800" dirty="0" smtClean="0">
                <a:solidFill>
                  <a:srgbClr val="0070C0"/>
                </a:solidFill>
                <a:sym typeface="Symbol" pitchFamily="18" charset="2"/>
              </a:rPr>
              <a:t>           </a:t>
            </a:r>
          </a:p>
          <a:p>
            <a:pPr marL="533400" indent="-533400">
              <a:buFontTx/>
              <a:buNone/>
            </a:pPr>
            <a:r>
              <a:rPr lang="en-US" sz="2800" dirty="0" smtClean="0">
                <a:solidFill>
                  <a:srgbClr val="0070C0"/>
                </a:solidFill>
                <a:sym typeface="Symbol" pitchFamily="18" charset="2"/>
              </a:rPr>
              <a:t>General combinatorial lemmas </a:t>
            </a:r>
          </a:p>
          <a:p>
            <a:pPr marL="533400" indent="-533400">
              <a:buFontTx/>
              <a:buNone/>
            </a:pPr>
            <a:endParaRPr lang="en-US" sz="800" dirty="0" smtClean="0">
              <a:solidFill>
                <a:srgbClr val="0070C0"/>
              </a:solidFill>
              <a:sym typeface="Symbol" pitchFamily="18" charset="2"/>
            </a:endParaRPr>
          </a:p>
          <a:p>
            <a:pPr marL="533400" indent="-533400">
              <a:buFontTx/>
              <a:buNone/>
            </a:pPr>
            <a:r>
              <a:rPr lang="en-US" sz="2800" dirty="0" smtClean="0">
                <a:solidFill>
                  <a:srgbClr val="0070C0"/>
                </a:solidFill>
                <a:sym typeface="Symbol" pitchFamily="18" charset="2"/>
              </a:rPr>
              <a:t>Structure when all bins are of size at most 3. </a:t>
            </a:r>
          </a:p>
          <a:p>
            <a:pPr marL="533400" indent="-533400">
              <a:buFontTx/>
              <a:buNone/>
            </a:pPr>
            <a:endParaRPr lang="en-US" sz="2800" dirty="0" smtClean="0">
              <a:solidFill>
                <a:srgbClr val="C00000"/>
              </a:solidFill>
              <a:sym typeface="Symbol" pitchFamily="18" charset="2"/>
            </a:endParaRPr>
          </a:p>
          <a:p>
            <a:pPr marL="533400" indent="-533400">
              <a:buNone/>
            </a:pP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All sizes  &gt; 1/4  </a:t>
            </a:r>
            <a:r>
              <a:rPr lang="en-US" sz="2800" dirty="0" smtClean="0">
                <a:sym typeface="Symbol" pitchFamily="18" charset="2"/>
              </a:rPr>
              <a:t>(</a:t>
            </a:r>
            <a:r>
              <a:rPr lang="en-US" sz="2800" dirty="0" err="1" smtClean="0">
                <a:sym typeface="Symbol" pitchFamily="18" charset="2"/>
              </a:rPr>
              <a:t>Eisenbrand</a:t>
            </a:r>
            <a:r>
              <a:rPr lang="en-US" sz="2800" dirty="0" smtClean="0">
                <a:sym typeface="Symbol" pitchFamily="18" charset="2"/>
              </a:rPr>
              <a:t>, P</a:t>
            </a:r>
            <a:r>
              <a:rPr lang="hu-HU" sz="2800" dirty="0" smtClean="0"/>
              <a:t>á</a:t>
            </a:r>
            <a:r>
              <a:rPr lang="en-US" sz="2800" dirty="0" err="1" smtClean="0">
                <a:sym typeface="Symbol" pitchFamily="18" charset="2"/>
              </a:rPr>
              <a:t>lvölgyi</a:t>
            </a:r>
            <a:r>
              <a:rPr lang="en-US" sz="2800" dirty="0" smtClean="0">
                <a:sym typeface="Symbol" pitchFamily="18" charset="2"/>
              </a:rPr>
              <a:t>, </a:t>
            </a:r>
            <a:r>
              <a:rPr lang="en-US" sz="2800" dirty="0" err="1" smtClean="0">
                <a:sym typeface="Symbol" pitchFamily="18" charset="2"/>
              </a:rPr>
              <a:t>Rothvoss</a:t>
            </a:r>
            <a:r>
              <a:rPr lang="en-US" sz="2800" dirty="0" smtClean="0">
                <a:sym typeface="Symbol" pitchFamily="18" charset="2"/>
              </a:rPr>
              <a:t> 2010: </a:t>
            </a:r>
          </a:p>
          <a:p>
            <a:pPr marL="533400" indent="-533400">
              <a:buNone/>
            </a:pPr>
            <a:r>
              <a:rPr lang="en-US" sz="2800" dirty="0" smtClean="0">
                <a:sym typeface="Symbol" pitchFamily="18" charset="2"/>
              </a:rPr>
              <a:t>constant gap reduced to (specialized ? Generally false) conjecture of Beck.)  </a:t>
            </a:r>
          </a:p>
          <a:p>
            <a:pPr marL="533400" indent="-533400">
              <a:buNone/>
            </a:pPr>
            <a:endParaRPr lang="en-US" sz="2800" dirty="0" smtClean="0">
              <a:sym typeface="Symbol" pitchFamily="18" charset="2"/>
            </a:endParaRPr>
          </a:p>
          <a:p>
            <a:pPr marL="533400" indent="-533400">
              <a:buNone/>
            </a:pPr>
            <a:endParaRPr lang="en-US" sz="2800" dirty="0" smtClean="0">
              <a:sym typeface="Symbol" pitchFamily="18" charset="2"/>
            </a:endParaRPr>
          </a:p>
          <a:p>
            <a:pPr marL="533400" indent="-533400">
              <a:buFontTx/>
              <a:buNone/>
            </a:pPr>
            <a:endParaRPr lang="en-US" sz="2800" dirty="0">
              <a:solidFill>
                <a:srgbClr val="C00000"/>
              </a:solidFill>
              <a:sym typeface="Symbol" pitchFamily="18" charset="2"/>
            </a:endParaRPr>
          </a:p>
          <a:p>
            <a:pPr marL="533400" indent="-533400">
              <a:buFontTx/>
              <a:buNone/>
            </a:pPr>
            <a:endParaRPr lang="fr-FR" sz="1800" dirty="0"/>
          </a:p>
          <a:p>
            <a:pPr marL="533400" indent="-533400">
              <a:buFontTx/>
              <a:buNone/>
            </a:pPr>
            <a:endParaRPr lang="fr-FR" dirty="0"/>
          </a:p>
          <a:p>
            <a:pPr marL="533400" indent="-533400">
              <a:buNone/>
            </a:pPr>
            <a:endParaRPr lang="fr-FR" dirty="0"/>
          </a:p>
          <a:p>
            <a:pPr marL="533400" indent="-533400">
              <a:buFontTx/>
              <a:buAutoNum type="arabicParenBoth"/>
            </a:pPr>
            <a:endParaRPr lang="en-US" dirty="0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-357214"/>
            <a:ext cx="8229600" cy="1143001"/>
          </a:xfrm>
        </p:spPr>
        <p:txBody>
          <a:bodyPr/>
          <a:lstStyle/>
          <a:p>
            <a:r>
              <a:rPr lang="fr-FR" sz="4000" dirty="0" err="1"/>
              <a:t>Results</a:t>
            </a:r>
            <a:r>
              <a:rPr lang="fr-FR" sz="4000" dirty="0"/>
              <a:t> on </a:t>
            </a:r>
            <a:r>
              <a:rPr lang="fr-FR" sz="4000" dirty="0" smtClean="0"/>
              <a:t>MIRUP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8864" y="-387424"/>
            <a:ext cx="8229600" cy="1143000"/>
          </a:xfrm>
        </p:spPr>
        <p:txBody>
          <a:bodyPr/>
          <a:lstStyle/>
          <a:p>
            <a:r>
              <a:rPr lang="fr-FR" sz="3600" dirty="0" smtClean="0"/>
              <a:t>Questions on </a:t>
            </a:r>
            <a:r>
              <a:rPr lang="fr-FR" sz="3600" dirty="0" err="1" smtClean="0"/>
              <a:t>bin</a:t>
            </a:r>
            <a:r>
              <a:rPr lang="fr-FR" sz="3600" dirty="0" smtClean="0"/>
              <a:t> </a:t>
            </a:r>
            <a:r>
              <a:rPr lang="fr-FR" sz="3600" dirty="0" err="1" smtClean="0"/>
              <a:t>packing</a:t>
            </a:r>
            <a:endParaRPr lang="fr-FR" sz="3600" dirty="0"/>
          </a:p>
        </p:txBody>
      </p:sp>
      <p:sp>
        <p:nvSpPr>
          <p:cNvPr id="4" name="Rectangle 3"/>
          <p:cNvSpPr/>
          <p:nvPr/>
        </p:nvSpPr>
        <p:spPr>
          <a:xfrm>
            <a:off x="179512" y="3377775"/>
            <a:ext cx="9144000" cy="4142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0" indent="-533400" algn="l">
              <a:spcBef>
                <a:spcPct val="20000"/>
              </a:spcBef>
            </a:pPr>
            <a:r>
              <a:rPr lang="en-US" sz="2800" b="0" kern="0" dirty="0" smtClean="0">
                <a:solidFill>
                  <a:srgbClr val="C00000"/>
                </a:solidFill>
                <a:latin typeface="Arial"/>
                <a:sym typeface="Symbol" pitchFamily="18" charset="2"/>
              </a:rPr>
              <a:t>3 – partition ?    ~ All sizes  &gt; ¼</a:t>
            </a:r>
            <a:endParaRPr lang="en-US" sz="2800" b="0" kern="0" dirty="0" smtClean="0">
              <a:solidFill>
                <a:srgbClr val="000000"/>
              </a:solidFill>
              <a:latin typeface="Arial"/>
              <a:sym typeface="Symbol" pitchFamily="18" charset="2"/>
            </a:endParaRPr>
          </a:p>
          <a:p>
            <a:pPr marL="533400" lvl="0" indent="-533400" algn="l">
              <a:spcBef>
                <a:spcPct val="20000"/>
              </a:spcBef>
            </a:pPr>
            <a:endParaRPr lang="en-US" sz="2800" b="0" kern="0" dirty="0" smtClean="0">
              <a:solidFill>
                <a:srgbClr val="000000"/>
              </a:solidFill>
              <a:latin typeface="Arial"/>
              <a:sym typeface="Symbol" pitchFamily="18" charset="2"/>
            </a:endParaRPr>
          </a:p>
          <a:p>
            <a:pPr marL="533400" lvl="0" indent="-533400" algn="l">
              <a:spcBef>
                <a:spcPct val="20000"/>
              </a:spcBef>
            </a:pPr>
            <a:r>
              <a:rPr lang="en-US" sz="2800" b="0" kern="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Relations between GAP=1 problems </a:t>
            </a:r>
          </a:p>
          <a:p>
            <a:pPr marL="533400" lvl="0" indent="-533400" algn="l">
              <a:spcBef>
                <a:spcPct val="20000"/>
              </a:spcBef>
            </a:pPr>
            <a:endParaRPr lang="en-US" sz="2800" b="0" kern="0" dirty="0" smtClean="0">
              <a:solidFill>
                <a:srgbClr val="C00000"/>
              </a:solidFill>
              <a:latin typeface="Arial"/>
              <a:sym typeface="Symbol" pitchFamily="18" charset="2"/>
            </a:endParaRPr>
          </a:p>
          <a:p>
            <a:pPr marL="533400" indent="-533400" algn="l">
              <a:spcBef>
                <a:spcPct val="20000"/>
              </a:spcBef>
            </a:pPr>
            <a:r>
              <a:rPr lang="en-US" sz="2800" b="0" kern="0" dirty="0" smtClean="0">
                <a:solidFill>
                  <a:srgbClr val="C00000"/>
                </a:solidFill>
                <a:latin typeface="Arial"/>
                <a:sym typeface="Symbol" pitchFamily="18" charset="2"/>
              </a:rPr>
              <a:t>OPT+1 ?     </a:t>
            </a:r>
            <a:r>
              <a:rPr lang="en-US" sz="2800" b="0" kern="0" dirty="0" smtClean="0">
                <a:solidFill>
                  <a:schemeClr val="tx2"/>
                </a:solidFill>
                <a:latin typeface="Arial"/>
                <a:sym typeface="Symbol" pitchFamily="18" charset="2"/>
              </a:rPr>
              <a:t>Fix dim </a:t>
            </a:r>
            <a:r>
              <a:rPr lang="en-US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 P</a:t>
            </a:r>
            <a:r>
              <a:rPr lang="en-US" sz="2800" b="0" kern="0" dirty="0" smtClean="0">
                <a:solidFill>
                  <a:schemeClr val="tx2"/>
                </a:solidFill>
                <a:latin typeface="Arial"/>
                <a:sym typeface="Symbol" pitchFamily="18" charset="2"/>
              </a:rPr>
              <a:t> by 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Jansen, </a:t>
            </a:r>
            <a:r>
              <a:rPr lang="fr-FR" sz="2800" b="0" kern="0" dirty="0" err="1" smtClean="0">
                <a:solidFill>
                  <a:srgbClr val="000000"/>
                </a:solidFill>
                <a:latin typeface="Arial"/>
                <a:sym typeface="Symbol"/>
              </a:rPr>
              <a:t>Solis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  <a:sym typeface="Symbol"/>
              </a:rPr>
              <a:t>-Oba,  (‘10)</a:t>
            </a:r>
            <a:endParaRPr lang="en-US" sz="2800" b="0" kern="0" dirty="0" smtClean="0">
              <a:solidFill>
                <a:schemeClr val="tx2"/>
              </a:solidFill>
              <a:latin typeface="Arial"/>
              <a:sym typeface="Symbol" pitchFamily="18" charset="2"/>
            </a:endParaRPr>
          </a:p>
          <a:p>
            <a:pPr marL="533400" indent="-533400" algn="l">
              <a:spcBef>
                <a:spcPct val="20000"/>
              </a:spcBef>
            </a:pPr>
            <a:endParaRPr lang="en-US" sz="2800" b="0" kern="0" dirty="0" smtClean="0">
              <a:solidFill>
                <a:schemeClr val="tx2"/>
              </a:solidFill>
              <a:latin typeface="Arial"/>
              <a:sym typeface="Symbol" pitchFamily="18" charset="2"/>
            </a:endParaRPr>
          </a:p>
          <a:p>
            <a:pPr marL="533400" indent="-533400" algn="l">
              <a:spcBef>
                <a:spcPct val="20000"/>
              </a:spcBef>
            </a:pPr>
            <a:endParaRPr lang="en-US" sz="2800" b="0" kern="0" dirty="0" smtClean="0">
              <a:solidFill>
                <a:schemeClr val="tx2"/>
              </a:solidFill>
              <a:latin typeface="Arial"/>
              <a:sym typeface="Symbol" pitchFamily="18" charset="2"/>
            </a:endParaRPr>
          </a:p>
          <a:p>
            <a:pPr marL="533400" lvl="0" indent="-533400" algn="l">
              <a:spcBef>
                <a:spcPct val="20000"/>
              </a:spcBef>
            </a:pPr>
            <a:r>
              <a:rPr lang="en-US" sz="2800" b="0" kern="0" dirty="0" smtClean="0">
                <a:solidFill>
                  <a:srgbClr val="C00000"/>
                </a:solidFill>
                <a:latin typeface="Arial"/>
                <a:sym typeface="Symbol" pitchFamily="18" charset="2"/>
              </a:rPr>
              <a:t> </a:t>
            </a:r>
            <a:endParaRPr lang="en-US" sz="2800" b="0" kern="0" dirty="0">
              <a:solidFill>
                <a:srgbClr val="C00000"/>
              </a:solidFill>
              <a:latin typeface="Arial"/>
              <a:sym typeface="Symbol" pitchFamily="18" charset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282" y="428604"/>
            <a:ext cx="564358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0" indent="-533400" algn="l">
              <a:spcBef>
                <a:spcPct val="20000"/>
              </a:spcBef>
            </a:pPr>
            <a:endParaRPr lang="en-US" sz="2800" b="0" kern="0" dirty="0" smtClean="0">
              <a:solidFill>
                <a:srgbClr val="C00000"/>
              </a:solidFill>
              <a:latin typeface="Arial"/>
              <a:sym typeface="Symbol" pitchFamily="18" charset="2"/>
            </a:endParaRPr>
          </a:p>
          <a:p>
            <a:pPr marL="533400" lvl="0" indent="-533400" algn="l">
              <a:spcBef>
                <a:spcPct val="20000"/>
              </a:spcBef>
            </a:pPr>
            <a:r>
              <a:rPr lang="en-US" sz="2800" b="0" kern="0" dirty="0" smtClean="0">
                <a:latin typeface="Arial"/>
                <a:sym typeface="Symbol" pitchFamily="18" charset="2"/>
              </a:rPr>
              <a:t>For  d =  3 </a:t>
            </a:r>
            <a:r>
              <a:rPr lang="en-US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 P ?</a:t>
            </a:r>
          </a:p>
          <a:p>
            <a:pPr marL="533400" lvl="0" indent="-533400" algn="l">
              <a:spcBef>
                <a:spcPct val="20000"/>
              </a:spcBef>
            </a:pPr>
            <a:endParaRPr lang="en-US" sz="800" b="0" kern="0" dirty="0" smtClean="0">
              <a:solidFill>
                <a:srgbClr val="C00000"/>
              </a:solidFill>
              <a:latin typeface="Arial"/>
              <a:sym typeface="Symbol"/>
            </a:endParaRPr>
          </a:p>
          <a:p>
            <a:pPr marL="533400" lvl="0" indent="-533400" algn="l">
              <a:spcBef>
                <a:spcPct val="20000"/>
              </a:spcBef>
            </a:pPr>
            <a:endParaRPr lang="en-US" sz="2800" b="0" kern="0" dirty="0" smtClean="0">
              <a:latin typeface="Arial"/>
              <a:sym typeface="Symbol" pitchFamily="18" charset="2"/>
            </a:endParaRPr>
          </a:p>
          <a:p>
            <a:pPr marL="533400" lvl="0" indent="-533400" algn="l">
              <a:spcBef>
                <a:spcPct val="20000"/>
              </a:spcBef>
            </a:pPr>
            <a:r>
              <a:rPr lang="en-US" sz="2800" b="0" kern="0" dirty="0" smtClean="0">
                <a:latin typeface="Arial"/>
                <a:sym typeface="Symbol" pitchFamily="18" charset="2"/>
              </a:rPr>
              <a:t>For  d =  8  </a:t>
            </a:r>
            <a:r>
              <a:rPr lang="en-US" sz="2800" b="0" kern="0" dirty="0" smtClean="0">
                <a:solidFill>
                  <a:srgbClr val="C00000"/>
                </a:solidFill>
                <a:latin typeface="Arial"/>
                <a:sym typeface="Symbol" pitchFamily="18" charset="2"/>
              </a:rPr>
              <a:t>GAP = 1 </a:t>
            </a:r>
            <a:r>
              <a:rPr lang="en-US" sz="2800" b="0" kern="0" dirty="0" smtClean="0">
                <a:latin typeface="Arial"/>
                <a:sym typeface="Symbol" pitchFamily="18" charset="2"/>
              </a:rPr>
              <a:t>? </a:t>
            </a:r>
            <a:endParaRPr lang="en-US" sz="2800" b="0" kern="0" dirty="0" smtClean="0">
              <a:solidFill>
                <a:srgbClr val="C00000"/>
              </a:solidFill>
              <a:latin typeface="Arial"/>
              <a:sym typeface="Symbol"/>
            </a:endParaRPr>
          </a:p>
          <a:p>
            <a:pPr marL="533400" lvl="0" indent="-533400" algn="l">
              <a:spcBef>
                <a:spcPct val="20000"/>
              </a:spcBef>
            </a:pPr>
            <a:r>
              <a:rPr lang="en-US" sz="2800" b="0" kern="0" dirty="0" smtClean="0">
                <a:latin typeface="Arial"/>
                <a:sym typeface="Symbol" pitchFamily="18" charset="2"/>
              </a:rPr>
              <a:t>   </a:t>
            </a:r>
            <a:endParaRPr lang="en-US" sz="2800" b="0" kern="0" dirty="0">
              <a:latin typeface="Arial"/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6720" y="-325576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dirty="0" smtClean="0"/>
              <a:t>Exemple :  IR ?, TDI ? </a:t>
            </a:r>
            <a:endParaRPr lang="fr-FR" sz="4000" dirty="0"/>
          </a:p>
        </p:txBody>
      </p:sp>
      <p:sp>
        <p:nvSpPr>
          <p:cNvPr id="3" name="Pentagone régulier 2"/>
          <p:cNvSpPr/>
          <p:nvPr/>
        </p:nvSpPr>
        <p:spPr>
          <a:xfrm>
            <a:off x="3203848" y="2564904"/>
            <a:ext cx="2376264" cy="1944216"/>
          </a:xfrm>
          <a:prstGeom prst="pent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467544" y="1772816"/>
            <a:ext cx="2304256" cy="936104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smtClean="0">
                <a:solidFill>
                  <a:srgbClr val="C00000"/>
                </a:solidFill>
                <a:latin typeface="Arial"/>
              </a:rPr>
              <a:t>x(S) ≤ 1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b="0" kern="0" dirty="0" smtClean="0">
                <a:solidFill>
                  <a:srgbClr val="C00000"/>
                </a:solidFill>
                <a:latin typeface="Arial"/>
              </a:rPr>
              <a:t>      x </a:t>
            </a:r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 pitchFamily="18" charset="2"/>
              </a:rPr>
              <a:t> 0</a:t>
            </a:r>
            <a:endParaRPr lang="fr-FR" sz="2800" b="0" kern="0" dirty="0" smtClean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91880" y="764704"/>
            <a:ext cx="1872208" cy="151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6300192" y="1196752"/>
            <a:ext cx="792088" cy="576064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TDI</a:t>
            </a:r>
          </a:p>
        </p:txBody>
      </p:sp>
      <p:sp>
        <p:nvSpPr>
          <p:cNvPr id="5" name="Oval 92"/>
          <p:cNvSpPr>
            <a:spLocks noChangeArrowheads="1"/>
          </p:cNvSpPr>
          <p:nvPr/>
        </p:nvSpPr>
        <p:spPr bwMode="auto">
          <a:xfrm>
            <a:off x="5230232" y="2164224"/>
            <a:ext cx="216000" cy="216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9" name="Oval 92"/>
          <p:cNvSpPr>
            <a:spLocks noChangeArrowheads="1"/>
          </p:cNvSpPr>
          <p:nvPr/>
        </p:nvSpPr>
        <p:spPr bwMode="auto">
          <a:xfrm>
            <a:off x="5260712" y="672376"/>
            <a:ext cx="216000" cy="216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" name="Oval 92"/>
          <p:cNvSpPr>
            <a:spLocks noChangeArrowheads="1"/>
          </p:cNvSpPr>
          <p:nvPr/>
        </p:nvSpPr>
        <p:spPr bwMode="auto">
          <a:xfrm>
            <a:off x="3399552" y="2184544"/>
            <a:ext cx="216000" cy="216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Oval 92"/>
          <p:cNvSpPr>
            <a:spLocks noChangeArrowheads="1"/>
          </p:cNvSpPr>
          <p:nvPr/>
        </p:nvSpPr>
        <p:spPr bwMode="auto">
          <a:xfrm>
            <a:off x="3401432" y="662216"/>
            <a:ext cx="216000" cy="216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Oval 92"/>
          <p:cNvSpPr>
            <a:spLocks noChangeArrowheads="1"/>
          </p:cNvSpPr>
          <p:nvPr/>
        </p:nvSpPr>
        <p:spPr bwMode="auto">
          <a:xfrm>
            <a:off x="5436096" y="3213000"/>
            <a:ext cx="216000" cy="216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" name="Oval 92"/>
          <p:cNvSpPr>
            <a:spLocks noChangeArrowheads="1"/>
          </p:cNvSpPr>
          <p:nvPr/>
        </p:nvSpPr>
        <p:spPr bwMode="auto">
          <a:xfrm>
            <a:off x="4304288" y="2492920"/>
            <a:ext cx="216000" cy="216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4" name="Oval 92"/>
          <p:cNvSpPr>
            <a:spLocks noChangeArrowheads="1"/>
          </p:cNvSpPr>
          <p:nvPr/>
        </p:nvSpPr>
        <p:spPr bwMode="auto">
          <a:xfrm>
            <a:off x="3111520" y="3171472"/>
            <a:ext cx="216000" cy="216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Oval 92"/>
          <p:cNvSpPr>
            <a:spLocks noChangeArrowheads="1"/>
          </p:cNvSpPr>
          <p:nvPr/>
        </p:nvSpPr>
        <p:spPr bwMode="auto">
          <a:xfrm>
            <a:off x="5014208" y="4374376"/>
            <a:ext cx="216000" cy="216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" name="Oval 92"/>
          <p:cNvSpPr>
            <a:spLocks noChangeArrowheads="1"/>
          </p:cNvSpPr>
          <p:nvPr/>
        </p:nvSpPr>
        <p:spPr bwMode="auto">
          <a:xfrm>
            <a:off x="3553728" y="4354080"/>
            <a:ext cx="216000" cy="216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6300192" y="3212976"/>
            <a:ext cx="648072" cy="576064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IR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79512" y="3068960"/>
            <a:ext cx="39604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2800" b="0" dirty="0" smtClean="0">
                <a:latin typeface="+mj-lt"/>
                <a:sym typeface="Symbol"/>
              </a:rPr>
              <a:t>Not TDI, </a:t>
            </a:r>
          </a:p>
          <a:p>
            <a:pPr lvl="0" algn="l"/>
            <a:r>
              <a:rPr lang="fr-FR" sz="2800" b="0" dirty="0" smtClean="0">
                <a:latin typeface="+mj-lt"/>
                <a:sym typeface="Symbol"/>
              </a:rPr>
              <a:t>not </a:t>
            </a:r>
            <a:r>
              <a:rPr lang="fr-FR" sz="2800" b="0" dirty="0" err="1" smtClean="0">
                <a:latin typeface="+mj-lt"/>
                <a:sym typeface="Symbol"/>
              </a:rPr>
              <a:t>even</a:t>
            </a:r>
            <a:r>
              <a:rPr lang="fr-FR" sz="2800" b="0" dirty="0" smtClean="0">
                <a:latin typeface="+mj-lt"/>
                <a:sym typeface="Symbol"/>
              </a:rPr>
              <a:t> </a:t>
            </a:r>
            <a:r>
              <a:rPr lang="fr-FR" sz="2800" b="0" dirty="0" err="1" smtClean="0">
                <a:latin typeface="+mj-lt"/>
                <a:sym typeface="Symbol"/>
              </a:rPr>
              <a:t>integer</a:t>
            </a:r>
            <a:r>
              <a:rPr lang="fr-FR" sz="2800" b="0" dirty="0" smtClean="0">
                <a:latin typeface="+mj-lt"/>
                <a:sym typeface="Symbol"/>
              </a:rPr>
              <a:t>:</a:t>
            </a:r>
          </a:p>
          <a:p>
            <a:pPr lvl="0" algn="l"/>
            <a:r>
              <a:rPr lang="fr-FR" sz="2800" b="0" dirty="0" smtClean="0">
                <a:latin typeface="+mj-lt"/>
                <a:sym typeface="Symbol"/>
              </a:rPr>
              <a:t> </a:t>
            </a:r>
          </a:p>
        </p:txBody>
      </p:sp>
      <p:grpSp>
        <p:nvGrpSpPr>
          <p:cNvPr id="6" name="Groupe 48"/>
          <p:cNvGrpSpPr/>
          <p:nvPr/>
        </p:nvGrpSpPr>
        <p:grpSpPr>
          <a:xfrm>
            <a:off x="3326656" y="2660437"/>
            <a:ext cx="2263616" cy="2342579"/>
            <a:chOff x="3326656" y="2660437"/>
            <a:chExt cx="2263616" cy="2342579"/>
          </a:xfrm>
        </p:grpSpPr>
        <p:sp>
          <p:nvSpPr>
            <p:cNvPr id="19" name="ZoneTexte 18"/>
            <p:cNvSpPr txBox="1"/>
            <p:nvPr/>
          </p:nvSpPr>
          <p:spPr>
            <a:xfrm>
              <a:off x="4190752" y="2660437"/>
              <a:ext cx="5760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/>
              <a:r>
                <a:rPr lang="fr-FR" sz="2800" b="0" dirty="0" smtClean="0">
                  <a:latin typeface="+mj-lt"/>
                  <a:sym typeface="Symbol"/>
                </a:rPr>
                <a:t>½</a:t>
              </a:r>
            </a:p>
            <a:p>
              <a:pPr lvl="0" algn="l"/>
              <a:endParaRPr lang="fr-FR" sz="2800" b="0" dirty="0" smtClean="0">
                <a:latin typeface="+mj-lt"/>
                <a:sym typeface="Symbol"/>
              </a:endParaRP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5014208" y="3100328"/>
              <a:ext cx="5760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/>
              <a:r>
                <a:rPr lang="fr-FR" sz="2800" b="0" dirty="0" smtClean="0">
                  <a:latin typeface="+mj-lt"/>
                  <a:sym typeface="Symbol"/>
                </a:rPr>
                <a:t>½</a:t>
              </a:r>
            </a:p>
            <a:p>
              <a:pPr lvl="0" algn="l"/>
              <a:endParaRPr lang="fr-FR" sz="2800" b="0" dirty="0" smtClean="0">
                <a:latin typeface="+mj-lt"/>
                <a:sym typeface="Symbol"/>
              </a:endParaRP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4644008" y="3987061"/>
              <a:ext cx="5760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/>
              <a:r>
                <a:rPr lang="fr-FR" sz="2800" b="0" dirty="0" smtClean="0">
                  <a:latin typeface="+mj-lt"/>
                  <a:sym typeface="Symbol"/>
                </a:rPr>
                <a:t>½</a:t>
              </a:r>
            </a:p>
            <a:p>
              <a:pPr lvl="0" algn="l"/>
              <a:endParaRPr lang="fr-FR" sz="2800" b="0" dirty="0" smtClean="0">
                <a:latin typeface="+mj-lt"/>
                <a:sym typeface="Symbol"/>
              </a:endParaRP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3697744" y="4048909"/>
              <a:ext cx="5760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/>
              <a:r>
                <a:rPr lang="fr-FR" sz="2800" b="0" dirty="0" smtClean="0">
                  <a:latin typeface="+mj-lt"/>
                  <a:sym typeface="Symbol"/>
                </a:rPr>
                <a:t>½</a:t>
              </a:r>
            </a:p>
            <a:p>
              <a:pPr lvl="0" algn="l"/>
              <a:endParaRPr lang="fr-FR" sz="2800" b="0" dirty="0" smtClean="0">
                <a:latin typeface="+mj-lt"/>
                <a:sym typeface="Symbol"/>
              </a:endParaRP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3326656" y="3091597"/>
              <a:ext cx="5760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/>
              <a:r>
                <a:rPr lang="fr-FR" sz="2800" b="0" dirty="0" smtClean="0">
                  <a:latin typeface="+mj-lt"/>
                  <a:sym typeface="Symbol"/>
                </a:rPr>
                <a:t>½</a:t>
              </a:r>
            </a:p>
            <a:p>
              <a:pPr lvl="0" algn="l"/>
              <a:endParaRPr lang="fr-FR" sz="2800" b="0" dirty="0" smtClean="0">
                <a:latin typeface="+mj-lt"/>
                <a:sym typeface="Symbol"/>
              </a:endParaRPr>
            </a:p>
          </p:txBody>
        </p:sp>
      </p:grp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251520" y="4293096"/>
            <a:ext cx="2304256" cy="936104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err="1" smtClean="0">
                <a:solidFill>
                  <a:srgbClr val="000000"/>
                </a:solidFill>
                <a:latin typeface="Arial"/>
              </a:rPr>
              <a:t>Add</a:t>
            </a: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smtClean="0">
                <a:solidFill>
                  <a:srgbClr val="1E507E"/>
                </a:solidFill>
                <a:latin typeface="Arial"/>
              </a:rPr>
              <a:t>x(V(C</a:t>
            </a:r>
            <a:r>
              <a:rPr lang="fr-FR" sz="2800" b="0" kern="0" baseline="-25000" dirty="0" smtClean="0">
                <a:solidFill>
                  <a:srgbClr val="1E507E"/>
                </a:solidFill>
                <a:latin typeface="Arial"/>
              </a:rPr>
              <a:t>5</a:t>
            </a:r>
            <a:r>
              <a:rPr lang="fr-FR" sz="2800" b="0" kern="0" dirty="0" smtClean="0">
                <a:solidFill>
                  <a:srgbClr val="1E507E"/>
                </a:solidFill>
                <a:latin typeface="Arial"/>
              </a:rPr>
              <a:t>)) ≤ 2</a:t>
            </a:r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auto">
          <a:xfrm>
            <a:off x="6156176" y="4293096"/>
            <a:ext cx="792088" cy="576064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smtClean="0">
                <a:solidFill>
                  <a:srgbClr val="000000"/>
                </a:solidFill>
                <a:latin typeface="Arial"/>
              </a:rPr>
              <a:t>TDI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5292080" y="4869160"/>
            <a:ext cx="5868144" cy="954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2800" dirty="0" err="1" smtClean="0">
                <a:latin typeface="+mj-lt"/>
                <a:sym typeface="Symbol"/>
              </a:rPr>
              <a:t>Exercise</a:t>
            </a:r>
            <a:r>
              <a:rPr lang="fr-FR" sz="2800" dirty="0" smtClean="0">
                <a:latin typeface="+mj-lt"/>
                <a:sym typeface="Symbol"/>
              </a:rPr>
              <a:t> 1</a:t>
            </a:r>
            <a:r>
              <a:rPr lang="fr-FR" sz="2800" b="0" dirty="0" smtClean="0">
                <a:latin typeface="+mj-lt"/>
                <a:sym typeface="Symbol"/>
              </a:rPr>
              <a:t> : </a:t>
            </a:r>
            <a:r>
              <a:rPr lang="fr-FR" sz="2800" b="0" dirty="0" err="1" smtClean="0">
                <a:latin typeface="+mj-lt"/>
                <a:sym typeface="Symbol"/>
              </a:rPr>
              <a:t>Prove</a:t>
            </a:r>
            <a:r>
              <a:rPr lang="fr-FR" sz="2800" b="0" dirty="0" smtClean="0">
                <a:latin typeface="+mj-lt"/>
                <a:sym typeface="Symbol"/>
              </a:rPr>
              <a:t> </a:t>
            </a:r>
            <a:r>
              <a:rPr lang="fr-FR" sz="2800" b="0" dirty="0" err="1" smtClean="0">
                <a:latin typeface="+mj-lt"/>
                <a:sym typeface="Symbol"/>
              </a:rPr>
              <a:t>these</a:t>
            </a:r>
            <a:endParaRPr lang="fr-FR" sz="2800" b="0" dirty="0" smtClean="0">
              <a:latin typeface="+mj-lt"/>
              <a:sym typeface="Symbol"/>
            </a:endParaRPr>
          </a:p>
          <a:p>
            <a:pPr lvl="0" algn="l"/>
            <a:r>
              <a:rPr lang="fr-FR" sz="2800" b="0" dirty="0" smtClean="0">
                <a:latin typeface="+mj-lt"/>
                <a:sym typeface="Symbol"/>
              </a:rPr>
              <a:t> 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-36512" y="5517232"/>
            <a:ext cx="91805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2800" dirty="0" err="1" smtClean="0">
                <a:latin typeface="+mj-lt"/>
                <a:sym typeface="Symbol"/>
              </a:rPr>
              <a:t>Exercise</a:t>
            </a:r>
            <a:r>
              <a:rPr lang="fr-FR" sz="2800" dirty="0" smtClean="0">
                <a:latin typeface="+mj-lt"/>
                <a:sym typeface="Symbol"/>
              </a:rPr>
              <a:t> 2</a:t>
            </a:r>
            <a:r>
              <a:rPr lang="fr-FR" sz="2800" b="0" dirty="0" smtClean="0">
                <a:latin typeface="+mj-lt"/>
                <a:sym typeface="Symbol"/>
              </a:rPr>
              <a:t>: </a:t>
            </a:r>
            <a:r>
              <a:rPr lang="fr-FR" sz="2800" b="0" dirty="0" err="1" smtClean="0">
                <a:latin typeface="+mj-lt"/>
                <a:sym typeface="Symbol"/>
              </a:rPr>
              <a:t>Prove</a:t>
            </a:r>
            <a:r>
              <a:rPr lang="fr-FR" sz="2800" b="0" dirty="0" smtClean="0">
                <a:latin typeface="+mj-lt"/>
                <a:sym typeface="Symbol"/>
              </a:rPr>
              <a:t> </a:t>
            </a:r>
            <a:r>
              <a:rPr lang="fr-FR" sz="2800" b="0" dirty="0" smtClean="0">
                <a:solidFill>
                  <a:srgbClr val="C00000"/>
                </a:solidFill>
                <a:latin typeface="+mj-lt"/>
                <a:sym typeface="Symbol"/>
              </a:rPr>
              <a:t>TDI for </a:t>
            </a:r>
            <a:r>
              <a:rPr lang="fr-FR" sz="2800" b="0" dirty="0" err="1" smtClean="0">
                <a:solidFill>
                  <a:srgbClr val="C00000"/>
                </a:solidFill>
                <a:latin typeface="+mj-lt"/>
                <a:sym typeface="Symbol"/>
              </a:rPr>
              <a:t>even</a:t>
            </a:r>
            <a:r>
              <a:rPr lang="fr-FR" sz="2800" b="0" dirty="0" smtClean="0">
                <a:solidFill>
                  <a:srgbClr val="C00000"/>
                </a:solidFill>
                <a:latin typeface="+mj-lt"/>
                <a:sym typeface="Symbol"/>
              </a:rPr>
              <a:t> </a:t>
            </a:r>
            <a:r>
              <a:rPr lang="fr-FR" sz="2800" b="0" dirty="0" smtClean="0">
                <a:latin typeface="+mj-lt"/>
                <a:sym typeface="Symbol"/>
              </a:rPr>
              <a:t>circuits and </a:t>
            </a:r>
            <a:r>
              <a:rPr lang="fr-FR" sz="2800" b="0" dirty="0" err="1" smtClean="0">
                <a:latin typeface="+mj-lt"/>
                <a:sym typeface="Symbol"/>
              </a:rPr>
              <a:t>their</a:t>
            </a:r>
            <a:r>
              <a:rPr lang="fr-FR" sz="2800" b="0" dirty="0" smtClean="0">
                <a:latin typeface="+mj-lt"/>
                <a:sym typeface="Symbol"/>
              </a:rPr>
              <a:t> </a:t>
            </a:r>
            <a:r>
              <a:rPr lang="fr-FR" sz="2800" b="0" dirty="0" err="1" smtClean="0">
                <a:latin typeface="+mj-lt"/>
                <a:sym typeface="Symbol"/>
              </a:rPr>
              <a:t>complements</a:t>
            </a:r>
            <a:r>
              <a:rPr lang="fr-FR" sz="2800" b="0" dirty="0" smtClean="0">
                <a:latin typeface="+mj-lt"/>
                <a:sym typeface="Symbol"/>
              </a:rPr>
              <a:t>;</a:t>
            </a:r>
          </a:p>
          <a:p>
            <a:pPr algn="l"/>
            <a:r>
              <a:rPr lang="fr-FR" sz="2800" b="0" dirty="0" smtClean="0">
                <a:latin typeface="+mj-lt"/>
                <a:sym typeface="Symbol"/>
              </a:rPr>
              <a:t>                                 </a:t>
            </a:r>
            <a:r>
              <a:rPr lang="fr-FR" sz="2800" b="0" dirty="0" smtClean="0">
                <a:solidFill>
                  <a:srgbClr val="C00000"/>
                </a:solidFill>
                <a:latin typeface="+mj-lt"/>
                <a:sym typeface="Symbol"/>
              </a:rPr>
              <a:t>IR </a:t>
            </a:r>
            <a:r>
              <a:rPr lang="fr-FR" sz="2800" b="0" dirty="0" smtClean="0">
                <a:solidFill>
                  <a:srgbClr val="C00000"/>
                </a:solidFill>
                <a:latin typeface="Calibri"/>
                <a:sym typeface="Symbol"/>
              </a:rPr>
              <a:t>for </a:t>
            </a:r>
            <a:r>
              <a:rPr lang="fr-FR" sz="2800" b="0" dirty="0" err="1" smtClean="0">
                <a:solidFill>
                  <a:srgbClr val="C00000"/>
                </a:solidFill>
                <a:latin typeface="Calibri"/>
                <a:sym typeface="Symbol"/>
              </a:rPr>
              <a:t>odd</a:t>
            </a:r>
            <a:r>
              <a:rPr lang="fr-FR" sz="2800" b="0" dirty="0" smtClean="0">
                <a:solidFill>
                  <a:srgbClr val="C00000"/>
                </a:solidFill>
                <a:latin typeface="Calibri"/>
                <a:sym typeface="Symbol"/>
              </a:rPr>
              <a:t>  </a:t>
            </a:r>
            <a:r>
              <a:rPr lang="fr-FR" sz="2800" b="0" dirty="0" smtClean="0">
                <a:solidFill>
                  <a:prstClr val="black"/>
                </a:solidFill>
                <a:latin typeface="Calibri"/>
                <a:sym typeface="Symbol"/>
              </a:rPr>
              <a:t>circuits and </a:t>
            </a:r>
            <a:r>
              <a:rPr lang="fr-FR" sz="2800" b="0" dirty="0" err="1" smtClean="0">
                <a:solidFill>
                  <a:prstClr val="black"/>
                </a:solidFill>
                <a:latin typeface="Calibri"/>
                <a:sym typeface="Symbol"/>
              </a:rPr>
              <a:t>their</a:t>
            </a:r>
            <a:r>
              <a:rPr lang="fr-FR" sz="2800" b="0" dirty="0" smtClean="0">
                <a:solidFill>
                  <a:prstClr val="black"/>
                </a:solidFill>
                <a:latin typeface="Calibri"/>
                <a:sym typeface="Symbol"/>
              </a:rPr>
              <a:t> </a:t>
            </a:r>
            <a:r>
              <a:rPr lang="fr-FR" sz="2800" b="0" dirty="0" err="1" smtClean="0">
                <a:solidFill>
                  <a:prstClr val="black"/>
                </a:solidFill>
                <a:latin typeface="Calibri"/>
                <a:sym typeface="Symbol"/>
              </a:rPr>
              <a:t>complements</a:t>
            </a:r>
            <a:r>
              <a:rPr lang="fr-FR" sz="2800" b="0" dirty="0" smtClean="0">
                <a:solidFill>
                  <a:prstClr val="black"/>
                </a:solidFill>
                <a:latin typeface="Calibri"/>
                <a:sym typeface="Symbol"/>
              </a:rPr>
              <a:t>;</a:t>
            </a:r>
          </a:p>
          <a:p>
            <a:pPr algn="l"/>
            <a:r>
              <a:rPr lang="fr-FR" sz="2800" b="0" dirty="0" smtClean="0">
                <a:solidFill>
                  <a:prstClr val="black"/>
                </a:solidFill>
                <a:latin typeface="Calibri"/>
                <a:sym typeface="Symbol"/>
              </a:rPr>
              <a:t> </a:t>
            </a:r>
            <a:r>
              <a:rPr lang="fr-FR" sz="2800" b="0" dirty="0" smtClean="0">
                <a:solidFill>
                  <a:schemeClr val="tx2"/>
                </a:solidFill>
                <a:latin typeface="Calibri"/>
                <a:sym typeface="Symbol"/>
              </a:rPr>
              <a:t>TDI if </a:t>
            </a:r>
            <a:r>
              <a:rPr lang="fr-FR" sz="2800" b="0" kern="0" dirty="0" smtClean="0">
                <a:solidFill>
                  <a:srgbClr val="1E507E"/>
                </a:solidFill>
                <a:latin typeface="Arial"/>
              </a:rPr>
              <a:t>x(V) ≤ 2 </a:t>
            </a:r>
            <a:r>
              <a:rPr lang="fr-FR" sz="2800" b="0" kern="0" dirty="0" err="1" smtClean="0">
                <a:solidFill>
                  <a:srgbClr val="1E507E"/>
                </a:solidFill>
                <a:latin typeface="Arial"/>
              </a:rPr>
              <a:t>is</a:t>
            </a:r>
            <a:r>
              <a:rPr lang="fr-FR" sz="2800" b="0" kern="0" dirty="0" smtClean="0">
                <a:solidFill>
                  <a:srgbClr val="1E507E"/>
                </a:solidFill>
                <a:latin typeface="Arial"/>
              </a:rPr>
              <a:t> </a:t>
            </a:r>
            <a:r>
              <a:rPr lang="fr-FR" sz="2800" b="0" kern="0" dirty="0" err="1" smtClean="0">
                <a:solidFill>
                  <a:srgbClr val="1E507E"/>
                </a:solidFill>
                <a:latin typeface="Arial"/>
              </a:rPr>
              <a:t>added</a:t>
            </a:r>
            <a:r>
              <a:rPr lang="fr-FR" sz="2800" b="0" kern="0" dirty="0" smtClean="0">
                <a:solidFill>
                  <a:srgbClr val="1E507E"/>
                </a:solidFill>
                <a:latin typeface="Arial"/>
              </a:rPr>
              <a:t> (x(V) ≤ n-1 / 2  for </a:t>
            </a:r>
            <a:r>
              <a:rPr lang="fr-FR" sz="2800" b="0" kern="0" dirty="0" err="1" smtClean="0">
                <a:solidFill>
                  <a:srgbClr val="1E507E"/>
                </a:solidFill>
                <a:latin typeface="Arial"/>
              </a:rPr>
              <a:t>complements</a:t>
            </a:r>
            <a:r>
              <a:rPr lang="fr-FR" sz="2800" b="0" kern="0" dirty="0" smtClean="0">
                <a:solidFill>
                  <a:srgbClr val="1E507E"/>
                </a:solidFill>
                <a:latin typeface="Arial"/>
              </a:rPr>
              <a:t>).</a:t>
            </a:r>
          </a:p>
          <a:p>
            <a:pPr algn="l"/>
            <a:r>
              <a:rPr lang="fr-FR" sz="2800" b="0" dirty="0" err="1" smtClean="0">
                <a:solidFill>
                  <a:schemeClr val="tx2"/>
                </a:solidFill>
                <a:latin typeface="Calibri"/>
                <a:sym typeface="Symbol"/>
              </a:rPr>
              <a:t>added</a:t>
            </a:r>
            <a:endParaRPr lang="fr-FR" sz="2800" b="0" dirty="0" smtClean="0">
              <a:solidFill>
                <a:schemeClr val="tx2"/>
              </a:solidFill>
              <a:latin typeface="+mj-lt"/>
              <a:sym typeface="Symbol"/>
            </a:endParaRPr>
          </a:p>
          <a:p>
            <a:pPr lvl="0" algn="l"/>
            <a:r>
              <a:rPr lang="fr-FR" sz="2800" b="0" dirty="0" smtClean="0">
                <a:solidFill>
                  <a:schemeClr val="tx2"/>
                </a:solidFill>
                <a:latin typeface="+mj-lt"/>
                <a:sym typeface="Symbol"/>
              </a:rPr>
              <a:t> </a:t>
            </a:r>
          </a:p>
        </p:txBody>
      </p:sp>
      <p:grpSp>
        <p:nvGrpSpPr>
          <p:cNvPr id="24" name="Groupe 34"/>
          <p:cNvGrpSpPr/>
          <p:nvPr/>
        </p:nvGrpSpPr>
        <p:grpSpPr>
          <a:xfrm>
            <a:off x="2761640" y="2266712"/>
            <a:ext cx="3446224" cy="3082979"/>
            <a:chOff x="2781960" y="2308240"/>
            <a:chExt cx="3446224" cy="3082979"/>
          </a:xfrm>
        </p:grpSpPr>
        <p:sp>
          <p:nvSpPr>
            <p:cNvPr id="29" name="ZoneTexte 28"/>
            <p:cNvSpPr txBox="1"/>
            <p:nvPr/>
          </p:nvSpPr>
          <p:spPr>
            <a:xfrm>
              <a:off x="4572000" y="2308240"/>
              <a:ext cx="5760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/>
              <a:r>
                <a:rPr lang="fr-FR" sz="2800" b="0" dirty="0" smtClean="0">
                  <a:solidFill>
                    <a:srgbClr val="00B050"/>
                  </a:solidFill>
                  <a:latin typeface="+mj-lt"/>
                  <a:sym typeface="Symbol"/>
                </a:rPr>
                <a:t>2</a:t>
              </a:r>
            </a:p>
            <a:p>
              <a:pPr lvl="0" algn="l"/>
              <a:endParaRPr lang="fr-FR" sz="2800" b="0" dirty="0" smtClean="0">
                <a:latin typeface="+mj-lt"/>
                <a:sym typeface="Symbol"/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5652120" y="3050957"/>
              <a:ext cx="5760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/>
              <a:r>
                <a:rPr lang="fr-FR" sz="2800" b="0" dirty="0" smtClean="0">
                  <a:solidFill>
                    <a:srgbClr val="00B050"/>
                  </a:solidFill>
                  <a:latin typeface="Calibri"/>
                  <a:sym typeface="Symbol"/>
                </a:rPr>
                <a:t>2</a:t>
              </a:r>
            </a:p>
            <a:p>
              <a:pPr lvl="0" algn="l"/>
              <a:endParaRPr lang="fr-FR" sz="2800" b="0" dirty="0" smtClean="0">
                <a:latin typeface="+mj-lt"/>
                <a:sym typeface="Symbol"/>
              </a:endParaRP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5166608" y="4419109"/>
              <a:ext cx="5760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/>
              <a:r>
                <a:rPr lang="fr-FR" sz="2800" b="0" dirty="0" smtClean="0">
                  <a:solidFill>
                    <a:srgbClr val="00B050"/>
                  </a:solidFill>
                  <a:latin typeface="+mj-lt"/>
                  <a:sym typeface="Symbol"/>
                </a:rPr>
                <a:t>2</a:t>
              </a:r>
            </a:p>
            <a:p>
              <a:pPr lvl="0" algn="l"/>
              <a:endParaRPr lang="fr-FR" sz="2800" b="0" dirty="0" smtClean="0">
                <a:latin typeface="+mj-lt"/>
                <a:sym typeface="Symbol"/>
              </a:endParaRP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3275856" y="4437112"/>
              <a:ext cx="5760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/>
              <a:r>
                <a:rPr lang="fr-FR" sz="2800" b="0" dirty="0" smtClean="0">
                  <a:solidFill>
                    <a:srgbClr val="00B050"/>
                  </a:solidFill>
                  <a:latin typeface="+mj-lt"/>
                  <a:sym typeface="Symbol"/>
                </a:rPr>
                <a:t>2</a:t>
              </a:r>
            </a:p>
            <a:p>
              <a:pPr lvl="0" algn="l"/>
              <a:endParaRPr lang="fr-FR" sz="2800" b="0" dirty="0" smtClean="0">
                <a:latin typeface="+mj-lt"/>
                <a:sym typeface="Symbol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2781960" y="3140968"/>
              <a:ext cx="5760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/>
              <a:r>
                <a:rPr lang="fr-FR" sz="2800" b="0" dirty="0" smtClean="0">
                  <a:solidFill>
                    <a:srgbClr val="00B050"/>
                  </a:solidFill>
                  <a:latin typeface="+mj-lt"/>
                  <a:sym typeface="Symbol"/>
                </a:rPr>
                <a:t>2</a:t>
              </a:r>
            </a:p>
            <a:p>
              <a:pPr lvl="0" algn="l"/>
              <a:endParaRPr lang="fr-FR" sz="2800" b="0" dirty="0" smtClean="0">
                <a:latin typeface="+mj-lt"/>
                <a:sym typeface="Symbol"/>
              </a:endParaRPr>
            </a:p>
          </p:txBody>
        </p:sp>
      </p:grpSp>
      <p:grpSp>
        <p:nvGrpSpPr>
          <p:cNvPr id="33" name="Groupe 36"/>
          <p:cNvGrpSpPr/>
          <p:nvPr/>
        </p:nvGrpSpPr>
        <p:grpSpPr>
          <a:xfrm>
            <a:off x="2937024" y="2147997"/>
            <a:ext cx="3110944" cy="3255699"/>
            <a:chOff x="2781960" y="2186320"/>
            <a:chExt cx="3110944" cy="3255699"/>
          </a:xfrm>
        </p:grpSpPr>
        <p:sp>
          <p:nvSpPr>
            <p:cNvPr id="38" name="ZoneTexte 37"/>
            <p:cNvSpPr txBox="1"/>
            <p:nvPr/>
          </p:nvSpPr>
          <p:spPr>
            <a:xfrm>
              <a:off x="4277360" y="2186320"/>
              <a:ext cx="5760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/>
              <a:r>
                <a:rPr lang="fr-FR" sz="2800" b="0" dirty="0" smtClean="0">
                  <a:solidFill>
                    <a:srgbClr val="00B050"/>
                  </a:solidFill>
                  <a:latin typeface="+mj-lt"/>
                  <a:sym typeface="Symbol"/>
                </a:rPr>
                <a:t>2</a:t>
              </a:r>
            </a:p>
            <a:p>
              <a:pPr lvl="0" algn="l"/>
              <a:endParaRPr lang="fr-FR" sz="2800" b="0" dirty="0" smtClean="0">
                <a:latin typeface="+mj-lt"/>
                <a:sym typeface="Symbol"/>
              </a:endParaRPr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5316840" y="2857917"/>
              <a:ext cx="5760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/>
              <a:r>
                <a:rPr lang="fr-FR" sz="2800" b="0" dirty="0" smtClean="0">
                  <a:solidFill>
                    <a:srgbClr val="00B050"/>
                  </a:solidFill>
                  <a:latin typeface="Calibri"/>
                  <a:sym typeface="Symbol"/>
                </a:rPr>
                <a:t>3</a:t>
              </a:r>
            </a:p>
            <a:p>
              <a:pPr lvl="0" algn="l"/>
              <a:endParaRPr lang="fr-FR" sz="2800" b="0" dirty="0" smtClean="0">
                <a:latin typeface="+mj-lt"/>
                <a:sym typeface="Symbol"/>
              </a:endParaRP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5166608" y="4419109"/>
              <a:ext cx="5760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/>
              <a:r>
                <a:rPr lang="fr-FR" sz="2800" b="0" dirty="0" smtClean="0">
                  <a:solidFill>
                    <a:srgbClr val="00B050"/>
                  </a:solidFill>
                  <a:latin typeface="+mj-lt"/>
                  <a:sym typeface="Symbol"/>
                </a:rPr>
                <a:t>4</a:t>
              </a:r>
            </a:p>
            <a:p>
              <a:pPr lvl="0" algn="l"/>
              <a:endParaRPr lang="fr-FR" sz="2800" b="0" dirty="0" smtClean="0">
                <a:latin typeface="+mj-lt"/>
                <a:sym typeface="Symbol"/>
              </a:endParaRP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3275856" y="4487912"/>
              <a:ext cx="5760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/>
              <a:r>
                <a:rPr lang="fr-FR" sz="2800" b="0" dirty="0" smtClean="0">
                  <a:solidFill>
                    <a:srgbClr val="00B050"/>
                  </a:solidFill>
                  <a:latin typeface="+mj-lt"/>
                  <a:sym typeface="Symbol"/>
                </a:rPr>
                <a:t>3</a:t>
              </a:r>
            </a:p>
            <a:p>
              <a:pPr lvl="0" algn="l"/>
              <a:endParaRPr lang="fr-FR" sz="2800" b="0" dirty="0" smtClean="0">
                <a:latin typeface="+mj-lt"/>
                <a:sym typeface="Symbol"/>
              </a:endParaRP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2781960" y="3273048"/>
              <a:ext cx="5760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/>
              <a:r>
                <a:rPr lang="fr-FR" sz="2800" b="0" dirty="0" smtClean="0">
                  <a:solidFill>
                    <a:srgbClr val="00B050"/>
                  </a:solidFill>
                  <a:latin typeface="+mj-lt"/>
                  <a:sym typeface="Symbol"/>
                </a:rPr>
                <a:t>5</a:t>
              </a:r>
            </a:p>
            <a:p>
              <a:pPr lvl="0" algn="l"/>
              <a:endParaRPr lang="fr-FR" sz="2800" b="0" dirty="0" smtClean="0">
                <a:latin typeface="+mj-lt"/>
                <a:sym typeface="Symbol"/>
              </a:endParaRPr>
            </a:p>
          </p:txBody>
        </p:sp>
      </p:grpSp>
      <p:grpSp>
        <p:nvGrpSpPr>
          <p:cNvPr id="35" name="Groupe 42"/>
          <p:cNvGrpSpPr/>
          <p:nvPr/>
        </p:nvGrpSpPr>
        <p:grpSpPr>
          <a:xfrm>
            <a:off x="3204736" y="2431048"/>
            <a:ext cx="2879432" cy="2958395"/>
            <a:chOff x="2873400" y="2432824"/>
            <a:chExt cx="2879432" cy="2958395"/>
          </a:xfrm>
        </p:grpSpPr>
        <p:sp>
          <p:nvSpPr>
            <p:cNvPr id="44" name="ZoneTexte 43"/>
            <p:cNvSpPr txBox="1"/>
            <p:nvPr/>
          </p:nvSpPr>
          <p:spPr>
            <a:xfrm>
              <a:off x="4374520" y="2432824"/>
              <a:ext cx="5760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/>
              <a:r>
                <a:rPr lang="fr-FR" sz="2800" b="0" dirty="0" smtClean="0">
                  <a:solidFill>
                    <a:srgbClr val="00B050"/>
                  </a:solidFill>
                  <a:latin typeface="+mj-lt"/>
                  <a:sym typeface="Symbol"/>
                </a:rPr>
                <a:t>6</a:t>
              </a:r>
            </a:p>
            <a:p>
              <a:pPr lvl="0" algn="l"/>
              <a:endParaRPr lang="fr-FR" sz="2800" b="0" dirty="0" smtClean="0">
                <a:latin typeface="+mj-lt"/>
                <a:sym typeface="Symbol"/>
              </a:endParaRP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5176768" y="3268757"/>
              <a:ext cx="5760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/>
              <a:r>
                <a:rPr lang="fr-FR" sz="2800" b="0" dirty="0" smtClean="0">
                  <a:solidFill>
                    <a:srgbClr val="00B050"/>
                  </a:solidFill>
                  <a:latin typeface="Calibri"/>
                  <a:sym typeface="Symbol"/>
                </a:rPr>
                <a:t>3</a:t>
              </a:r>
            </a:p>
            <a:p>
              <a:pPr lvl="0" algn="l"/>
              <a:endParaRPr lang="fr-FR" sz="2800" b="0" dirty="0" smtClean="0">
                <a:latin typeface="+mj-lt"/>
                <a:sym typeface="Symbol"/>
              </a:endParaRP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4466848" y="4408949"/>
              <a:ext cx="5760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/>
              <a:r>
                <a:rPr lang="fr-FR" sz="2800" b="0" dirty="0" smtClean="0">
                  <a:solidFill>
                    <a:srgbClr val="00B050"/>
                  </a:solidFill>
                  <a:latin typeface="+mj-lt"/>
                  <a:sym typeface="Symbol"/>
                </a:rPr>
                <a:t>4</a:t>
              </a:r>
            </a:p>
            <a:p>
              <a:pPr lvl="0" algn="l"/>
              <a:endParaRPr lang="fr-FR" sz="2800" b="0" dirty="0" smtClean="0">
                <a:latin typeface="+mj-lt"/>
                <a:sym typeface="Symbol"/>
              </a:endParaRP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3275856" y="4437112"/>
              <a:ext cx="5760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/>
              <a:r>
                <a:rPr lang="fr-FR" sz="2800" b="0" dirty="0" smtClean="0">
                  <a:solidFill>
                    <a:srgbClr val="00B050"/>
                  </a:solidFill>
                  <a:latin typeface="+mj-lt"/>
                  <a:sym typeface="Symbol"/>
                </a:rPr>
                <a:t>3</a:t>
              </a:r>
            </a:p>
            <a:p>
              <a:pPr lvl="0" algn="l"/>
              <a:endParaRPr lang="fr-FR" sz="2800" b="0" dirty="0" smtClean="0">
                <a:latin typeface="+mj-lt"/>
                <a:sym typeface="Symbol"/>
              </a:endParaRP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2873400" y="2775208"/>
              <a:ext cx="5760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/>
              <a:r>
                <a:rPr lang="fr-FR" sz="2800" b="0" dirty="0" smtClean="0">
                  <a:solidFill>
                    <a:srgbClr val="00B050"/>
                  </a:solidFill>
                  <a:latin typeface="+mj-lt"/>
                  <a:sym typeface="Symbol"/>
                </a:rPr>
                <a:t>5</a:t>
              </a:r>
            </a:p>
            <a:p>
              <a:pPr lvl="0" algn="l"/>
              <a:endParaRPr lang="fr-FR" sz="2800" b="0" dirty="0" smtClean="0">
                <a:latin typeface="+mj-lt"/>
                <a:sym typeface="Symbol"/>
              </a:endParaRPr>
            </a:p>
          </p:txBody>
        </p:sp>
      </p:grpSp>
      <p:sp>
        <p:nvSpPr>
          <p:cNvPr id="50" name="ZoneTexte 49"/>
          <p:cNvSpPr txBox="1"/>
          <p:nvPr/>
        </p:nvSpPr>
        <p:spPr>
          <a:xfrm>
            <a:off x="3995936" y="3212976"/>
            <a:ext cx="9361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2800" b="0" dirty="0" err="1" smtClean="0">
                <a:solidFill>
                  <a:srgbClr val="00B050"/>
                </a:solidFill>
                <a:latin typeface="+mj-lt"/>
                <a:sym typeface="Symbol"/>
              </a:rPr>
              <a:t>Hint</a:t>
            </a:r>
            <a:r>
              <a:rPr lang="fr-FR" sz="2800" b="0" dirty="0" smtClean="0">
                <a:solidFill>
                  <a:srgbClr val="00B050"/>
                </a:solidFill>
                <a:latin typeface="+mj-lt"/>
                <a:sym typeface="Symbol"/>
              </a:rPr>
              <a:t>:</a:t>
            </a:r>
          </a:p>
          <a:p>
            <a:pPr lvl="0" algn="l"/>
            <a:endParaRPr lang="fr-FR" sz="2800" b="0" dirty="0" smtClean="0">
              <a:latin typeface="+mj-lt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7" grpId="0" animBg="1"/>
      <p:bldP spid="18" grpId="0"/>
      <p:bldP spid="25" grpId="0" animBg="1"/>
      <p:bldP spid="26" grpId="0" animBg="1"/>
      <p:bldP spid="27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1312" y="-243408"/>
            <a:ext cx="8229600" cy="1143000"/>
          </a:xfrm>
        </p:spPr>
        <p:txBody>
          <a:bodyPr/>
          <a:lstStyle/>
          <a:p>
            <a:r>
              <a:rPr lang="fr-FR" dirty="0" smtClean="0"/>
              <a:t>b=0 : Hilbert bases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5496" y="4509120"/>
            <a:ext cx="93610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3200" b="0" dirty="0" smtClean="0">
                <a:latin typeface="+mj-lt"/>
              </a:rPr>
              <a:t>The </a:t>
            </a:r>
            <a:r>
              <a:rPr lang="fr-FR" sz="3200" b="0" dirty="0" err="1" smtClean="0">
                <a:latin typeface="+mj-lt"/>
              </a:rPr>
              <a:t>rows</a:t>
            </a:r>
            <a:r>
              <a:rPr lang="fr-FR" sz="3200" b="0" dirty="0" smtClean="0">
                <a:latin typeface="+mj-lt"/>
              </a:rPr>
              <a:t> of A </a:t>
            </a:r>
            <a:r>
              <a:rPr lang="fr-FR" sz="3200" b="0" dirty="0" err="1" smtClean="0">
                <a:latin typeface="+mj-lt"/>
              </a:rPr>
              <a:t>form</a:t>
            </a:r>
            <a:r>
              <a:rPr lang="fr-FR" sz="3200" b="0" dirty="0" smtClean="0">
                <a:latin typeface="+mj-lt"/>
              </a:rPr>
              <a:t> a </a:t>
            </a:r>
            <a:r>
              <a:rPr lang="fr-FR" sz="3200" b="0" i="1" dirty="0" smtClean="0">
                <a:latin typeface="+mj-lt"/>
              </a:rPr>
              <a:t>Hilbert basis </a:t>
            </a: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if </a:t>
            </a:r>
            <a:r>
              <a:rPr lang="fr-FR" sz="3200" b="0" kern="0" dirty="0" err="1" smtClean="0">
                <a:solidFill>
                  <a:srgbClr val="000000"/>
                </a:solidFill>
                <a:latin typeface="+mn-lt"/>
              </a:rPr>
              <a:t>Ax</a:t>
            </a:r>
            <a:r>
              <a:rPr lang="fr-FR" sz="3200" b="0" kern="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fr-FR" sz="3200" b="0" kern="0" dirty="0" smtClean="0">
                <a:solidFill>
                  <a:srgbClr val="000000"/>
                </a:solidFill>
                <a:latin typeface="+mn-lt"/>
                <a:cs typeface="Arial" charset="0"/>
              </a:rPr>
              <a:t>≤ 0 </a:t>
            </a:r>
            <a:r>
              <a:rPr lang="fr-FR" sz="3200" b="0" kern="0" dirty="0" err="1" smtClean="0">
                <a:solidFill>
                  <a:srgbClr val="000000"/>
                </a:solidFill>
                <a:latin typeface="+mn-lt"/>
                <a:cs typeface="Arial" charset="0"/>
              </a:rPr>
              <a:t>is</a:t>
            </a:r>
            <a:r>
              <a:rPr lang="fr-FR" sz="3200" b="0" kern="0" dirty="0" smtClean="0">
                <a:solidFill>
                  <a:srgbClr val="000000"/>
                </a:solidFill>
                <a:latin typeface="+mn-lt"/>
                <a:cs typeface="Arial" charset="0"/>
              </a:rPr>
              <a:t> TDI,</a:t>
            </a:r>
            <a:r>
              <a:rPr lang="fr-FR" sz="3200" b="0" dirty="0" smtClean="0">
                <a:latin typeface="+mn-lt"/>
              </a:rPr>
              <a:t> i.e.</a:t>
            </a:r>
          </a:p>
          <a:p>
            <a:pPr lvl="0" algn="l"/>
            <a:r>
              <a:rPr lang="fr-FR" sz="3200" b="0" kern="0" dirty="0" smtClean="0">
                <a:solidFill>
                  <a:srgbClr val="000000"/>
                </a:solidFill>
                <a:latin typeface="+mn-lt"/>
                <a:cs typeface="Arial" charset="0"/>
              </a:rPr>
              <a:t>for  all  </a:t>
            </a:r>
            <a:r>
              <a:rPr lang="fr-FR" sz="3200" b="0" kern="0" dirty="0" smtClean="0">
                <a:solidFill>
                  <a:srgbClr val="0070C0"/>
                </a:solidFill>
                <a:latin typeface="+mn-lt"/>
                <a:cs typeface="Arial" charset="0"/>
              </a:rPr>
              <a:t>c</a:t>
            </a:r>
            <a:r>
              <a:rPr lang="fr-FR" sz="3200" b="0" kern="0" dirty="0" smtClean="0">
                <a:solidFill>
                  <a:srgbClr val="0070C0"/>
                </a:solidFill>
                <a:latin typeface="Arial"/>
                <a:sym typeface="Symbol"/>
              </a:rPr>
              <a:t>  </a:t>
            </a:r>
            <a:r>
              <a:rPr lang="fr-FR" sz="3200" b="0" kern="0" dirty="0" err="1" smtClean="0">
                <a:solidFill>
                  <a:srgbClr val="0070C0"/>
                </a:solidFill>
                <a:latin typeface="Arial"/>
                <a:sym typeface="Symbol"/>
              </a:rPr>
              <a:t>cone</a:t>
            </a:r>
            <a:r>
              <a:rPr lang="fr-FR" sz="3200" b="0" kern="0" dirty="0" smtClean="0">
                <a:solidFill>
                  <a:srgbClr val="0070C0"/>
                </a:solidFill>
                <a:latin typeface="Arial"/>
                <a:sym typeface="Symbol"/>
              </a:rPr>
              <a:t>(A)  </a:t>
            </a:r>
            <a:r>
              <a:rPr lang="fr-FR" sz="3200" b="0" kern="0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fr-FR" sz="3200" b="0" kern="0" dirty="0" smtClean="0">
                <a:solidFill>
                  <a:srgbClr val="C00000"/>
                </a:solidFill>
                <a:sym typeface="Mathematica7"/>
              </a:rPr>
              <a:t></a:t>
            </a:r>
            <a:r>
              <a:rPr lang="fr-FR" sz="3200" b="0" kern="0" baseline="30000" dirty="0" smtClean="0">
                <a:solidFill>
                  <a:srgbClr val="C00000"/>
                </a:solidFill>
                <a:latin typeface="+mn-lt"/>
              </a:rPr>
              <a:t>n</a:t>
            </a:r>
            <a:r>
              <a:rPr lang="fr-FR" sz="3200" b="0" kern="0" baseline="300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3200" b="0" kern="0" dirty="0" smtClean="0">
                <a:solidFill>
                  <a:srgbClr val="0070C0"/>
                </a:solidFill>
                <a:latin typeface="Arial"/>
                <a:sym typeface="Symbol"/>
              </a:rPr>
              <a:t> :  c </a:t>
            </a:r>
            <a:r>
              <a:rPr lang="fr-FR" sz="3200" b="0" kern="0" dirty="0" err="1" smtClean="0">
                <a:solidFill>
                  <a:srgbClr val="0070C0"/>
                </a:solidFill>
                <a:latin typeface="Arial"/>
                <a:sym typeface="Symbol"/>
              </a:rPr>
              <a:t>is</a:t>
            </a:r>
            <a:r>
              <a:rPr lang="fr-FR" sz="3200" b="0" kern="0" dirty="0" smtClean="0">
                <a:solidFill>
                  <a:srgbClr val="0070C0"/>
                </a:solidFill>
                <a:latin typeface="Arial"/>
                <a:sym typeface="Symbol"/>
              </a:rPr>
              <a:t> a </a:t>
            </a:r>
            <a:r>
              <a:rPr lang="fr-FR" sz="3200" b="0" kern="0" dirty="0" err="1" smtClean="0">
                <a:solidFill>
                  <a:srgbClr val="0070C0"/>
                </a:solidFill>
                <a:latin typeface="Arial"/>
                <a:sym typeface="Symbol"/>
              </a:rPr>
              <a:t>nonnegative</a:t>
            </a:r>
            <a:endParaRPr lang="fr-FR" sz="3200" b="0" kern="0" dirty="0" smtClean="0">
              <a:solidFill>
                <a:srgbClr val="0070C0"/>
              </a:solidFill>
              <a:latin typeface="Arial"/>
              <a:sym typeface="Symbol"/>
            </a:endParaRPr>
          </a:p>
          <a:p>
            <a:pPr lvl="0" algn="l"/>
            <a:r>
              <a:rPr lang="fr-FR" sz="3200" b="0" kern="0" dirty="0" err="1" smtClean="0">
                <a:solidFill>
                  <a:srgbClr val="C00000"/>
                </a:solidFill>
                <a:latin typeface="Arial"/>
                <a:sym typeface="Symbol"/>
              </a:rPr>
              <a:t>integer</a:t>
            </a:r>
            <a:r>
              <a:rPr lang="fr-FR" sz="3200" b="0" kern="0" dirty="0" smtClean="0">
                <a:solidFill>
                  <a:srgbClr val="0070C0"/>
                </a:solidFill>
                <a:latin typeface="Arial"/>
                <a:sym typeface="Symbol"/>
              </a:rPr>
              <a:t> </a:t>
            </a:r>
            <a:r>
              <a:rPr lang="fr-FR" sz="3200" b="0" kern="0" dirty="0" err="1" smtClean="0">
                <a:solidFill>
                  <a:srgbClr val="0070C0"/>
                </a:solidFill>
                <a:latin typeface="Arial"/>
                <a:sym typeface="Symbol"/>
              </a:rPr>
              <a:t>combination</a:t>
            </a:r>
            <a:r>
              <a:rPr lang="fr-FR" sz="3200" b="0" kern="0" dirty="0" smtClean="0">
                <a:solidFill>
                  <a:srgbClr val="0070C0"/>
                </a:solidFill>
                <a:latin typeface="Arial"/>
                <a:sym typeface="Symbol"/>
              </a:rPr>
              <a:t> of </a:t>
            </a:r>
            <a:r>
              <a:rPr lang="fr-FR" sz="3200" b="0" kern="0" dirty="0" err="1" smtClean="0">
                <a:solidFill>
                  <a:srgbClr val="0070C0"/>
                </a:solidFill>
                <a:latin typeface="Arial"/>
                <a:sym typeface="Symbol"/>
              </a:rPr>
              <a:t>rows</a:t>
            </a:r>
            <a:r>
              <a:rPr lang="fr-FR" sz="3200" b="0" kern="0" dirty="0" smtClean="0">
                <a:solidFill>
                  <a:srgbClr val="0070C0"/>
                </a:solidFill>
                <a:latin typeface="Arial"/>
                <a:sym typeface="Symbol"/>
              </a:rPr>
              <a:t> of A.</a:t>
            </a:r>
          </a:p>
          <a:p>
            <a:pPr lvl="0" algn="l"/>
            <a:endParaRPr lang="fr-FR" sz="2000" b="0" kern="0" dirty="0" smtClean="0">
              <a:solidFill>
                <a:srgbClr val="0070C0"/>
              </a:solidFill>
              <a:latin typeface="Arial"/>
              <a:sym typeface="Symbol"/>
            </a:endParaRPr>
          </a:p>
          <a:p>
            <a:pPr lvl="0" algn="l"/>
            <a:r>
              <a:rPr lang="fr-FR" sz="3200" b="0" kern="0" dirty="0" err="1" smtClean="0">
                <a:latin typeface="Arial"/>
                <a:sym typeface="Symbol"/>
              </a:rPr>
              <a:t>Testing</a:t>
            </a:r>
            <a:r>
              <a:rPr lang="fr-FR" sz="3200" b="0" kern="0" dirty="0" smtClean="0">
                <a:latin typeface="Arial"/>
                <a:sym typeface="Symbol"/>
              </a:rPr>
              <a:t> for </a:t>
            </a:r>
            <a:r>
              <a:rPr lang="fr-FR" sz="3200" b="0" kern="0" dirty="0" err="1" smtClean="0">
                <a:latin typeface="Arial"/>
                <a:sym typeface="Symbol"/>
              </a:rPr>
              <a:t>Hb</a:t>
            </a:r>
            <a:r>
              <a:rPr lang="fr-FR" sz="3200" b="0" kern="0" dirty="0" smtClean="0">
                <a:latin typeface="Arial"/>
                <a:sym typeface="Symbol"/>
              </a:rPr>
              <a:t> : </a:t>
            </a:r>
            <a:r>
              <a:rPr lang="fr-FR" sz="3200" b="0" kern="0" dirty="0" err="1" smtClean="0">
                <a:latin typeface="Arial"/>
                <a:sym typeface="Symbol"/>
              </a:rPr>
              <a:t>coNP</a:t>
            </a:r>
            <a:r>
              <a:rPr lang="fr-FR" sz="3200" b="0" kern="0" dirty="0" smtClean="0">
                <a:latin typeface="Arial"/>
                <a:sym typeface="Symbol"/>
              </a:rPr>
              <a:t>-</a:t>
            </a:r>
            <a:r>
              <a:rPr lang="fr-FR" sz="3200" b="0" kern="0" dirty="0" err="1" smtClean="0">
                <a:latin typeface="Arial"/>
                <a:sym typeface="Symbol"/>
              </a:rPr>
              <a:t>complete</a:t>
            </a:r>
            <a:r>
              <a:rPr lang="fr-FR" sz="3200" b="0" kern="0" dirty="0" smtClean="0">
                <a:latin typeface="Arial"/>
                <a:sym typeface="Symbol"/>
              </a:rPr>
              <a:t> (J. </a:t>
            </a:r>
            <a:r>
              <a:rPr lang="fr-FR" sz="3200" b="0" kern="0" dirty="0" err="1" smtClean="0">
                <a:latin typeface="Arial"/>
                <a:sym typeface="Symbol"/>
              </a:rPr>
              <a:t>Pap</a:t>
            </a:r>
            <a:r>
              <a:rPr lang="fr-FR" sz="3200" b="0" kern="0" dirty="0" smtClean="0">
                <a:latin typeface="Arial"/>
                <a:sym typeface="Symbol"/>
              </a:rPr>
              <a:t> ’07) </a:t>
            </a:r>
          </a:p>
          <a:p>
            <a:pPr lvl="0" algn="l"/>
            <a:endParaRPr lang="fr-FR" sz="3200" b="0" kern="0" dirty="0" smtClean="0">
              <a:solidFill>
                <a:srgbClr val="0070C0"/>
              </a:solidFill>
              <a:latin typeface="+mn-lt"/>
              <a:cs typeface="Arial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980723"/>
            <a:ext cx="9144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200" b="0" dirty="0" smtClean="0">
                <a:latin typeface="+mj-lt"/>
              </a:rPr>
              <a:t> The </a:t>
            </a:r>
            <a:r>
              <a:rPr lang="fr-FR" sz="3200" b="0" dirty="0" smtClean="0">
                <a:solidFill>
                  <a:schemeClr val="tx2"/>
                </a:solidFill>
                <a:latin typeface="+mn-lt"/>
              </a:rPr>
              <a:t>system </a:t>
            </a:r>
            <a:r>
              <a:rPr lang="fr-FR" sz="3200" b="0" dirty="0" smtClean="0">
                <a:latin typeface="+mn-lt"/>
              </a:rPr>
              <a:t> </a:t>
            </a:r>
            <a:r>
              <a:rPr lang="fr-FR" sz="3200" kern="0" dirty="0" err="1" smtClean="0">
                <a:solidFill>
                  <a:srgbClr val="000000"/>
                </a:solidFill>
                <a:latin typeface="+mn-lt"/>
              </a:rPr>
              <a:t>Ax</a:t>
            </a:r>
            <a:r>
              <a:rPr lang="fr-FR" sz="3200" kern="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fr-FR" sz="3200" kern="0" dirty="0" smtClean="0">
                <a:solidFill>
                  <a:srgbClr val="000000"/>
                </a:solidFill>
                <a:latin typeface="+mn-lt"/>
                <a:cs typeface="Arial" charset="0"/>
              </a:rPr>
              <a:t>≤ 0</a:t>
            </a:r>
            <a:r>
              <a:rPr lang="fr-FR" sz="3200" b="0" kern="0" dirty="0" smtClean="0">
                <a:solidFill>
                  <a:srgbClr val="000000"/>
                </a:solidFill>
                <a:latin typeface="+mn-lt"/>
              </a:rPr>
              <a:t>    </a:t>
            </a:r>
            <a:r>
              <a:rPr lang="fr-FR" sz="3200" b="0" i="1" dirty="0" smtClean="0">
                <a:latin typeface="+mn-lt"/>
              </a:rPr>
              <a:t>TDI   (or IR )  </a:t>
            </a:r>
            <a:r>
              <a:rPr lang="fr-FR" sz="3200" b="0" dirty="0" smtClean="0">
                <a:latin typeface="+mn-lt"/>
              </a:rPr>
              <a:t>if</a:t>
            </a:r>
          </a:p>
          <a:p>
            <a:r>
              <a:rPr lang="fr-FR" sz="1400" b="0" i="1" dirty="0" smtClean="0">
                <a:latin typeface="+mn-lt"/>
              </a:rPr>
              <a:t> </a:t>
            </a:r>
          </a:p>
          <a:p>
            <a:pPr algn="l"/>
            <a:r>
              <a:rPr lang="fr-FR" sz="3600" b="0" dirty="0" smtClean="0">
                <a:latin typeface="+mn-lt"/>
                <a:sym typeface="Symbol"/>
              </a:rPr>
              <a:t></a:t>
            </a:r>
            <a:r>
              <a:rPr lang="fr-FR" sz="3600" b="0" dirty="0" smtClean="0">
                <a:latin typeface="+mn-lt"/>
              </a:rPr>
              <a:t>c</a:t>
            </a:r>
            <a:r>
              <a:rPr lang="fr-FR" sz="3600" b="0" kern="0" dirty="0" smtClean="0">
                <a:solidFill>
                  <a:srgbClr val="000000"/>
                </a:solidFill>
                <a:latin typeface="+mn-lt"/>
                <a:sym typeface="Symbol"/>
              </a:rPr>
              <a:t></a:t>
            </a:r>
            <a:r>
              <a:rPr lang="fr-FR" sz="3600" b="0" kern="0" dirty="0" smtClean="0">
                <a:solidFill>
                  <a:srgbClr val="000000"/>
                </a:solidFill>
                <a:latin typeface="+mn-lt"/>
                <a:sym typeface="Mathematica7"/>
              </a:rPr>
              <a:t></a:t>
            </a:r>
            <a:r>
              <a:rPr lang="fr-FR" sz="3600" b="0" kern="0" baseline="30000" dirty="0" smtClean="0">
                <a:solidFill>
                  <a:srgbClr val="000000"/>
                </a:solidFill>
                <a:latin typeface="+mn-lt"/>
              </a:rPr>
              <a:t>n</a:t>
            </a:r>
            <a:r>
              <a:rPr lang="fr-FR" sz="3600" b="0" dirty="0" smtClean="0">
                <a:latin typeface="+mn-lt"/>
              </a:rPr>
              <a:t> : {</a:t>
            </a:r>
            <a:r>
              <a:rPr lang="fr-FR" sz="3200" b="0" kern="0" dirty="0" smtClean="0">
                <a:solidFill>
                  <a:srgbClr val="C00000"/>
                </a:solidFill>
                <a:latin typeface="+mn-lt"/>
              </a:rPr>
              <a:t>min  y</a:t>
            </a:r>
            <a:r>
              <a:rPr lang="fr-FR" sz="3200" b="0" kern="0" baseline="30000" dirty="0" smtClean="0">
                <a:solidFill>
                  <a:srgbClr val="C00000"/>
                </a:solidFill>
                <a:latin typeface="+mn-lt"/>
              </a:rPr>
              <a:t>T</a:t>
            </a:r>
            <a:r>
              <a:rPr lang="fr-FR" sz="3200" b="0" kern="0" dirty="0" smtClean="0">
                <a:solidFill>
                  <a:srgbClr val="C00000"/>
                </a:solidFill>
                <a:latin typeface="+mn-lt"/>
              </a:rPr>
              <a:t>0,  </a:t>
            </a:r>
            <a:r>
              <a:rPr lang="fr-FR" sz="3200" b="0" kern="0" dirty="0" err="1" smtClean="0">
                <a:solidFill>
                  <a:srgbClr val="000000"/>
                </a:solidFill>
                <a:latin typeface="+mn-lt"/>
              </a:rPr>
              <a:t>yA</a:t>
            </a:r>
            <a:r>
              <a:rPr lang="fr-FR" sz="3200" b="0" kern="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fr-FR" sz="3200" b="0" kern="0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=</a:t>
            </a:r>
            <a:r>
              <a:rPr lang="fr-FR" sz="3200" b="0" kern="0" dirty="0" smtClean="0">
                <a:solidFill>
                  <a:srgbClr val="000000"/>
                </a:solidFill>
                <a:latin typeface="+mn-lt"/>
              </a:rPr>
              <a:t> c, y </a:t>
            </a:r>
            <a:r>
              <a:rPr lang="fr-FR" sz="3200" b="0" kern="0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 0, </a:t>
            </a:r>
            <a:r>
              <a:rPr lang="fr-FR" sz="3200" b="0" kern="0" dirty="0" smtClean="0">
                <a:solidFill>
                  <a:srgbClr val="000000"/>
                </a:solidFill>
                <a:latin typeface="+mn-lt"/>
              </a:rPr>
              <a:t>y </a:t>
            </a:r>
            <a:r>
              <a:rPr lang="fr-FR" sz="3200" b="0" kern="0" dirty="0" err="1" smtClean="0">
                <a:solidFill>
                  <a:srgbClr val="000000"/>
                </a:solidFill>
                <a:latin typeface="+mn-lt"/>
              </a:rPr>
              <a:t>integer</a:t>
            </a:r>
            <a:r>
              <a:rPr lang="fr-FR" sz="3600" b="0" dirty="0" smtClean="0">
                <a:solidFill>
                  <a:prstClr val="black"/>
                </a:solidFill>
                <a:latin typeface="Calibri"/>
              </a:rPr>
              <a:t>} </a:t>
            </a:r>
            <a:r>
              <a:rPr lang="fr-FR" sz="3200" b="0" dirty="0" smtClean="0">
                <a:solidFill>
                  <a:srgbClr val="C00000"/>
                </a:solidFill>
                <a:latin typeface="+mn-lt"/>
              </a:rPr>
              <a:t>= </a:t>
            </a:r>
            <a:r>
              <a:rPr lang="fr-FR" sz="3200" b="0" dirty="0" smtClean="0">
                <a:solidFill>
                  <a:srgbClr val="C00000"/>
                </a:solidFill>
                <a:latin typeface="+mn-lt"/>
                <a:sym typeface="Symbol"/>
              </a:rPr>
              <a:t>LIN(c)</a:t>
            </a:r>
          </a:p>
          <a:p>
            <a:pPr algn="l"/>
            <a:endParaRPr lang="fr-FR" sz="3200" b="0" dirty="0" smtClean="0">
              <a:solidFill>
                <a:srgbClr val="C00000"/>
              </a:solidFill>
              <a:latin typeface="+mj-lt"/>
              <a:sym typeface="Symbol"/>
            </a:endParaRPr>
          </a:p>
          <a:p>
            <a:pPr algn="l"/>
            <a:endParaRPr lang="fr-FR" sz="3200" b="0" dirty="0" smtClean="0">
              <a:solidFill>
                <a:srgbClr val="C00000"/>
              </a:solidFill>
              <a:latin typeface="+mj-lt"/>
              <a:sym typeface="Symbol"/>
            </a:endParaRPr>
          </a:p>
          <a:p>
            <a:pPr algn="l"/>
            <a:r>
              <a:rPr lang="fr-FR" sz="3200" b="0" dirty="0" smtClean="0">
                <a:solidFill>
                  <a:srgbClr val="C00000"/>
                </a:solidFill>
                <a:latin typeface="+mj-lt"/>
                <a:sym typeface="Symbol"/>
              </a:rPr>
              <a:t>LIN(c) = </a:t>
            </a:r>
          </a:p>
          <a:p>
            <a:endParaRPr lang="fr-FR" sz="3200" b="0" dirty="0" smtClean="0">
              <a:solidFill>
                <a:schemeClr val="tx2"/>
              </a:solidFill>
              <a:latin typeface="+mj-lt"/>
              <a:sym typeface="Symbol"/>
            </a:endParaRPr>
          </a:p>
          <a:p>
            <a:pPr lvl="0" algn="l"/>
            <a:endParaRPr lang="fr-FR" sz="2800" b="0" dirty="0" smtClean="0">
              <a:latin typeface="+mj-lt"/>
              <a:sym typeface="Symbol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403648" y="2935992"/>
            <a:ext cx="93610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3200" b="0" dirty="0" smtClean="0">
                <a:solidFill>
                  <a:srgbClr val="0070C0"/>
                </a:solidFill>
                <a:latin typeface="+mj-lt"/>
              </a:rPr>
              <a:t>0  if c  </a:t>
            </a:r>
            <a:r>
              <a:rPr lang="fr-FR" sz="3200" b="0" kern="0" dirty="0" smtClean="0">
                <a:solidFill>
                  <a:srgbClr val="0070C0"/>
                </a:solidFill>
                <a:latin typeface="Arial"/>
                <a:sym typeface="Symbol"/>
              </a:rPr>
              <a:t> </a:t>
            </a:r>
            <a:r>
              <a:rPr lang="fr-FR" sz="3200" b="0" kern="0" dirty="0" err="1" smtClean="0">
                <a:solidFill>
                  <a:srgbClr val="0070C0"/>
                </a:solidFill>
                <a:latin typeface="Arial"/>
                <a:sym typeface="Symbol"/>
              </a:rPr>
              <a:t>cone</a:t>
            </a:r>
            <a:r>
              <a:rPr lang="fr-FR" sz="3200" b="0" kern="0" dirty="0" smtClean="0">
                <a:solidFill>
                  <a:srgbClr val="0070C0"/>
                </a:solidFill>
                <a:latin typeface="Arial"/>
                <a:sym typeface="Symbol"/>
              </a:rPr>
              <a:t>(A) := </a:t>
            </a:r>
            <a:r>
              <a:rPr lang="fr-FR" sz="3200" b="0" kern="0" dirty="0" err="1" smtClean="0">
                <a:solidFill>
                  <a:srgbClr val="0070C0"/>
                </a:solidFill>
                <a:latin typeface="Arial"/>
                <a:sym typeface="Symbol"/>
              </a:rPr>
              <a:t>cone</a:t>
            </a:r>
            <a:r>
              <a:rPr lang="fr-FR" sz="3200" b="0" kern="0" dirty="0" smtClean="0">
                <a:solidFill>
                  <a:srgbClr val="0070C0"/>
                </a:solidFill>
                <a:latin typeface="Arial"/>
                <a:sym typeface="Symbol"/>
              </a:rPr>
              <a:t> (</a:t>
            </a:r>
            <a:r>
              <a:rPr lang="fr-FR" sz="3200" b="0" kern="0" dirty="0" err="1" smtClean="0">
                <a:solidFill>
                  <a:srgbClr val="0070C0"/>
                </a:solidFill>
                <a:latin typeface="Arial"/>
                <a:sym typeface="Symbol"/>
              </a:rPr>
              <a:t>rows</a:t>
            </a:r>
            <a:r>
              <a:rPr lang="fr-FR" sz="3200" b="0" kern="0" dirty="0" smtClean="0">
                <a:solidFill>
                  <a:srgbClr val="0070C0"/>
                </a:solidFill>
                <a:latin typeface="Arial"/>
                <a:sym typeface="Symbol"/>
              </a:rPr>
              <a:t> of A)</a:t>
            </a:r>
          </a:p>
          <a:p>
            <a:pPr algn="l"/>
            <a:r>
              <a:rPr lang="fr-FR" sz="3200" b="0" kern="0" dirty="0" smtClean="0">
                <a:solidFill>
                  <a:srgbClr val="0070C0"/>
                </a:solidFill>
                <a:latin typeface="Arial"/>
                <a:sym typeface="Symbol"/>
              </a:rPr>
              <a:t> if </a:t>
            </a:r>
            <a:r>
              <a:rPr lang="fr-FR" sz="3200" b="0" dirty="0" smtClean="0">
                <a:solidFill>
                  <a:srgbClr val="0070C0"/>
                </a:solidFill>
                <a:latin typeface="Calibri"/>
              </a:rPr>
              <a:t>c</a:t>
            </a:r>
            <a:r>
              <a:rPr lang="fr-FR" sz="3200" b="0" kern="0" dirty="0" smtClean="0">
                <a:solidFill>
                  <a:srgbClr val="0070C0"/>
                </a:solidFill>
                <a:latin typeface="Arial"/>
                <a:sym typeface="Symbol"/>
              </a:rPr>
              <a:t>  </a:t>
            </a:r>
            <a:r>
              <a:rPr lang="fr-FR" sz="3200" b="0" kern="0" dirty="0" err="1" smtClean="0">
                <a:solidFill>
                  <a:srgbClr val="0070C0"/>
                </a:solidFill>
                <a:latin typeface="Arial"/>
                <a:sym typeface="Symbol"/>
              </a:rPr>
              <a:t>cone</a:t>
            </a:r>
            <a:r>
              <a:rPr lang="fr-FR" sz="3200" b="0" kern="0" dirty="0" smtClean="0">
                <a:solidFill>
                  <a:srgbClr val="0070C0"/>
                </a:solidFill>
                <a:latin typeface="Arial"/>
                <a:sym typeface="Symbol"/>
              </a:rPr>
              <a:t>(A)</a:t>
            </a:r>
            <a:r>
              <a:rPr lang="fr-FR" sz="3200" b="0" dirty="0" smtClean="0">
                <a:solidFill>
                  <a:srgbClr val="0070C0"/>
                </a:solidFill>
                <a:latin typeface="+mj-lt"/>
              </a:rPr>
              <a:t>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164560" y="5518388"/>
            <a:ext cx="34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2800" b="0" dirty="0" smtClean="0">
                <a:solidFill>
                  <a:srgbClr val="00B050"/>
                </a:solidFill>
                <a:latin typeface="+mj-lt"/>
              </a:rPr>
              <a:t>(normal </a:t>
            </a:r>
            <a:r>
              <a:rPr lang="fr-FR" sz="2800" b="0" dirty="0" err="1" smtClean="0">
                <a:solidFill>
                  <a:srgbClr val="00B050"/>
                </a:solidFill>
                <a:latin typeface="+mj-lt"/>
              </a:rPr>
              <a:t>semigroup</a:t>
            </a:r>
            <a:r>
              <a:rPr lang="fr-FR" sz="2800" b="0" dirty="0" smtClean="0">
                <a:solidFill>
                  <a:srgbClr val="00B050"/>
                </a:solidFill>
                <a:latin typeface="+mj-lt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8864" y="-264760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dirty="0" smtClean="0"/>
              <a:t>A Hilbert basis</a:t>
            </a:r>
            <a:endParaRPr lang="fr-FR" sz="4000" dirty="0"/>
          </a:p>
        </p:txBody>
      </p:sp>
      <p:sp>
        <p:nvSpPr>
          <p:cNvPr id="3" name="ZoneTexte 2"/>
          <p:cNvSpPr txBox="1"/>
          <p:nvPr/>
        </p:nvSpPr>
        <p:spPr>
          <a:xfrm>
            <a:off x="-36512" y="4528284"/>
            <a:ext cx="9108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2800" dirty="0" err="1" smtClean="0">
                <a:latin typeface="+mj-lt"/>
              </a:rPr>
              <a:t>Exercise</a:t>
            </a:r>
            <a:r>
              <a:rPr lang="fr-FR" sz="2800" dirty="0" smtClean="0">
                <a:latin typeface="+mj-lt"/>
              </a:rPr>
              <a:t>  1</a:t>
            </a:r>
            <a:r>
              <a:rPr lang="fr-FR" sz="2800" b="0" dirty="0" smtClean="0">
                <a:latin typeface="+mj-lt"/>
              </a:rPr>
              <a:t>:  Lin </a:t>
            </a:r>
            <a:r>
              <a:rPr lang="fr-FR" sz="2800" b="0" dirty="0" err="1" smtClean="0">
                <a:latin typeface="+mj-lt"/>
              </a:rPr>
              <a:t>indep</a:t>
            </a:r>
            <a:r>
              <a:rPr lang="fr-FR" sz="2800" b="0" dirty="0" smtClean="0">
                <a:latin typeface="+mj-lt"/>
              </a:rPr>
              <a:t>. full </a:t>
            </a:r>
            <a:r>
              <a:rPr lang="fr-FR" sz="2800" b="0" dirty="0" err="1" smtClean="0">
                <a:latin typeface="+mj-lt"/>
              </a:rPr>
              <a:t>dim</a:t>
            </a:r>
            <a:r>
              <a:rPr lang="fr-FR" sz="2800" b="0" dirty="0" smtClean="0">
                <a:latin typeface="+mj-lt"/>
              </a:rPr>
              <a:t> : </a:t>
            </a:r>
            <a:r>
              <a:rPr lang="fr-FR" sz="2800" b="0" dirty="0" err="1" smtClean="0">
                <a:latin typeface="+mj-lt"/>
              </a:rPr>
              <a:t>Hb</a:t>
            </a:r>
            <a:r>
              <a:rPr lang="fr-FR" sz="2800" b="0" dirty="0" smtClean="0">
                <a:latin typeface="+mj-lt"/>
                <a:sym typeface="Symbol"/>
              </a:rPr>
              <a:t>    </a:t>
            </a:r>
            <a:r>
              <a:rPr lang="fr-FR" sz="2800" b="0" dirty="0" err="1" smtClean="0">
                <a:latin typeface="+mj-lt"/>
                <a:sym typeface="Symbol"/>
              </a:rPr>
              <a:t>Their</a:t>
            </a:r>
            <a:r>
              <a:rPr lang="fr-FR" sz="2800" b="0" dirty="0" smtClean="0">
                <a:latin typeface="+mj-lt"/>
                <a:sym typeface="Symbol"/>
              </a:rPr>
              <a:t> </a:t>
            </a:r>
            <a:r>
              <a:rPr lang="fr-FR" sz="2800" b="0" dirty="0" err="1" smtClean="0">
                <a:latin typeface="+mj-lt"/>
                <a:sym typeface="Symbol"/>
              </a:rPr>
              <a:t>determinant</a:t>
            </a:r>
            <a:r>
              <a:rPr lang="fr-FR" sz="2800" b="0" dirty="0" smtClean="0">
                <a:latin typeface="+mj-lt"/>
                <a:sym typeface="Symbol"/>
              </a:rPr>
              <a:t> </a:t>
            </a:r>
            <a:r>
              <a:rPr lang="fr-FR" sz="2800" b="0" dirty="0" err="1" smtClean="0">
                <a:latin typeface="+mj-lt"/>
                <a:sym typeface="Symbol"/>
              </a:rPr>
              <a:t>is</a:t>
            </a:r>
            <a:r>
              <a:rPr lang="fr-FR" sz="2800" b="0" dirty="0" smtClean="0">
                <a:latin typeface="+mj-lt"/>
                <a:sym typeface="Symbol"/>
              </a:rPr>
              <a:t> 1</a:t>
            </a:r>
            <a:r>
              <a:rPr lang="fr-FR" sz="2800" b="0" dirty="0" smtClean="0">
                <a:latin typeface="+mj-lt"/>
              </a:rPr>
              <a:t>   </a:t>
            </a:r>
          </a:p>
        </p:txBody>
      </p:sp>
      <p:grpSp>
        <p:nvGrpSpPr>
          <p:cNvPr id="4" name="Groupe 106"/>
          <p:cNvGrpSpPr/>
          <p:nvPr/>
        </p:nvGrpSpPr>
        <p:grpSpPr>
          <a:xfrm>
            <a:off x="503928" y="836712"/>
            <a:ext cx="4319592" cy="3456384"/>
            <a:chOff x="611560" y="1196752"/>
            <a:chExt cx="4319592" cy="3456384"/>
          </a:xfrm>
        </p:grpSpPr>
        <p:sp>
          <p:nvSpPr>
            <p:cNvPr id="5" name="Rectangle 4"/>
            <p:cNvSpPr/>
            <p:nvPr/>
          </p:nvSpPr>
          <p:spPr>
            <a:xfrm>
              <a:off x="611560" y="1196752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43608" y="1196752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475656" y="1196752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07704" y="1196752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39752" y="1196752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71800" y="1196752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02960" y="1196752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635008" y="1196752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067056" y="1196752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499104" y="1196752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1560" y="1628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43608" y="1628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475656" y="1628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907704" y="1628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339752" y="1628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771800" y="1628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202960" y="1628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635008" y="1628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067056" y="1628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499104" y="1628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11560" y="2060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043608" y="2060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75656" y="2060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907704" y="2060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339752" y="2060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771800" y="2060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202960" y="2060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635008" y="2060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067056" y="2060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499104" y="2060848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11560" y="2492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043608" y="2492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475656" y="2492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907704" y="2492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339752" y="2492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771800" y="2492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202960" y="2492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635008" y="2492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67056" y="2492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499104" y="2492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11560" y="2924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043608" y="2924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475656" y="2924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907704" y="2924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339752" y="2924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771800" y="2924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202960" y="2924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635008" y="2924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067056" y="2924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499104" y="2924944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11560" y="3357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043608" y="3357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475656" y="3357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907704" y="3357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339752" y="3357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771800" y="3357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202960" y="3357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635008" y="3357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067056" y="3357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4499104" y="3357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11560" y="3789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043608" y="3789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475656" y="3789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907704" y="3789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339752" y="3789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771800" y="3789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202960" y="3789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635008" y="3789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067056" y="3789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499104" y="3789040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11560" y="4221136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043608" y="4221136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475656" y="4221136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907704" y="4221136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339752" y="4221136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771800" y="4221136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202960" y="4221136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635008" y="4221136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067056" y="4221136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499104" y="4221136"/>
              <a:ext cx="432048" cy="4320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8" name="ZoneTexte 107"/>
          <p:cNvSpPr txBox="1"/>
          <p:nvPr/>
        </p:nvSpPr>
        <p:spPr>
          <a:xfrm>
            <a:off x="2888968" y="186031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0" dirty="0" smtClean="0">
                <a:latin typeface="+mn-lt"/>
              </a:rPr>
              <a:t>0</a:t>
            </a:r>
            <a:endParaRPr lang="fr-FR" sz="2800" b="0" dirty="0">
              <a:latin typeface="+mn-lt"/>
            </a:endParaRPr>
          </a:p>
        </p:txBody>
      </p:sp>
      <p:cxnSp>
        <p:nvCxnSpPr>
          <p:cNvPr id="112" name="Connecteur droit 111"/>
          <p:cNvCxnSpPr/>
          <p:nvPr/>
        </p:nvCxnSpPr>
        <p:spPr>
          <a:xfrm rot="5400000">
            <a:off x="2663280" y="1268760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113"/>
          <p:cNvCxnSpPr/>
          <p:nvPr/>
        </p:nvCxnSpPr>
        <p:spPr>
          <a:xfrm rot="5400000">
            <a:off x="1367136" y="2574176"/>
            <a:ext cx="3456384" cy="0"/>
          </a:xfrm>
          <a:prstGeom prst="line">
            <a:avLst/>
          </a:prstGeom>
          <a:ln w="190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115"/>
          <p:cNvCxnSpPr/>
          <p:nvPr/>
        </p:nvCxnSpPr>
        <p:spPr>
          <a:xfrm>
            <a:off x="523360" y="2132856"/>
            <a:ext cx="4320480" cy="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e 132"/>
          <p:cNvGrpSpPr/>
          <p:nvPr/>
        </p:nvGrpSpPr>
        <p:grpSpPr>
          <a:xfrm>
            <a:off x="935088" y="1268760"/>
            <a:ext cx="3456384" cy="3024336"/>
            <a:chOff x="971600" y="1628800"/>
            <a:chExt cx="3456384" cy="3024336"/>
          </a:xfrm>
        </p:grpSpPr>
        <p:cxnSp>
          <p:nvCxnSpPr>
            <p:cNvPr id="110" name="Connecteur droit avec flèche 109"/>
            <p:cNvCxnSpPr/>
            <p:nvPr/>
          </p:nvCxnSpPr>
          <p:spPr>
            <a:xfrm rot="10800000">
              <a:off x="971600" y="1628800"/>
              <a:ext cx="2160240" cy="86409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cteur droit avec flèche 116"/>
            <p:cNvCxnSpPr/>
            <p:nvPr/>
          </p:nvCxnSpPr>
          <p:spPr>
            <a:xfrm rot="16200000" flipH="1">
              <a:off x="2704872" y="2930024"/>
              <a:ext cx="2170400" cy="127582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1" name="Connecteur droit avec flèche 120"/>
          <p:cNvCxnSpPr/>
          <p:nvPr/>
        </p:nvCxnSpPr>
        <p:spPr>
          <a:xfrm rot="10800000">
            <a:off x="1727176" y="1700808"/>
            <a:ext cx="1296144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avec flèche 124"/>
          <p:cNvCxnSpPr/>
          <p:nvPr/>
        </p:nvCxnSpPr>
        <p:spPr>
          <a:xfrm rot="10800000">
            <a:off x="2632800" y="2112536"/>
            <a:ext cx="432048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avec flèche 126"/>
          <p:cNvCxnSpPr/>
          <p:nvPr/>
        </p:nvCxnSpPr>
        <p:spPr>
          <a:xfrm rot="5400000">
            <a:off x="2879304" y="2348880"/>
            <a:ext cx="432048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cteur droit avec flèche 129"/>
          <p:cNvCxnSpPr/>
          <p:nvPr/>
        </p:nvCxnSpPr>
        <p:spPr>
          <a:xfrm rot="16200000" flipH="1">
            <a:off x="2883496" y="2374280"/>
            <a:ext cx="854824" cy="41261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ZoneTexte 131"/>
          <p:cNvSpPr txBox="1"/>
          <p:nvPr/>
        </p:nvSpPr>
        <p:spPr>
          <a:xfrm>
            <a:off x="4921176" y="1052736"/>
            <a:ext cx="1152128" cy="39087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600" b="0" dirty="0" smtClean="0">
                <a:latin typeface="+mn-lt"/>
              </a:rPr>
              <a:t>-5  2</a:t>
            </a:r>
          </a:p>
          <a:p>
            <a:r>
              <a:rPr lang="fr-FR" sz="3600" b="0" dirty="0" smtClean="0">
                <a:solidFill>
                  <a:srgbClr val="C00000"/>
                </a:solidFill>
                <a:latin typeface="+mn-lt"/>
              </a:rPr>
              <a:t>-3  1</a:t>
            </a:r>
          </a:p>
          <a:p>
            <a:r>
              <a:rPr lang="fr-FR" sz="3600" b="0" dirty="0" smtClean="0">
                <a:solidFill>
                  <a:srgbClr val="C00000"/>
                </a:solidFill>
                <a:latin typeface="+mn-lt"/>
              </a:rPr>
              <a:t>-1  0</a:t>
            </a:r>
          </a:p>
          <a:p>
            <a:r>
              <a:rPr lang="fr-FR" sz="3600" b="0" dirty="0" smtClean="0">
                <a:solidFill>
                  <a:srgbClr val="C00000"/>
                </a:solidFill>
                <a:latin typeface="+mn-lt"/>
              </a:rPr>
              <a:t> 0 -1</a:t>
            </a:r>
          </a:p>
          <a:p>
            <a:r>
              <a:rPr lang="fr-FR" sz="3600" b="0" dirty="0" smtClean="0">
                <a:solidFill>
                  <a:srgbClr val="C00000"/>
                </a:solidFill>
                <a:latin typeface="Calibri"/>
              </a:rPr>
              <a:t> 1 -2</a:t>
            </a:r>
          </a:p>
          <a:p>
            <a:r>
              <a:rPr lang="fr-FR" sz="3600" b="0" dirty="0" smtClean="0">
                <a:solidFill>
                  <a:prstClr val="black"/>
                </a:solidFill>
                <a:latin typeface="Calibri"/>
              </a:rPr>
              <a:t> 3 -5</a:t>
            </a:r>
            <a:endParaRPr lang="fr-FR" sz="3600" b="0" dirty="0" smtClean="0">
              <a:latin typeface="+mn-lt"/>
            </a:endParaRPr>
          </a:p>
          <a:p>
            <a:endParaRPr lang="fr-FR" sz="3200" b="0" dirty="0" smtClean="0">
              <a:latin typeface="+mn-lt"/>
            </a:endParaRPr>
          </a:p>
        </p:txBody>
      </p:sp>
      <p:sp>
        <p:nvSpPr>
          <p:cNvPr id="135" name="ZoneTexte 134"/>
          <p:cNvSpPr txBox="1"/>
          <p:nvPr/>
        </p:nvSpPr>
        <p:spPr>
          <a:xfrm>
            <a:off x="-46672" y="5157192"/>
            <a:ext cx="937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2800" dirty="0" err="1" smtClean="0">
                <a:latin typeface="+mj-lt"/>
              </a:rPr>
              <a:t>Exercise</a:t>
            </a:r>
            <a:r>
              <a:rPr lang="fr-FR" sz="2800" dirty="0" smtClean="0">
                <a:latin typeface="+mj-lt"/>
              </a:rPr>
              <a:t>  2</a:t>
            </a:r>
            <a:r>
              <a:rPr lang="fr-FR" sz="2800" b="0" dirty="0" smtClean="0">
                <a:latin typeface="+mj-lt"/>
              </a:rPr>
              <a:t>: If H </a:t>
            </a:r>
            <a:r>
              <a:rPr lang="fr-FR" sz="2800" b="0" dirty="0" err="1" smtClean="0">
                <a:latin typeface="+mj-lt"/>
              </a:rPr>
              <a:t>is</a:t>
            </a:r>
            <a:r>
              <a:rPr lang="fr-FR" sz="2800" b="0" dirty="0" smtClean="0">
                <a:latin typeface="+mj-lt"/>
              </a:rPr>
              <a:t> a </a:t>
            </a:r>
            <a:r>
              <a:rPr lang="fr-FR" sz="2800" b="0" dirty="0" err="1" smtClean="0">
                <a:latin typeface="+mj-lt"/>
              </a:rPr>
              <a:t>pointed</a:t>
            </a:r>
            <a:r>
              <a:rPr lang="fr-FR" sz="2800" b="0" dirty="0" smtClean="0">
                <a:latin typeface="+mj-lt"/>
              </a:rPr>
              <a:t> Hilbert basis,  for </a:t>
            </a:r>
            <a:r>
              <a:rPr lang="fr-FR" sz="2800" b="0" dirty="0" err="1" smtClean="0">
                <a:latin typeface="+mj-lt"/>
              </a:rPr>
              <a:t>any</a:t>
            </a:r>
            <a:r>
              <a:rPr lang="fr-FR" sz="2800" b="0" dirty="0" smtClean="0">
                <a:latin typeface="+mj-lt"/>
              </a:rPr>
              <a:t> n-1 </a:t>
            </a:r>
            <a:r>
              <a:rPr lang="fr-FR" sz="2800" b="0" dirty="0" err="1" smtClean="0">
                <a:latin typeface="+mj-lt"/>
              </a:rPr>
              <a:t>element</a:t>
            </a:r>
            <a:r>
              <a:rPr lang="fr-FR" sz="2800" b="0" dirty="0" smtClean="0">
                <a:latin typeface="+mj-lt"/>
              </a:rPr>
              <a:t>  	</a:t>
            </a:r>
            <a:r>
              <a:rPr lang="fr-FR" sz="2800" b="0" dirty="0" err="1" smtClean="0">
                <a:latin typeface="+mj-lt"/>
              </a:rPr>
              <a:t>Hb</a:t>
            </a:r>
            <a:r>
              <a:rPr lang="fr-FR" sz="2800" b="0" dirty="0" smtClean="0">
                <a:latin typeface="+mj-lt"/>
              </a:rPr>
              <a:t> in H </a:t>
            </a:r>
            <a:r>
              <a:rPr lang="fr-FR" sz="2800" b="0" dirty="0" smtClean="0">
                <a:latin typeface="+mj-lt"/>
                <a:sym typeface="Symbol"/>
              </a:rPr>
              <a:t></a:t>
            </a:r>
            <a:r>
              <a:rPr lang="fr-FR" sz="2800" b="0" dirty="0" smtClean="0">
                <a:latin typeface="+mj-lt"/>
              </a:rPr>
              <a:t> a </a:t>
            </a:r>
            <a:r>
              <a:rPr lang="fr-FR" sz="2800" b="0" dirty="0" err="1" smtClean="0">
                <a:latin typeface="+mj-lt"/>
              </a:rPr>
              <a:t>facet</a:t>
            </a:r>
            <a:r>
              <a:rPr lang="fr-FR" sz="2800" b="0" dirty="0" smtClean="0">
                <a:latin typeface="+mj-lt"/>
              </a:rPr>
              <a:t> </a:t>
            </a:r>
            <a:r>
              <a:rPr lang="fr-FR" sz="2800" b="0" dirty="0" err="1" smtClean="0">
                <a:latin typeface="+mj-lt"/>
              </a:rPr>
              <a:t>there</a:t>
            </a:r>
            <a:r>
              <a:rPr lang="fr-FR" sz="2800" b="0" dirty="0" smtClean="0">
                <a:latin typeface="+mj-lt"/>
              </a:rPr>
              <a:t> </a:t>
            </a:r>
            <a:r>
              <a:rPr lang="fr-FR" sz="2800" b="0" dirty="0" err="1" smtClean="0">
                <a:latin typeface="+mj-lt"/>
              </a:rPr>
              <a:t>exists</a:t>
            </a:r>
            <a:r>
              <a:rPr lang="fr-FR" sz="2800" b="0" dirty="0" smtClean="0">
                <a:latin typeface="+mj-lt"/>
              </a:rPr>
              <a:t> an n-th </a:t>
            </a:r>
            <a:r>
              <a:rPr lang="fr-FR" sz="2800" b="0" dirty="0" err="1" smtClean="0">
                <a:latin typeface="+mj-lt"/>
              </a:rPr>
              <a:t>so</a:t>
            </a:r>
            <a:r>
              <a:rPr lang="fr-FR" sz="2800" b="0" dirty="0" smtClean="0">
                <a:latin typeface="+mj-lt"/>
              </a:rPr>
              <a:t> </a:t>
            </a:r>
            <a:r>
              <a:rPr lang="fr-FR" sz="2800" b="0" dirty="0" err="1" smtClean="0">
                <a:latin typeface="+mj-lt"/>
              </a:rPr>
              <a:t>that</a:t>
            </a:r>
            <a:r>
              <a:rPr lang="fr-FR" sz="2800" b="0" dirty="0" smtClean="0">
                <a:latin typeface="+mj-lt"/>
              </a:rPr>
              <a:t> </a:t>
            </a:r>
            <a:r>
              <a:rPr lang="fr-FR" sz="2800" b="0" dirty="0" err="1" smtClean="0">
                <a:latin typeface="+mj-lt"/>
              </a:rPr>
              <a:t>det</a:t>
            </a:r>
            <a:r>
              <a:rPr lang="fr-FR" sz="2800" b="0" dirty="0" smtClean="0">
                <a:latin typeface="+mj-lt"/>
              </a:rPr>
              <a:t> =1.</a:t>
            </a:r>
          </a:p>
        </p:txBody>
      </p:sp>
      <p:sp>
        <p:nvSpPr>
          <p:cNvPr id="136" name="ZoneTexte 135"/>
          <p:cNvSpPr txBox="1"/>
          <p:nvPr/>
        </p:nvSpPr>
        <p:spPr>
          <a:xfrm>
            <a:off x="-51688" y="6093296"/>
            <a:ext cx="9448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2800" dirty="0" err="1" smtClean="0">
                <a:latin typeface="+mj-lt"/>
              </a:rPr>
              <a:t>Exercise</a:t>
            </a:r>
            <a:r>
              <a:rPr lang="fr-FR" sz="2800" dirty="0" smtClean="0">
                <a:latin typeface="+mj-lt"/>
              </a:rPr>
              <a:t>  3</a:t>
            </a:r>
            <a:r>
              <a:rPr lang="fr-FR" sz="2800" b="0" dirty="0" smtClean="0">
                <a:latin typeface="+mj-lt"/>
              </a:rPr>
              <a:t>: If H </a:t>
            </a:r>
            <a:r>
              <a:rPr lang="fr-FR" sz="2800" b="0" dirty="0" err="1" smtClean="0">
                <a:latin typeface="+mj-lt"/>
              </a:rPr>
              <a:t>is</a:t>
            </a:r>
            <a:r>
              <a:rPr lang="fr-FR" sz="2800" b="0" dirty="0" smtClean="0">
                <a:latin typeface="+mj-lt"/>
              </a:rPr>
              <a:t> a 2 </a:t>
            </a:r>
            <a:r>
              <a:rPr lang="fr-FR" sz="2800" b="0" dirty="0" err="1" smtClean="0">
                <a:latin typeface="+mj-lt"/>
              </a:rPr>
              <a:t>dim</a:t>
            </a:r>
            <a:r>
              <a:rPr lang="fr-FR" sz="2800" b="0" dirty="0" smtClean="0">
                <a:latin typeface="+mj-lt"/>
              </a:rPr>
              <a:t> </a:t>
            </a:r>
            <a:r>
              <a:rPr lang="fr-FR" sz="2800" b="0" dirty="0" err="1" smtClean="0">
                <a:latin typeface="+mj-lt"/>
              </a:rPr>
              <a:t>Hb</a:t>
            </a:r>
            <a:r>
              <a:rPr lang="fr-FR" sz="2800" b="0" dirty="0" smtClean="0">
                <a:latin typeface="+mj-lt"/>
              </a:rPr>
              <a:t> </a:t>
            </a:r>
            <a:r>
              <a:rPr lang="fr-FR" sz="2800" b="0" dirty="0" err="1" smtClean="0">
                <a:latin typeface="+mj-lt"/>
              </a:rPr>
              <a:t>it</a:t>
            </a:r>
            <a:r>
              <a:rPr lang="fr-FR" sz="2800" b="0" dirty="0" smtClean="0">
                <a:latin typeface="+mj-lt"/>
              </a:rPr>
              <a:t> </a:t>
            </a:r>
            <a:r>
              <a:rPr lang="fr-FR" sz="2800" b="0" dirty="0" err="1" smtClean="0">
                <a:latin typeface="+mj-lt"/>
              </a:rPr>
              <a:t>is</a:t>
            </a:r>
            <a:r>
              <a:rPr lang="fr-FR" sz="2800" b="0" dirty="0" smtClean="0">
                <a:latin typeface="+mj-lt"/>
              </a:rPr>
              <a:t> </a:t>
            </a:r>
            <a:r>
              <a:rPr lang="fr-FR" sz="2800" b="0" dirty="0" err="1" smtClean="0">
                <a:latin typeface="+mj-lt"/>
              </a:rPr>
              <a:t>Integer</a:t>
            </a:r>
            <a:r>
              <a:rPr lang="fr-FR" sz="2800" b="0" dirty="0" smtClean="0">
                <a:latin typeface="+mj-lt"/>
              </a:rPr>
              <a:t> </a:t>
            </a:r>
            <a:r>
              <a:rPr lang="fr-FR" sz="2800" b="0" dirty="0" err="1" smtClean="0">
                <a:latin typeface="+mj-lt"/>
              </a:rPr>
              <a:t>Caratheodory</a:t>
            </a:r>
            <a:r>
              <a:rPr lang="fr-FR" sz="2800" b="0" dirty="0" smtClean="0">
                <a:latin typeface="+mj-lt"/>
              </a:rPr>
              <a:t> (IC).</a:t>
            </a:r>
            <a:r>
              <a:rPr lang="fr-FR" sz="2000" b="0" dirty="0" err="1" smtClean="0">
                <a:latin typeface="+mj-lt"/>
              </a:rPr>
              <a:t>Hint</a:t>
            </a:r>
            <a:r>
              <a:rPr lang="fr-FR" sz="2000" b="0" dirty="0" smtClean="0">
                <a:latin typeface="+mj-lt"/>
              </a:rPr>
              <a:t>: </a:t>
            </a:r>
          </a:p>
          <a:p>
            <a:pPr lvl="0" algn="l"/>
            <a:r>
              <a:rPr lang="fr-FR" sz="2000" b="0" dirty="0" smtClean="0">
                <a:latin typeface="+mj-lt"/>
              </a:rPr>
              <a:t>                              </a:t>
            </a:r>
            <a:r>
              <a:rPr lang="fr-FR" sz="2000" b="0" dirty="0" err="1" smtClean="0">
                <a:latin typeface="+mj-lt"/>
              </a:rPr>
              <a:t>delete</a:t>
            </a:r>
            <a:r>
              <a:rPr lang="fr-FR" sz="2000" b="0" dirty="0" smtClean="0">
                <a:latin typeface="+mj-lt"/>
              </a:rPr>
              <a:t> an </a:t>
            </a:r>
            <a:r>
              <a:rPr lang="fr-FR" sz="2000" b="0" dirty="0" err="1" smtClean="0">
                <a:latin typeface="+mj-lt"/>
              </a:rPr>
              <a:t>extreme</a:t>
            </a:r>
            <a:r>
              <a:rPr lang="fr-FR" sz="2000" b="0" dirty="0" smtClean="0">
                <a:latin typeface="+mj-lt"/>
              </a:rPr>
              <a:t> ray, </a:t>
            </a:r>
            <a:r>
              <a:rPr lang="fr-FR" sz="2000" b="0" dirty="0" err="1" smtClean="0">
                <a:latin typeface="+mj-lt"/>
              </a:rPr>
              <a:t>prove</a:t>
            </a:r>
            <a:r>
              <a:rPr lang="fr-FR" sz="2000" b="0" dirty="0" smtClean="0">
                <a:latin typeface="+mj-lt"/>
              </a:rPr>
              <a:t> </a:t>
            </a:r>
            <a:r>
              <a:rPr lang="fr-FR" sz="2000" b="0" dirty="0" err="1" smtClean="0">
                <a:latin typeface="+mj-lt"/>
              </a:rPr>
              <a:t>that</a:t>
            </a:r>
            <a:r>
              <a:rPr lang="fr-FR" sz="2000" b="0" dirty="0" smtClean="0">
                <a:latin typeface="+mj-lt"/>
              </a:rPr>
              <a:t> </a:t>
            </a:r>
            <a:r>
              <a:rPr lang="fr-FR" sz="2000" b="0" dirty="0" err="1" smtClean="0">
                <a:latin typeface="+mj-lt"/>
              </a:rPr>
              <a:t>it</a:t>
            </a:r>
            <a:r>
              <a:rPr lang="fr-FR" sz="2000" b="0" dirty="0" smtClean="0">
                <a:latin typeface="+mj-lt"/>
              </a:rPr>
              <a:t> </a:t>
            </a:r>
            <a:r>
              <a:rPr lang="fr-FR" sz="2000" b="0" dirty="0" err="1" smtClean="0">
                <a:latin typeface="+mj-lt"/>
              </a:rPr>
              <a:t>remains</a:t>
            </a:r>
            <a:r>
              <a:rPr lang="fr-FR" sz="2000" b="0" dirty="0" smtClean="0">
                <a:latin typeface="+mj-lt"/>
              </a:rPr>
              <a:t> a </a:t>
            </a:r>
            <a:r>
              <a:rPr lang="fr-FR" sz="2000" b="0" dirty="0" err="1" smtClean="0">
                <a:latin typeface="+mj-lt"/>
              </a:rPr>
              <a:t>Hb</a:t>
            </a:r>
            <a:r>
              <a:rPr lang="fr-FR" sz="2000" b="0" dirty="0" smtClean="0">
                <a:latin typeface="+mj-lt"/>
              </a:rPr>
              <a:t>, and induction.</a:t>
            </a:r>
            <a:endParaRPr lang="fr-FR" sz="2800" b="0" dirty="0" smtClean="0">
              <a:latin typeface="+mj-lt"/>
            </a:endParaRPr>
          </a:p>
        </p:txBody>
      </p:sp>
      <p:sp>
        <p:nvSpPr>
          <p:cNvPr id="137" name="ZoneTexte 136"/>
          <p:cNvSpPr txBox="1"/>
          <p:nvPr/>
        </p:nvSpPr>
        <p:spPr>
          <a:xfrm>
            <a:off x="6371312" y="682536"/>
            <a:ext cx="2843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0" dirty="0" err="1" smtClean="0">
                <a:solidFill>
                  <a:srgbClr val="C00000"/>
                </a:solidFill>
                <a:latin typeface="+mn-lt"/>
              </a:rPr>
              <a:t>Adding</a:t>
            </a:r>
            <a:r>
              <a:rPr lang="fr-FR" sz="2800" b="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fr-FR" sz="2800" b="0" dirty="0" err="1" smtClean="0">
                <a:solidFill>
                  <a:srgbClr val="C00000"/>
                </a:solidFill>
                <a:latin typeface="+mn-lt"/>
              </a:rPr>
              <a:t>redundant</a:t>
            </a:r>
            <a:endParaRPr lang="fr-FR" sz="2800" b="0" dirty="0" smtClean="0">
              <a:solidFill>
                <a:srgbClr val="C00000"/>
              </a:solidFill>
              <a:latin typeface="+mn-lt"/>
            </a:endParaRPr>
          </a:p>
          <a:p>
            <a:pPr algn="l"/>
            <a:r>
              <a:rPr lang="fr-FR" sz="2800" b="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fr-FR" sz="2800" b="0" dirty="0" err="1" smtClean="0">
                <a:solidFill>
                  <a:srgbClr val="C00000"/>
                </a:solidFill>
                <a:latin typeface="+mn-lt"/>
              </a:rPr>
              <a:t>inequalities</a:t>
            </a:r>
            <a:r>
              <a:rPr lang="fr-FR" sz="2800" b="0" dirty="0" smtClean="0">
                <a:solidFill>
                  <a:srgbClr val="C00000"/>
                </a:solidFill>
                <a:latin typeface="+mn-lt"/>
              </a:rPr>
              <a:t>  to </a:t>
            </a:r>
            <a:endParaRPr lang="fr-FR" sz="2800" b="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8" name="ZoneTexte 137"/>
          <p:cNvSpPr txBox="1"/>
          <p:nvPr/>
        </p:nvSpPr>
        <p:spPr>
          <a:xfrm>
            <a:off x="5364088" y="1562601"/>
            <a:ext cx="3456384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600" b="0" dirty="0" smtClean="0">
                <a:latin typeface="+mn-lt"/>
              </a:rPr>
              <a:t>         -5</a:t>
            </a:r>
            <a:r>
              <a:rPr lang="fr-FR" sz="3600" b="0" dirty="0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fr-FR" sz="3600" b="0" baseline="-25000" dirty="0" smtClean="0">
                <a:solidFill>
                  <a:prstClr val="black"/>
                </a:solidFill>
                <a:latin typeface="Calibri"/>
              </a:rPr>
              <a:t>1</a:t>
            </a:r>
            <a:r>
              <a:rPr lang="fr-FR" sz="3600" b="0" dirty="0" smtClean="0">
                <a:latin typeface="+mn-lt"/>
              </a:rPr>
              <a:t>+2</a:t>
            </a:r>
            <a:r>
              <a:rPr lang="fr-FR" sz="3600" b="0" dirty="0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fr-FR" sz="3600" b="0" baseline="-25000" dirty="0" smtClean="0">
                <a:solidFill>
                  <a:prstClr val="black"/>
                </a:solidFill>
                <a:latin typeface="Calibri"/>
              </a:rPr>
              <a:t>2</a:t>
            </a:r>
            <a:r>
              <a:rPr lang="fr-FR" sz="3600" b="0" dirty="0" smtClean="0">
                <a:solidFill>
                  <a:prstClr val="black"/>
                </a:solidFill>
                <a:latin typeface="Calibri"/>
              </a:rPr>
              <a:t>≤ 0</a:t>
            </a:r>
            <a:endParaRPr lang="fr-FR" sz="3600" b="0" dirty="0" smtClean="0">
              <a:solidFill>
                <a:srgbClr val="C00000"/>
              </a:solidFill>
              <a:latin typeface="Calibri"/>
            </a:endParaRPr>
          </a:p>
          <a:p>
            <a:r>
              <a:rPr lang="fr-FR" sz="3600" b="0" dirty="0" smtClean="0">
                <a:solidFill>
                  <a:prstClr val="black"/>
                </a:solidFill>
                <a:latin typeface="Calibri"/>
              </a:rPr>
              <a:t>          3x</a:t>
            </a:r>
            <a:r>
              <a:rPr lang="fr-FR" sz="3600" b="0" baseline="-25000" dirty="0" smtClean="0">
                <a:solidFill>
                  <a:prstClr val="black"/>
                </a:solidFill>
                <a:latin typeface="Calibri"/>
              </a:rPr>
              <a:t>1 </a:t>
            </a:r>
            <a:r>
              <a:rPr lang="fr-FR" sz="3600" b="0" dirty="0" smtClean="0">
                <a:solidFill>
                  <a:prstClr val="black"/>
                </a:solidFill>
                <a:latin typeface="Calibri"/>
              </a:rPr>
              <a:t>-5x</a:t>
            </a:r>
            <a:r>
              <a:rPr lang="fr-FR" sz="3600" b="0" baseline="-25000" dirty="0" smtClean="0">
                <a:solidFill>
                  <a:prstClr val="black"/>
                </a:solidFill>
                <a:latin typeface="Calibri"/>
              </a:rPr>
              <a:t>2</a:t>
            </a:r>
            <a:r>
              <a:rPr lang="fr-FR" sz="3600" b="0" dirty="0" smtClean="0">
                <a:solidFill>
                  <a:prstClr val="black"/>
                </a:solidFill>
                <a:latin typeface="Calibri"/>
              </a:rPr>
              <a:t>≤ 0</a:t>
            </a:r>
          </a:p>
          <a:p>
            <a:pPr algn="l"/>
            <a:endParaRPr lang="fr-FR" sz="3600" b="0" baseline="-25000" dirty="0" smtClean="0">
              <a:latin typeface="+mn-lt"/>
            </a:endParaRPr>
          </a:p>
          <a:p>
            <a:endParaRPr lang="fr-FR" sz="3200" b="0" dirty="0" smtClean="0">
              <a:latin typeface="+mn-lt"/>
            </a:endParaRPr>
          </a:p>
        </p:txBody>
      </p:sp>
      <p:sp>
        <p:nvSpPr>
          <p:cNvPr id="139" name="ZoneTexte 138"/>
          <p:cNvSpPr txBox="1"/>
          <p:nvPr/>
        </p:nvSpPr>
        <p:spPr>
          <a:xfrm>
            <a:off x="6094328" y="2761764"/>
            <a:ext cx="31683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0" dirty="0" err="1" smtClean="0">
                <a:solidFill>
                  <a:srgbClr val="C00000"/>
                </a:solidFill>
                <a:latin typeface="+mn-lt"/>
              </a:rPr>
              <a:t>get</a:t>
            </a:r>
            <a:r>
              <a:rPr lang="fr-FR" sz="2800" b="0" dirty="0" smtClean="0">
                <a:solidFill>
                  <a:srgbClr val="C00000"/>
                </a:solidFill>
                <a:latin typeface="+mn-lt"/>
              </a:rPr>
              <a:t> a TDI system.</a:t>
            </a:r>
          </a:p>
          <a:p>
            <a:r>
              <a:rPr lang="fr-FR" sz="2800" b="0" dirty="0" smtClean="0">
                <a:solidFill>
                  <a:srgbClr val="1E507E"/>
                </a:solidFill>
                <a:latin typeface="+mn-lt"/>
              </a:rPr>
              <a:t>IR, TDI </a:t>
            </a:r>
            <a:r>
              <a:rPr lang="fr-FR" sz="2800" b="0" dirty="0" err="1" smtClean="0">
                <a:solidFill>
                  <a:srgbClr val="1E507E"/>
                </a:solidFill>
                <a:latin typeface="+mn-lt"/>
              </a:rPr>
              <a:t>depend</a:t>
            </a:r>
            <a:r>
              <a:rPr lang="fr-FR" sz="2800" b="0" dirty="0" smtClean="0">
                <a:solidFill>
                  <a:srgbClr val="1E507E"/>
                </a:solidFill>
                <a:latin typeface="+mn-lt"/>
              </a:rPr>
              <a:t> on</a:t>
            </a:r>
          </a:p>
          <a:p>
            <a:r>
              <a:rPr lang="fr-FR" sz="2800" b="0" dirty="0" err="1" smtClean="0">
                <a:solidFill>
                  <a:srgbClr val="1E507E"/>
                </a:solidFill>
                <a:latin typeface="+mn-lt"/>
              </a:rPr>
              <a:t>syst</a:t>
            </a:r>
            <a:r>
              <a:rPr lang="fr-FR" sz="2800" b="0" dirty="0" smtClean="0">
                <a:solidFill>
                  <a:srgbClr val="1E507E"/>
                </a:solidFill>
                <a:latin typeface="+mn-lt"/>
              </a:rPr>
              <a:t>. and not </a:t>
            </a:r>
            <a:r>
              <a:rPr lang="fr-FR" sz="2800" b="0" dirty="0" err="1" smtClean="0">
                <a:solidFill>
                  <a:srgbClr val="1E507E"/>
                </a:solidFill>
                <a:latin typeface="+mn-lt"/>
              </a:rPr>
              <a:t>polyh</a:t>
            </a:r>
            <a:r>
              <a:rPr lang="fr-FR" sz="2800" b="0" dirty="0" smtClean="0">
                <a:solidFill>
                  <a:srgbClr val="1E507E"/>
                </a:solidFill>
                <a:latin typeface="+mn-lt"/>
              </a:rPr>
              <a:t>.</a:t>
            </a:r>
            <a:endParaRPr lang="fr-FR" sz="2800" b="0" dirty="0">
              <a:solidFill>
                <a:srgbClr val="1E507E"/>
              </a:solidFill>
              <a:latin typeface="+mn-lt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5004048" y="1114584"/>
            <a:ext cx="1018272" cy="10708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Rectangle 140"/>
          <p:cNvSpPr/>
          <p:nvPr/>
        </p:nvSpPr>
        <p:spPr>
          <a:xfrm>
            <a:off x="5004048" y="1710080"/>
            <a:ext cx="1018272" cy="10708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Rectangle 141"/>
          <p:cNvSpPr/>
          <p:nvPr/>
        </p:nvSpPr>
        <p:spPr>
          <a:xfrm>
            <a:off x="5004048" y="2183656"/>
            <a:ext cx="1018272" cy="10708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Rectangle 142"/>
          <p:cNvSpPr/>
          <p:nvPr/>
        </p:nvSpPr>
        <p:spPr>
          <a:xfrm>
            <a:off x="5004048" y="2790200"/>
            <a:ext cx="1018272" cy="10708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Rectangle 143"/>
          <p:cNvSpPr/>
          <p:nvPr/>
        </p:nvSpPr>
        <p:spPr>
          <a:xfrm>
            <a:off x="4993888" y="3263776"/>
            <a:ext cx="1018272" cy="10708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5" grpId="0"/>
      <p:bldP spid="136" grpId="0"/>
      <p:bldP spid="137" grpId="0"/>
      <p:bldP spid="137" grpId="1"/>
      <p:bldP spid="138" grpId="0" build="allAtOnce"/>
      <p:bldP spid="139" grpId="0"/>
      <p:bldP spid="139" grpId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242376" y="-243408"/>
            <a:ext cx="9612560" cy="1080120"/>
          </a:xfrm>
        </p:spPr>
        <p:txBody>
          <a:bodyPr>
            <a:noAutofit/>
          </a:bodyPr>
          <a:lstStyle/>
          <a:p>
            <a:r>
              <a:rPr lang="fr-FR" sz="4000" dirty="0" err="1" smtClean="0"/>
              <a:t>Results</a:t>
            </a:r>
            <a:r>
              <a:rPr lang="fr-FR" sz="4000" dirty="0" smtClean="0"/>
              <a:t> &amp; </a:t>
            </a:r>
            <a:r>
              <a:rPr lang="fr-FR" sz="4000" dirty="0" err="1" smtClean="0"/>
              <a:t>problems</a:t>
            </a:r>
            <a:r>
              <a:rPr lang="fr-FR" sz="4000" dirty="0" smtClean="0"/>
              <a:t> on </a:t>
            </a:r>
            <a:r>
              <a:rPr lang="fr-FR" sz="4000" dirty="0" err="1" smtClean="0"/>
              <a:t>Integer</a:t>
            </a:r>
            <a:r>
              <a:rPr lang="fr-FR" sz="4000" dirty="0" smtClean="0"/>
              <a:t> </a:t>
            </a:r>
            <a:r>
              <a:rPr lang="fr-FR" sz="4000" dirty="0" err="1" smtClean="0"/>
              <a:t>Caratheodory</a:t>
            </a:r>
            <a:endParaRPr lang="fr-FR" sz="4000" dirty="0"/>
          </a:p>
        </p:txBody>
      </p:sp>
      <p:sp>
        <p:nvSpPr>
          <p:cNvPr id="4" name="ZoneTexte 3"/>
          <p:cNvSpPr txBox="1"/>
          <p:nvPr/>
        </p:nvSpPr>
        <p:spPr>
          <a:xfrm>
            <a:off x="35496" y="746701"/>
            <a:ext cx="9108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2800" dirty="0" err="1" smtClean="0">
                <a:latin typeface="+mj-lt"/>
              </a:rPr>
              <a:t>Thm</a:t>
            </a:r>
            <a:r>
              <a:rPr lang="fr-FR" sz="2800" b="0" dirty="0" smtClean="0">
                <a:latin typeface="+mj-lt"/>
              </a:rPr>
              <a:t>: (S. ‘90)  </a:t>
            </a:r>
            <a:r>
              <a:rPr lang="fr-FR" sz="2800" b="0" dirty="0" smtClean="0">
                <a:solidFill>
                  <a:schemeClr val="tx2"/>
                </a:solidFill>
                <a:latin typeface="+mj-lt"/>
              </a:rPr>
              <a:t>If n=3,  </a:t>
            </a:r>
            <a:r>
              <a:rPr lang="fr-FR" sz="2800" b="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fr-FR" sz="2800" b="0" dirty="0" err="1" smtClean="0">
                <a:solidFill>
                  <a:srgbClr val="C00000"/>
                </a:solidFill>
                <a:latin typeface="+mj-lt"/>
              </a:rPr>
              <a:t>Integer</a:t>
            </a:r>
            <a:r>
              <a:rPr lang="fr-FR" sz="2800" b="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fr-FR" sz="2800" b="0" i="1" dirty="0" err="1" smtClean="0">
                <a:solidFill>
                  <a:srgbClr val="C00000"/>
                </a:solidFill>
                <a:latin typeface="+mj-lt"/>
              </a:rPr>
              <a:t>Caratheodory</a:t>
            </a:r>
            <a:r>
              <a:rPr lang="fr-FR" sz="2800" b="0" i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fr-FR" sz="2800" b="0" i="1" dirty="0" err="1" smtClean="0">
                <a:solidFill>
                  <a:srgbClr val="C00000"/>
                </a:solidFill>
                <a:latin typeface="+mj-lt"/>
              </a:rPr>
              <a:t>property</a:t>
            </a:r>
            <a:r>
              <a:rPr lang="fr-FR" sz="2800" b="0" i="1" dirty="0" smtClean="0">
                <a:solidFill>
                  <a:srgbClr val="C00000"/>
                </a:solidFill>
                <a:latin typeface="+mj-lt"/>
              </a:rPr>
              <a:t>  </a:t>
            </a:r>
            <a:r>
              <a:rPr lang="fr-FR" sz="2800" b="0" dirty="0" err="1" smtClean="0">
                <a:solidFill>
                  <a:schemeClr val="tx2"/>
                </a:solidFill>
                <a:latin typeface="+mj-lt"/>
              </a:rPr>
              <a:t>is</a:t>
            </a:r>
            <a:r>
              <a:rPr lang="fr-FR" sz="2800" b="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fr-FR" sz="2800" b="0" dirty="0" err="1" smtClean="0">
                <a:solidFill>
                  <a:schemeClr val="tx2"/>
                </a:solidFill>
                <a:latin typeface="+mj-lt"/>
              </a:rPr>
              <a:t>true</a:t>
            </a:r>
            <a:r>
              <a:rPr lang="fr-FR" sz="2800" b="0" dirty="0" smtClean="0">
                <a:solidFill>
                  <a:schemeClr val="tx2"/>
                </a:solidFill>
                <a:latin typeface="+mj-lt"/>
              </a:rPr>
              <a:t>  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5496" y="1538789"/>
            <a:ext cx="9108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2800" dirty="0" err="1" smtClean="0">
                <a:latin typeface="+mj-lt"/>
              </a:rPr>
              <a:t>Thm</a:t>
            </a:r>
            <a:r>
              <a:rPr lang="fr-FR" sz="2800" b="0" dirty="0" smtClean="0">
                <a:latin typeface="+mj-lt"/>
              </a:rPr>
              <a:t>: (Bruns, </a:t>
            </a:r>
            <a:r>
              <a:rPr lang="fr-FR" sz="2800" b="0" dirty="0" err="1" smtClean="0">
                <a:latin typeface="+mj-lt"/>
              </a:rPr>
              <a:t>Gubeladze</a:t>
            </a:r>
            <a:r>
              <a:rPr lang="fr-FR" sz="2800" b="0" dirty="0" smtClean="0">
                <a:latin typeface="+mj-lt"/>
              </a:rPr>
              <a:t> ‘98)  </a:t>
            </a:r>
            <a:r>
              <a:rPr lang="fr-FR" sz="2800" b="0" dirty="0" smtClean="0">
                <a:solidFill>
                  <a:srgbClr val="C00000"/>
                </a:solidFill>
                <a:latin typeface="+mj-lt"/>
              </a:rPr>
              <a:t>Not </a:t>
            </a:r>
            <a:r>
              <a:rPr lang="fr-FR" sz="2800" b="0" dirty="0" err="1" smtClean="0">
                <a:solidFill>
                  <a:srgbClr val="C00000"/>
                </a:solidFill>
                <a:latin typeface="+mj-lt"/>
              </a:rPr>
              <a:t>true</a:t>
            </a:r>
            <a:r>
              <a:rPr lang="fr-FR" sz="2800" b="0" dirty="0" smtClean="0">
                <a:solidFill>
                  <a:srgbClr val="C00000"/>
                </a:solidFill>
                <a:latin typeface="+mj-lt"/>
              </a:rPr>
              <a:t> in 6 </a:t>
            </a:r>
            <a:r>
              <a:rPr lang="fr-FR" sz="2800" b="0" dirty="0" err="1" smtClean="0">
                <a:solidFill>
                  <a:srgbClr val="C00000"/>
                </a:solidFill>
                <a:latin typeface="+mj-lt"/>
              </a:rPr>
              <a:t>dim</a:t>
            </a:r>
            <a:endParaRPr lang="fr-FR" sz="2800" b="0" dirty="0" smtClean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5496" y="2330877"/>
            <a:ext cx="9108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2800" dirty="0" err="1" smtClean="0">
                <a:latin typeface="+mj-lt"/>
              </a:rPr>
              <a:t>Problem</a:t>
            </a:r>
            <a:r>
              <a:rPr lang="fr-FR" sz="2800" b="0" dirty="0" smtClean="0">
                <a:latin typeface="+mj-lt"/>
              </a:rPr>
              <a:t>: </a:t>
            </a:r>
            <a:r>
              <a:rPr lang="fr-FR" sz="2800" b="0" dirty="0" err="1" smtClean="0">
                <a:latin typeface="+mj-lt"/>
              </a:rPr>
              <a:t>Integer</a:t>
            </a:r>
            <a:r>
              <a:rPr lang="fr-FR" sz="2800" b="0" dirty="0" smtClean="0">
                <a:latin typeface="+mj-lt"/>
              </a:rPr>
              <a:t> </a:t>
            </a:r>
            <a:r>
              <a:rPr lang="fr-FR" sz="2800" b="0" dirty="0" err="1" smtClean="0">
                <a:latin typeface="+mj-lt"/>
              </a:rPr>
              <a:t>Caratheodory</a:t>
            </a:r>
            <a:r>
              <a:rPr lang="fr-FR" sz="2800" b="0" dirty="0" smtClean="0">
                <a:latin typeface="+mj-lt"/>
              </a:rPr>
              <a:t> </a:t>
            </a:r>
            <a:r>
              <a:rPr lang="fr-FR" sz="2800" b="0" dirty="0" err="1" smtClean="0">
                <a:latin typeface="+mj-lt"/>
              </a:rPr>
              <a:t>number</a:t>
            </a:r>
            <a:r>
              <a:rPr lang="fr-FR" sz="2800" b="0" dirty="0" smtClean="0">
                <a:latin typeface="+mj-lt"/>
              </a:rPr>
              <a:t> of Hilbert </a:t>
            </a:r>
            <a:r>
              <a:rPr lang="fr-FR" sz="2800" b="0" dirty="0" err="1" smtClean="0">
                <a:latin typeface="+mj-lt"/>
              </a:rPr>
              <a:t>cones</a:t>
            </a:r>
            <a:r>
              <a:rPr lang="fr-FR" sz="2800" b="0" dirty="0" smtClean="0">
                <a:latin typeface="+mj-lt"/>
              </a:rPr>
              <a:t>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5496" y="3194973"/>
            <a:ext cx="9108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2800" dirty="0" err="1" smtClean="0">
                <a:latin typeface="+mj-lt"/>
              </a:rPr>
              <a:t>Thm</a:t>
            </a:r>
            <a:r>
              <a:rPr lang="fr-FR" sz="2800" b="0" dirty="0" smtClean="0">
                <a:latin typeface="+mj-lt"/>
              </a:rPr>
              <a:t>: (</a:t>
            </a:r>
            <a:r>
              <a:rPr lang="fr-FR" sz="2800" b="0" dirty="0" err="1" smtClean="0">
                <a:latin typeface="+mj-lt"/>
              </a:rPr>
              <a:t>Gijswijt</a:t>
            </a:r>
            <a:r>
              <a:rPr lang="fr-FR" sz="2800" b="0" dirty="0" smtClean="0">
                <a:latin typeface="+mj-lt"/>
              </a:rPr>
              <a:t> 2010)  </a:t>
            </a:r>
            <a:r>
              <a:rPr lang="fr-FR" sz="2800" b="0" dirty="0" err="1" smtClean="0">
                <a:solidFill>
                  <a:schemeClr val="tx2"/>
                </a:solidFill>
                <a:latin typeface="+mj-lt"/>
              </a:rPr>
              <a:t>True</a:t>
            </a:r>
            <a:r>
              <a:rPr lang="fr-FR" sz="2800" b="0" dirty="0" smtClean="0">
                <a:solidFill>
                  <a:schemeClr val="tx2"/>
                </a:solidFill>
                <a:latin typeface="+mj-lt"/>
              </a:rPr>
              <a:t> for </a:t>
            </a:r>
            <a:r>
              <a:rPr lang="fr-FR" sz="2800" b="0" dirty="0" err="1" smtClean="0">
                <a:solidFill>
                  <a:schemeClr val="tx2"/>
                </a:solidFill>
                <a:latin typeface="+mj-lt"/>
              </a:rPr>
              <a:t>matroid</a:t>
            </a:r>
            <a:r>
              <a:rPr lang="fr-FR" sz="2800" b="0" dirty="0" smtClean="0">
                <a:solidFill>
                  <a:schemeClr val="tx2"/>
                </a:solidFill>
                <a:latin typeface="+mj-lt"/>
              </a:rPr>
              <a:t> bases.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5336" y="3987061"/>
            <a:ext cx="9108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2800" dirty="0" err="1" smtClean="0">
                <a:latin typeface="+mj-lt"/>
              </a:rPr>
              <a:t>Problem</a:t>
            </a:r>
            <a:r>
              <a:rPr lang="fr-FR" sz="2800" b="0" dirty="0" smtClean="0">
                <a:latin typeface="+mj-lt"/>
              </a:rPr>
              <a:t>: For </a:t>
            </a:r>
            <a:r>
              <a:rPr lang="fr-FR" sz="2800" b="0" dirty="0" err="1" smtClean="0">
                <a:latin typeface="+mj-lt"/>
              </a:rPr>
              <a:t>rooted</a:t>
            </a:r>
            <a:r>
              <a:rPr lang="fr-FR" sz="2800" b="0" dirty="0" smtClean="0">
                <a:latin typeface="+mj-lt"/>
              </a:rPr>
              <a:t> arborescences ? 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128" y="4635133"/>
            <a:ext cx="9680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2800" dirty="0" err="1" smtClean="0">
                <a:latin typeface="+mj-lt"/>
              </a:rPr>
              <a:t>Exercise</a:t>
            </a:r>
            <a:r>
              <a:rPr lang="fr-FR" sz="2800" b="0" dirty="0" smtClean="0">
                <a:latin typeface="+mj-lt"/>
              </a:rPr>
              <a:t>: (CFS‘86) </a:t>
            </a:r>
            <a:r>
              <a:rPr lang="fr-FR" sz="2800" b="0" dirty="0" err="1" smtClean="0">
                <a:latin typeface="+mj-lt"/>
              </a:rPr>
              <a:t>True</a:t>
            </a:r>
            <a:r>
              <a:rPr lang="fr-FR" sz="2800" b="0" dirty="0" smtClean="0">
                <a:latin typeface="+mj-lt"/>
              </a:rPr>
              <a:t> for optimal w-</a:t>
            </a:r>
            <a:r>
              <a:rPr lang="fr-FR" sz="2800" b="0" dirty="0" err="1" smtClean="0">
                <a:latin typeface="+mj-lt"/>
              </a:rPr>
              <a:t>coloring</a:t>
            </a:r>
            <a:r>
              <a:rPr lang="fr-FR" sz="2800" b="0" dirty="0" smtClean="0">
                <a:latin typeface="+mj-lt"/>
              </a:rPr>
              <a:t> in </a:t>
            </a:r>
            <a:r>
              <a:rPr lang="fr-FR" sz="2800" b="0" dirty="0" err="1" smtClean="0">
                <a:latin typeface="+mj-lt"/>
              </a:rPr>
              <a:t>perfect</a:t>
            </a:r>
            <a:r>
              <a:rPr lang="fr-FR" sz="2800" b="0" dirty="0" smtClean="0">
                <a:latin typeface="+mj-lt"/>
              </a:rPr>
              <a:t> graphs,  in </a:t>
            </a:r>
            <a:r>
              <a:rPr lang="fr-FR" sz="2800" b="0" dirty="0" err="1" smtClean="0">
                <a:latin typeface="+mj-lt"/>
              </a:rPr>
              <a:t>particular</a:t>
            </a:r>
            <a:r>
              <a:rPr lang="fr-FR" sz="2800" b="0" dirty="0" smtClean="0">
                <a:latin typeface="+mj-lt"/>
              </a:rPr>
              <a:t> maximum stable-sets </a:t>
            </a:r>
            <a:r>
              <a:rPr lang="fr-FR" sz="2800" b="0" dirty="0" err="1" smtClean="0">
                <a:latin typeface="+mj-lt"/>
              </a:rPr>
              <a:t>form</a:t>
            </a:r>
            <a:r>
              <a:rPr lang="fr-FR" sz="2800" b="0" dirty="0" smtClean="0">
                <a:latin typeface="+mj-lt"/>
              </a:rPr>
              <a:t> a `</a:t>
            </a:r>
            <a:r>
              <a:rPr lang="fr-FR" sz="2800" b="0" dirty="0" err="1" smtClean="0">
                <a:latin typeface="+mj-lt"/>
              </a:rPr>
              <a:t>Caratheodory</a:t>
            </a:r>
            <a:r>
              <a:rPr lang="fr-FR" sz="2800" b="0" dirty="0" smtClean="0">
                <a:latin typeface="+mj-lt"/>
              </a:rPr>
              <a:t> </a:t>
            </a:r>
            <a:r>
              <a:rPr lang="fr-FR" sz="2800" b="0" dirty="0" err="1" smtClean="0">
                <a:latin typeface="+mj-lt"/>
              </a:rPr>
              <a:t>Hb</a:t>
            </a:r>
            <a:r>
              <a:rPr lang="fr-FR" sz="2800" b="0" dirty="0" smtClean="0">
                <a:latin typeface="+mj-lt"/>
              </a:rPr>
              <a:t>’. 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0" y="5787261"/>
            <a:ext cx="9324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2800" dirty="0" err="1" smtClean="0">
                <a:latin typeface="+mj-lt"/>
              </a:rPr>
              <a:t>Thms</a:t>
            </a:r>
            <a:r>
              <a:rPr lang="fr-FR" sz="2800" b="0" dirty="0" smtClean="0">
                <a:latin typeface="+mj-lt"/>
              </a:rPr>
              <a:t>: (</a:t>
            </a:r>
            <a:r>
              <a:rPr lang="fr-FR" sz="2800" b="0" dirty="0" err="1" smtClean="0">
                <a:latin typeface="+mj-lt"/>
              </a:rPr>
              <a:t>Eisenbrand</a:t>
            </a:r>
            <a:r>
              <a:rPr lang="fr-FR" sz="2800" b="0" dirty="0" smtClean="0">
                <a:latin typeface="+mj-lt"/>
              </a:rPr>
              <a:t>, </a:t>
            </a:r>
            <a:r>
              <a:rPr lang="fr-FR" sz="2800" b="0" dirty="0" err="1" smtClean="0">
                <a:latin typeface="+mj-lt"/>
              </a:rPr>
              <a:t>Shmonin</a:t>
            </a:r>
            <a:r>
              <a:rPr lang="fr-FR" sz="2800" b="0" dirty="0" smtClean="0">
                <a:latin typeface="+mj-lt"/>
              </a:rPr>
              <a:t> 2005) </a:t>
            </a:r>
            <a:r>
              <a:rPr lang="fr-FR" sz="2800" b="0" dirty="0" err="1" smtClean="0">
                <a:latin typeface="+mj-lt"/>
              </a:rPr>
              <a:t>Caratheodory</a:t>
            </a:r>
            <a:r>
              <a:rPr lang="fr-FR" sz="2800" b="0" dirty="0" smtClean="0">
                <a:latin typeface="+mj-lt"/>
              </a:rPr>
              <a:t> </a:t>
            </a:r>
            <a:r>
              <a:rPr lang="fr-FR" sz="2800" b="0" dirty="0" err="1" smtClean="0">
                <a:latin typeface="+mj-lt"/>
              </a:rPr>
              <a:t>bounds</a:t>
            </a:r>
            <a:r>
              <a:rPr lang="fr-FR" sz="2800" b="0" dirty="0" smtClean="0">
                <a:latin typeface="+mj-lt"/>
              </a:rPr>
              <a:t> </a:t>
            </a:r>
            <a:r>
              <a:rPr lang="fr-FR" sz="2800" b="0" dirty="0" err="1" smtClean="0">
                <a:latin typeface="+mj-lt"/>
              </a:rPr>
              <a:t>without</a:t>
            </a:r>
            <a:r>
              <a:rPr lang="fr-FR" sz="2800" b="0" dirty="0" smtClean="0">
                <a:latin typeface="+mj-lt"/>
              </a:rPr>
              <a:t> the Hilbert (or ID) </a:t>
            </a:r>
            <a:r>
              <a:rPr lang="fr-FR" sz="2800" b="0" dirty="0" err="1" smtClean="0">
                <a:latin typeface="+mj-lt"/>
              </a:rPr>
              <a:t>property</a:t>
            </a:r>
            <a:r>
              <a:rPr lang="fr-FR" sz="2800" b="0" dirty="0" smtClean="0">
                <a:latin typeface="+mj-lt"/>
              </a:rPr>
              <a:t>, for </a:t>
            </a:r>
            <a:r>
              <a:rPr lang="fr-FR" sz="2800" b="0" dirty="0" err="1" smtClean="0">
                <a:latin typeface="+mj-lt"/>
              </a:rPr>
              <a:t>integer</a:t>
            </a:r>
            <a:r>
              <a:rPr lang="fr-FR" sz="2800" b="0" dirty="0" smtClean="0">
                <a:latin typeface="+mj-lt"/>
              </a:rPr>
              <a:t> </a:t>
            </a:r>
            <a:r>
              <a:rPr lang="fr-FR" sz="2800" b="0" dirty="0" err="1" smtClean="0">
                <a:latin typeface="+mj-lt"/>
              </a:rPr>
              <a:t>cones</a:t>
            </a:r>
            <a:endParaRPr lang="fr-FR" sz="2800" b="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134406</TotalTime>
  <Words>4480</Words>
  <Application>Microsoft Office PowerPoint</Application>
  <PresentationFormat>Affichage à l'écran (4:3)</PresentationFormat>
  <Paragraphs>932</Paragraphs>
  <Slides>52</Slides>
  <Notes>39</Notes>
  <HiddenSlides>1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52</vt:i4>
      </vt:variant>
    </vt:vector>
  </HeadingPairs>
  <TitlesOfParts>
    <vt:vector size="53" baseType="lpstr">
      <vt:lpstr>Thème Office</vt:lpstr>
      <vt:lpstr>  </vt:lpstr>
      <vt:lpstr>Gap</vt:lpstr>
      <vt:lpstr>Your future</vt:lpstr>
      <vt:lpstr>gap = 0 : Integer Rounding (IR) </vt:lpstr>
      <vt:lpstr>Nothing to round : TDI</vt:lpstr>
      <vt:lpstr>Exemple :  IR ?, TDI ? </vt:lpstr>
      <vt:lpstr>b=0 : Hilbert bases</vt:lpstr>
      <vt:lpstr>A Hilbert basis</vt:lpstr>
      <vt:lpstr>Results &amp; problems on Integer Caratheodory</vt:lpstr>
      <vt:lpstr>IR  &amp; Hb</vt:lpstr>
      <vt:lpstr>Integer Decomposition (ID) </vt:lpstr>
      <vt:lpstr>Diapositive 12</vt:lpstr>
      <vt:lpstr>Diapositive 13</vt:lpstr>
      <vt:lpstr>A+mxn , x  0, b=1 :  IR   ID</vt:lpstr>
      <vt:lpstr>A-mxn , x  0, b=-1 :  IR   ID</vt:lpstr>
      <vt:lpstr>The assumption always holds for us</vt:lpstr>
      <vt:lpstr>Examples : not ID and ID</vt:lpstr>
      <vt:lpstr>  </vt:lpstr>
      <vt:lpstr>IR ,  ID </vt:lpstr>
      <vt:lpstr>IR = ID</vt:lpstr>
      <vt:lpstr>Examples : not ID and ID</vt:lpstr>
      <vt:lpstr> Bin packing (Cutting Stock)</vt:lpstr>
      <vt:lpstr> Pattern Inequalities </vt:lpstr>
      <vt:lpstr> Pattern Inequalities </vt:lpstr>
      <vt:lpstr>Marcotte’s example (1985) </vt:lpstr>
      <vt:lpstr>d=2 : McCormick, Smallwood, Spieksma</vt:lpstr>
      <vt:lpstr>Stable sets   I  : matchings</vt:lpstr>
      <vt:lpstr>Stable sets that are ID</vt:lpstr>
      <vt:lpstr>Independent sets of matroids (Edmonds)</vt:lpstr>
      <vt:lpstr>ID + k box TDI </vt:lpstr>
      <vt:lpstr>List coloring Theorems</vt:lpstr>
      <vt:lpstr>TU  polyhedra are ID </vt:lpstr>
      <vt:lpstr>The projection project</vt:lpstr>
      <vt:lpstr>Projection of ID is not necessariIy ID </vt:lpstr>
      <vt:lpstr>Projection</vt:lpstr>
      <vt:lpstr>Chains, antichains in posets</vt:lpstr>
      <vt:lpstr>DIGRAPHS – max stable</vt:lpstr>
      <vt:lpstr>DIGRAPHS – max k- colored subgraphs</vt:lpstr>
      <vt:lpstr>Diapositive 39</vt:lpstr>
      <vt:lpstr>Connexions ? : IR of cyclic sets </vt:lpstr>
      <vt:lpstr>Nearly unimodular matrices</vt:lpstr>
      <vt:lpstr>kx= ry + (k- r)z , yPM,b,q+1 , zPM,b,q</vt:lpstr>
      <vt:lpstr>Conclusion</vt:lpstr>
      <vt:lpstr>BONUS :  BACK TO BINS m:=LIN = integer (ID=IR) </vt:lpstr>
      <vt:lpstr>Critical instances</vt:lpstr>
      <vt:lpstr>Diapositive 46</vt:lpstr>
      <vt:lpstr>Residual instance</vt:lpstr>
      <vt:lpstr>Diapositive 48</vt:lpstr>
      <vt:lpstr>GAP ≠0 for bin packing</vt:lpstr>
      <vt:lpstr>These and Marcotte’s examples support  ‘MIRUP’’ (Modified integer rounding property) ,  stated by Scheithauer Terno (1997) :   gap=1</vt:lpstr>
      <vt:lpstr>Results on MIRUP</vt:lpstr>
      <vt:lpstr>Questions on bin packing</vt:lpstr>
    </vt:vector>
  </TitlesOfParts>
  <Company>LEIBNIZ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Polyèdres entiers et approximation des rationnels </dc:title>
  <dc:creator>SEBO Andras</dc:creator>
  <cp:lastModifiedBy> </cp:lastModifiedBy>
  <cp:revision>1963</cp:revision>
  <dcterms:created xsi:type="dcterms:W3CDTF">2003-06-10T17:40:00Z</dcterms:created>
  <dcterms:modified xsi:type="dcterms:W3CDTF">2011-08-05T15:15:43Z</dcterms:modified>
</cp:coreProperties>
</file>